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26.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5.xml" ContentType="application/vnd.openxmlformats-officedocument.presentationml.slideLayout+xml"/>
  <Override PartName="/ppt/notesMasters/notesMaster1.xml" ContentType="application/vnd.openxmlformats-officedocument.presentationml.notesMaster+xml"/>
  <Override PartName="/ppt/media/image35.jpg" ContentType="image/jpeg"/>
  <Override PartName="/ppt/media/image36.jpg" ContentType="image/jpeg"/>
  <Override PartName="/ppt/theme/theme1.xml" ContentType="application/vnd.openxmlformats-officedocument.theme+xml"/>
  <Override PartName="/ppt/media/image39.jpg" ContentType="image/jpeg"/>
  <Override PartName="/ppt/media/image40.jpg" ContentType="image/jpeg"/>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19.jpg" ContentType="image/jpeg"/>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72" r:id="rId4"/>
  </p:sldMasterIdLst>
  <p:notesMasterIdLst>
    <p:notesMasterId r:id="rId99"/>
  </p:notesMasterIdLst>
  <p:sldIdLst>
    <p:sldId id="261" r:id="rId5"/>
    <p:sldId id="263" r:id="rId6"/>
    <p:sldId id="257" r:id="rId7"/>
    <p:sldId id="382" r:id="rId8"/>
    <p:sldId id="259" r:id="rId9"/>
    <p:sldId id="383" r:id="rId10"/>
    <p:sldId id="384" r:id="rId11"/>
    <p:sldId id="262" r:id="rId12"/>
    <p:sldId id="385" r:id="rId13"/>
    <p:sldId id="386" r:id="rId14"/>
    <p:sldId id="387" r:id="rId15"/>
    <p:sldId id="266" r:id="rId16"/>
    <p:sldId id="267" r:id="rId17"/>
    <p:sldId id="388" r:id="rId18"/>
    <p:sldId id="269" r:id="rId19"/>
    <p:sldId id="389" r:id="rId20"/>
    <p:sldId id="390" r:id="rId21"/>
    <p:sldId id="391" r:id="rId22"/>
    <p:sldId id="392" r:id="rId23"/>
    <p:sldId id="393" r:id="rId24"/>
    <p:sldId id="275" r:id="rId25"/>
    <p:sldId id="394" r:id="rId26"/>
    <p:sldId id="395" r:id="rId27"/>
    <p:sldId id="302" r:id="rId28"/>
    <p:sldId id="380" r:id="rId29"/>
    <p:sldId id="381" r:id="rId30"/>
    <p:sldId id="396" r:id="rId31"/>
    <p:sldId id="397" r:id="rId32"/>
    <p:sldId id="399" r:id="rId33"/>
    <p:sldId id="405" r:id="rId34"/>
    <p:sldId id="400" r:id="rId35"/>
    <p:sldId id="401" r:id="rId36"/>
    <p:sldId id="402" r:id="rId37"/>
    <p:sldId id="403" r:id="rId38"/>
    <p:sldId id="404" r:id="rId39"/>
    <p:sldId id="256" r:id="rId40"/>
    <p:sldId id="354" r:id="rId41"/>
    <p:sldId id="357" r:id="rId42"/>
    <p:sldId id="358" r:id="rId43"/>
    <p:sldId id="359" r:id="rId44"/>
    <p:sldId id="360" r:id="rId45"/>
    <p:sldId id="361" r:id="rId46"/>
    <p:sldId id="362" r:id="rId47"/>
    <p:sldId id="363" r:id="rId48"/>
    <p:sldId id="364" r:id="rId49"/>
    <p:sldId id="365" r:id="rId50"/>
    <p:sldId id="258" r:id="rId51"/>
    <p:sldId id="366" r:id="rId52"/>
    <p:sldId id="367" r:id="rId53"/>
    <p:sldId id="368" r:id="rId54"/>
    <p:sldId id="369" r:id="rId55"/>
    <p:sldId id="370" r:id="rId56"/>
    <p:sldId id="371" r:id="rId57"/>
    <p:sldId id="372" r:id="rId58"/>
    <p:sldId id="373" r:id="rId59"/>
    <p:sldId id="374" r:id="rId60"/>
    <p:sldId id="264" r:id="rId61"/>
    <p:sldId id="265" r:id="rId62"/>
    <p:sldId id="303" r:id="rId63"/>
    <p:sldId id="268" r:id="rId64"/>
    <p:sldId id="270" r:id="rId65"/>
    <p:sldId id="271" r:id="rId66"/>
    <p:sldId id="304" r:id="rId67"/>
    <p:sldId id="305" r:id="rId68"/>
    <p:sldId id="306" r:id="rId69"/>
    <p:sldId id="272" r:id="rId70"/>
    <p:sldId id="273" r:id="rId71"/>
    <p:sldId id="283" r:id="rId72"/>
    <p:sldId id="274" r:id="rId73"/>
    <p:sldId id="375" r:id="rId74"/>
    <p:sldId id="376" r:id="rId75"/>
    <p:sldId id="377" r:id="rId76"/>
    <p:sldId id="379" r:id="rId77"/>
    <p:sldId id="378" r:id="rId78"/>
    <p:sldId id="282" r:id="rId79"/>
    <p:sldId id="276" r:id="rId80"/>
    <p:sldId id="279" r:id="rId81"/>
    <p:sldId id="277" r:id="rId82"/>
    <p:sldId id="278" r:id="rId83"/>
    <p:sldId id="284" r:id="rId84"/>
    <p:sldId id="285" r:id="rId85"/>
    <p:sldId id="287" r:id="rId86"/>
    <p:sldId id="288" r:id="rId87"/>
    <p:sldId id="289" r:id="rId88"/>
    <p:sldId id="290" r:id="rId89"/>
    <p:sldId id="292" r:id="rId90"/>
    <p:sldId id="293" r:id="rId91"/>
    <p:sldId id="294" r:id="rId92"/>
    <p:sldId id="295" r:id="rId93"/>
    <p:sldId id="301" r:id="rId94"/>
    <p:sldId id="297" r:id="rId95"/>
    <p:sldId id="299" r:id="rId96"/>
    <p:sldId id="300" r:id="rId97"/>
    <p:sldId id="260"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3" autoAdjust="0"/>
    <p:restoredTop sz="99136" autoAdjust="0"/>
  </p:normalViewPr>
  <p:slideViewPr>
    <p:cSldViewPr>
      <p:cViewPr varScale="1">
        <p:scale>
          <a:sx n="72" d="100"/>
          <a:sy n="72" d="100"/>
        </p:scale>
        <p:origin x="133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ustomXml" Target="../customXml/item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ustomXml" Target="../customXml/item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F905EC-6708-4C2D-AFA3-B9F24689A126}" type="datetimeFigureOut">
              <a:rPr lang="en-US" smtClean="0"/>
              <a:pPr/>
              <a:t>5/16/2020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584F51-C8C7-4BC1-B96B-0D652C0EC9FD}" type="slidenum">
              <a:rPr lang="en-AU" smtClean="0"/>
              <a:pPr/>
              <a:t>‹#›</a:t>
            </a:fld>
            <a:endParaRPr lang="en-AU"/>
          </a:p>
        </p:txBody>
      </p:sp>
    </p:spTree>
    <p:extLst>
      <p:ext uri="{BB962C8B-B14F-4D97-AF65-F5344CB8AC3E}">
        <p14:creationId xmlns:p14="http://schemas.microsoft.com/office/powerpoint/2010/main" val="7549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786DED-2D12-466D-A119-1F02908A8BF4}" type="datetime1">
              <a:rPr lang="en-US" smtClean="0"/>
              <a:pPr/>
              <a:t>5/16/2020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56EBE44-CDEC-4290-A3A1-BD1BD193EBC5}" type="datetime1">
              <a:rPr lang="en-US" smtClean="0"/>
              <a:pPr/>
              <a:t>5/16/2020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12CBF9C-F266-4EFA-BE65-F1E9D4606205}" type="datetime1">
              <a:rPr lang="en-US" smtClean="0"/>
              <a:pPr/>
              <a:t>5/16/2020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3409" y="668020"/>
            <a:ext cx="7917180" cy="5321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759554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3821969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2032981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58849" y="1170779"/>
            <a:ext cx="6135489" cy="525736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371434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2075271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3799555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48423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5200" b="1" i="0">
                <a:solidFill>
                  <a:srgbClr val="6633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327933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484230"/>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7" name="Holder 7"/>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43203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574C89F-C136-4D57-AF6C-C5A762E93528}" type="datetime1">
              <a:rPr lang="en-US" smtClean="0"/>
              <a:pPr/>
              <a:t>5/16/2020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48423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5" name="Holder 5"/>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193168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4" name="Holder 4"/>
          <p:cNvSpPr>
            <a:spLocks noGrp="1"/>
          </p:cNvSpPr>
          <p:nvPr>
            <p:ph type="sldNum" sz="quarter" idx="7"/>
          </p:nvPr>
        </p:nvSpPr>
        <p:spPr/>
        <p:txBody>
          <a:bodyPr lIns="0" tIns="0" rIns="0" bIns="0"/>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2677018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22513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5" y="459105"/>
            <a:ext cx="2867501" cy="323165"/>
          </a:xfrm>
        </p:spPr>
        <p:txBody>
          <a:bodyPr lIns="0" tIns="0" rIns="0" bIns="0"/>
          <a:lstStyle>
            <a:lvl1pPr>
              <a:defRPr sz="2100" b="1" i="0">
                <a:solidFill>
                  <a:schemeClr val="tx1"/>
                </a:solidFill>
                <a:latin typeface="Caladea"/>
                <a:cs typeface="Caladea"/>
              </a:defRPr>
            </a:lvl1pPr>
          </a:lstStyle>
          <a:p>
            <a:endParaRPr/>
          </a:p>
        </p:txBody>
      </p:sp>
      <p:sp>
        <p:nvSpPr>
          <p:cNvPr id="3" name="Holder 3"/>
          <p:cNvSpPr>
            <a:spLocks noGrp="1"/>
          </p:cNvSpPr>
          <p:nvPr>
            <p:ph type="body" idx="1"/>
          </p:nvPr>
        </p:nvSpPr>
        <p:spPr>
          <a:xfrm>
            <a:off x="687705" y="1477263"/>
            <a:ext cx="7770019" cy="207749"/>
          </a:xfrm>
        </p:spPr>
        <p:txBody>
          <a:bodyPr lIns="0" tIns="0" rIns="0" bIns="0"/>
          <a:lstStyle>
            <a:lvl1pPr>
              <a:defRPr sz="1350" b="0" i="0">
                <a:solidFill>
                  <a:schemeClr val="tx1"/>
                </a:solidFill>
                <a:latin typeface="Caladea"/>
                <a:cs typeface="Calade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67554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5" y="459105"/>
            <a:ext cx="2867501" cy="323165"/>
          </a:xfrm>
        </p:spPr>
        <p:txBody>
          <a:bodyPr lIns="0" tIns="0" rIns="0" bIns="0"/>
          <a:lstStyle>
            <a:lvl1pPr>
              <a:defRPr sz="2100" b="1" i="0">
                <a:solidFill>
                  <a:schemeClr val="tx1"/>
                </a:solidFill>
                <a:latin typeface="Caladea"/>
                <a:cs typeface="Caladea"/>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22712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87705" y="459105"/>
            <a:ext cx="2867501" cy="323165"/>
          </a:xfrm>
        </p:spPr>
        <p:txBody>
          <a:bodyPr lIns="0" tIns="0" rIns="0" bIns="0"/>
          <a:lstStyle>
            <a:lvl1pPr>
              <a:defRPr sz="2100" b="1" i="0">
                <a:solidFill>
                  <a:schemeClr val="tx1"/>
                </a:solidFill>
                <a:latin typeface="Caladea"/>
                <a:cs typeface="Calade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4563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573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50BE21-028D-46DA-831E-E29296D1F130}" type="datetime1">
              <a:rPr lang="en-US" smtClean="0"/>
              <a:pPr/>
              <a:t>5/16/2020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F2C93FBF-BDB4-4B20-BEDA-E7B7A9D99D9E}" type="datetime1">
              <a:rPr lang="en-US" smtClean="0"/>
              <a:pPr/>
              <a:t>5/16/2020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C5B8BACE-E5AA-4E1E-A13A-AB92D9AD0D57}" type="datetime1">
              <a:rPr lang="en-US" smtClean="0"/>
              <a:pPr/>
              <a:t>5/16/2020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CC46AEF-F33F-4462-8A4B-A39355FFDBBB}" type="datetime1">
              <a:rPr lang="en-US" smtClean="0"/>
              <a:pPr/>
              <a:t>5/16/2020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B1FCE-8F1E-4CD3-BFD3-827EDA25D4F7}" type="datetime1">
              <a:rPr lang="en-US" smtClean="0"/>
              <a:pPr/>
              <a:t>5/16/2020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069D26-CDD3-4D48-BB5B-F595A5905369}" type="datetime1">
              <a:rPr lang="en-US" smtClean="0"/>
              <a:pPr/>
              <a:t>5/16/2020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02DA2D-FC8A-4A97-B9CD-DBA1F28F43F9}" type="datetime1">
              <a:rPr lang="en-US" smtClean="0"/>
              <a:pPr/>
              <a:t>5/16/2020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CABE815-B518-4B8B-9874-D3A955463FAF}"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CB3AF-F6B9-4022-B45D-CEE6F4E483EF}" type="datetime1">
              <a:rPr lang="en-US" smtClean="0"/>
              <a:pPr/>
              <a:t>5/16/2020</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BE815-B518-4B8B-9874-D3A955463FAF}"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0760" y="40640"/>
            <a:ext cx="7142479" cy="1671320"/>
          </a:xfrm>
          <a:prstGeom prst="rect">
            <a:avLst/>
          </a:prstGeom>
        </p:spPr>
        <p:txBody>
          <a:bodyPr wrap="square" lIns="0" tIns="0" rIns="0" bIns="0">
            <a:spAutoFit/>
          </a:bodyPr>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a:xfrm>
            <a:off x="763269" y="2385060"/>
            <a:ext cx="5803265" cy="2085339"/>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a:xfrm>
            <a:off x="8360409" y="6295722"/>
            <a:ext cx="274320" cy="224154"/>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ts val="1645"/>
              </a:lnSpc>
            </a:pPr>
            <a:fld id="{81D60167-4931-47E6-BA6A-407CBD079E47}" type="slidenum">
              <a:rPr dirty="0"/>
              <a:t>‹#›</a:t>
            </a:fld>
            <a:endParaRPr dirty="0"/>
          </a:p>
        </p:txBody>
      </p:sp>
    </p:spTree>
    <p:extLst>
      <p:ext uri="{BB962C8B-B14F-4D97-AF65-F5344CB8AC3E}">
        <p14:creationId xmlns:p14="http://schemas.microsoft.com/office/powerpoint/2010/main" val="3319003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8458200" y="0"/>
            <a:ext cx="685800" cy="6858000"/>
          </a:xfrm>
          <a:custGeom>
            <a:avLst/>
            <a:gdLst/>
            <a:ahLst/>
            <a:cxnLst/>
            <a:rect l="l" t="t" r="r" b="b"/>
            <a:pathLst>
              <a:path w="685800" h="6858000">
                <a:moveTo>
                  <a:pt x="685800" y="6172200"/>
                </a:moveTo>
                <a:lnTo>
                  <a:pt x="0" y="6172200"/>
                </a:lnTo>
                <a:lnTo>
                  <a:pt x="0" y="6858000"/>
                </a:lnTo>
                <a:lnTo>
                  <a:pt x="685800" y="6858000"/>
                </a:lnTo>
                <a:lnTo>
                  <a:pt x="685800" y="6172200"/>
                </a:lnTo>
                <a:close/>
              </a:path>
              <a:path w="685800" h="6858000">
                <a:moveTo>
                  <a:pt x="685800" y="0"/>
                </a:moveTo>
                <a:lnTo>
                  <a:pt x="0" y="0"/>
                </a:lnTo>
                <a:lnTo>
                  <a:pt x="0" y="5486400"/>
                </a:lnTo>
                <a:lnTo>
                  <a:pt x="685800" y="5486400"/>
                </a:lnTo>
                <a:lnTo>
                  <a:pt x="685800" y="0"/>
                </a:lnTo>
                <a:close/>
              </a:path>
            </a:pathLst>
          </a:custGeom>
          <a:solidFill>
            <a:srgbClr val="675E46"/>
          </a:solidFill>
        </p:spPr>
        <p:txBody>
          <a:bodyPr wrap="square" lIns="0" tIns="0" rIns="0" bIns="0" rtlCol="0"/>
          <a:lstStyle/>
          <a:p>
            <a:endParaRPr/>
          </a:p>
        </p:txBody>
      </p:sp>
      <p:sp>
        <p:nvSpPr>
          <p:cNvPr id="18" name="bg object 18"/>
          <p:cNvSpPr/>
          <p:nvPr/>
        </p:nvSpPr>
        <p:spPr>
          <a:xfrm>
            <a:off x="8458200" y="5486400"/>
            <a:ext cx="685800" cy="685800"/>
          </a:xfrm>
          <a:custGeom>
            <a:avLst/>
            <a:gdLst/>
            <a:ahLst/>
            <a:cxnLst/>
            <a:rect l="l" t="t" r="r" b="b"/>
            <a:pathLst>
              <a:path w="685800" h="685800">
                <a:moveTo>
                  <a:pt x="685800" y="0"/>
                </a:moveTo>
                <a:lnTo>
                  <a:pt x="0" y="0"/>
                </a:lnTo>
                <a:lnTo>
                  <a:pt x="0" y="685800"/>
                </a:lnTo>
                <a:lnTo>
                  <a:pt x="685800" y="685800"/>
                </a:lnTo>
                <a:lnTo>
                  <a:pt x="685800" y="0"/>
                </a:lnTo>
                <a:close/>
              </a:path>
            </a:pathLst>
          </a:custGeom>
          <a:solidFill>
            <a:srgbClr val="A9A47B"/>
          </a:solidFill>
        </p:spPr>
        <p:txBody>
          <a:bodyPr wrap="square" lIns="0" tIns="0" rIns="0" bIns="0" rtlCol="0"/>
          <a:lstStyle/>
          <a:p>
            <a:endParaRPr/>
          </a:p>
        </p:txBody>
      </p:sp>
      <p:sp>
        <p:nvSpPr>
          <p:cNvPr id="2" name="Holder 2"/>
          <p:cNvSpPr>
            <a:spLocks noGrp="1"/>
          </p:cNvSpPr>
          <p:nvPr>
            <p:ph type="title"/>
          </p:nvPr>
        </p:nvSpPr>
        <p:spPr>
          <a:xfrm>
            <a:off x="520700" y="162255"/>
            <a:ext cx="4607560" cy="452120"/>
          </a:xfrm>
          <a:prstGeom prst="rect">
            <a:avLst/>
          </a:prstGeom>
        </p:spPr>
        <p:txBody>
          <a:bodyPr wrap="square" lIns="0" tIns="0" rIns="0" bIns="0">
            <a:spAutoFit/>
          </a:bodyPr>
          <a:lstStyle>
            <a:lvl1pPr>
              <a:defRPr sz="2800" b="0" i="0">
                <a:solidFill>
                  <a:srgbClr val="484230"/>
                </a:solidFill>
                <a:latin typeface="Carlito"/>
                <a:cs typeface="Carlito"/>
              </a:defRPr>
            </a:lvl1pPr>
          </a:lstStyle>
          <a:p>
            <a:endParaRPr/>
          </a:p>
        </p:txBody>
      </p:sp>
      <p:sp>
        <p:nvSpPr>
          <p:cNvPr id="3" name="Holder 3"/>
          <p:cNvSpPr>
            <a:spLocks noGrp="1"/>
          </p:cNvSpPr>
          <p:nvPr>
            <p:ph type="body" idx="1"/>
          </p:nvPr>
        </p:nvSpPr>
        <p:spPr>
          <a:xfrm>
            <a:off x="1614677" y="1157681"/>
            <a:ext cx="5914644" cy="1610995"/>
          </a:xfrm>
          <a:prstGeom prst="rect">
            <a:avLst/>
          </a:prstGeom>
        </p:spPr>
        <p:txBody>
          <a:bodyPr wrap="square" lIns="0" tIns="0" rIns="0" bIns="0">
            <a:spAutoFit/>
          </a:bodyPr>
          <a:lstStyle>
            <a:lvl1pPr>
              <a:defRPr sz="5200" b="1" i="0">
                <a:solidFill>
                  <a:srgbClr val="663300"/>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a:xfrm>
            <a:off x="8653526" y="5740019"/>
            <a:ext cx="307975" cy="254635"/>
          </a:xfrm>
          <a:prstGeom prst="rect">
            <a:avLst/>
          </a:prstGeom>
        </p:spPr>
        <p:txBody>
          <a:bodyPr wrap="square" lIns="0" tIns="0" rIns="0" bIns="0">
            <a:spAutoFit/>
          </a:bodyPr>
          <a:lstStyle>
            <a:lvl1pPr>
              <a:defRPr sz="1800" b="0" i="0">
                <a:solidFill>
                  <a:schemeClr val="bg1"/>
                </a:solidFill>
                <a:latin typeface="Carlito"/>
                <a:cs typeface="Carlito"/>
              </a:defRPr>
            </a:lvl1pPr>
          </a:lstStyle>
          <a:p>
            <a:pPr marL="38100">
              <a:lnSpc>
                <a:spcPts val="1810"/>
              </a:lnSpc>
            </a:pPr>
            <a:fld id="{81D60167-4931-47E6-BA6A-407CBD079E47}" type="slidenum">
              <a:rPr dirty="0"/>
              <a:t>‹#›</a:t>
            </a:fld>
            <a:endParaRPr dirty="0"/>
          </a:p>
        </p:txBody>
      </p:sp>
    </p:spTree>
    <p:extLst>
      <p:ext uri="{BB962C8B-B14F-4D97-AF65-F5344CB8AC3E}">
        <p14:creationId xmlns:p14="http://schemas.microsoft.com/office/powerpoint/2010/main" val="380744592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7705" y="459105"/>
            <a:ext cx="2867501" cy="430887"/>
          </a:xfrm>
          <a:prstGeom prst="rect">
            <a:avLst/>
          </a:prstGeom>
        </p:spPr>
        <p:txBody>
          <a:bodyPr wrap="square" lIns="0" tIns="0" rIns="0" bIns="0">
            <a:spAutoFit/>
          </a:bodyPr>
          <a:lstStyle>
            <a:lvl1pPr>
              <a:defRPr sz="2800" b="1" i="0">
                <a:solidFill>
                  <a:schemeClr val="tx1"/>
                </a:solidFill>
                <a:latin typeface="Caladea"/>
                <a:cs typeface="Caladea"/>
              </a:defRPr>
            </a:lvl1pPr>
          </a:lstStyle>
          <a:p>
            <a:endParaRPr/>
          </a:p>
        </p:txBody>
      </p:sp>
      <p:sp>
        <p:nvSpPr>
          <p:cNvPr id="3" name="Holder 3"/>
          <p:cNvSpPr>
            <a:spLocks noGrp="1"/>
          </p:cNvSpPr>
          <p:nvPr>
            <p:ph type="body" idx="1"/>
          </p:nvPr>
        </p:nvSpPr>
        <p:spPr>
          <a:xfrm>
            <a:off x="687705" y="1477263"/>
            <a:ext cx="7770019" cy="276999"/>
          </a:xfrm>
          <a:prstGeom prst="rect">
            <a:avLst/>
          </a:prstGeom>
        </p:spPr>
        <p:txBody>
          <a:bodyPr wrap="square" lIns="0" tIns="0" rIns="0" bIns="0">
            <a:spAutoFit/>
          </a:bodyPr>
          <a:lstStyle>
            <a:lvl1pPr>
              <a:defRPr sz="1800" b="0" i="0">
                <a:solidFill>
                  <a:schemeClr val="tx1"/>
                </a:solidFill>
                <a:latin typeface="Caladea"/>
                <a:cs typeface="Caladea"/>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5/16/2020</a:t>
            </a:fld>
            <a:endParaRPr lang="en-US"/>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68170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Properties of Steam</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1</a:t>
            </a:fld>
            <a:endParaRPr lang="en-AU" b="1" dirty="0">
              <a:solidFill>
                <a:schemeClr val="tx1"/>
              </a:solidFill>
            </a:endParaRPr>
          </a:p>
        </p:txBody>
      </p:sp>
      <p:sp>
        <p:nvSpPr>
          <p:cNvPr id="5" name="TextBox 4"/>
          <p:cNvSpPr txBox="1"/>
          <p:nvPr/>
        </p:nvSpPr>
        <p:spPr>
          <a:xfrm>
            <a:off x="285720" y="714357"/>
            <a:ext cx="8715436" cy="3754874"/>
          </a:xfrm>
          <a:prstGeom prst="rect">
            <a:avLst/>
          </a:prstGeom>
          <a:noFill/>
        </p:spPr>
        <p:txBody>
          <a:bodyPr wrap="square" rtlCol="0">
            <a:spAutoFit/>
          </a:bodyPr>
          <a:lstStyle/>
          <a:p>
            <a:pPr algn="just">
              <a:buFont typeface="Arial" pitchFamily="34" charset="0"/>
              <a:buChar char="•"/>
            </a:pPr>
            <a:r>
              <a:rPr lang="en-AU" sz="2000" dirty="0"/>
              <a:t>Why we study properties of steam and steam generating units? </a:t>
            </a:r>
            <a:r>
              <a:rPr lang="en-AU" sz="2000" dirty="0">
                <a:solidFill>
                  <a:srgbClr val="00B050"/>
                </a:solidFill>
              </a:rPr>
              <a:t>To have knowledge on how to produce power/electricity</a:t>
            </a:r>
            <a:r>
              <a:rPr lang="en-AU" sz="2000" dirty="0"/>
              <a:t>. </a:t>
            </a:r>
          </a:p>
          <a:p>
            <a:pPr algn="just">
              <a:buFont typeface="Arial" pitchFamily="34" charset="0"/>
              <a:buChar char="•"/>
            </a:pPr>
            <a:r>
              <a:rPr lang="en-AU" sz="2000" dirty="0"/>
              <a:t>How to produce power/electricity? </a:t>
            </a:r>
            <a:r>
              <a:rPr lang="en-AU" sz="2000" dirty="0">
                <a:solidFill>
                  <a:srgbClr val="00B050"/>
                </a:solidFill>
              </a:rPr>
              <a:t>By using kinetic energy of high pressure and temperature steam</a:t>
            </a:r>
            <a:r>
              <a:rPr lang="en-AU" sz="2000" dirty="0"/>
              <a:t>.</a:t>
            </a:r>
          </a:p>
          <a:p>
            <a:pPr algn="just">
              <a:buFont typeface="Arial" pitchFamily="34" charset="0"/>
              <a:buChar char="•"/>
            </a:pPr>
            <a:r>
              <a:rPr lang="en-AU" sz="2000" dirty="0"/>
              <a:t>What are the processes involve in producing electricity? </a:t>
            </a:r>
            <a:r>
              <a:rPr lang="en-AU" sz="2000" dirty="0">
                <a:solidFill>
                  <a:srgbClr val="00B050"/>
                </a:solidFill>
              </a:rPr>
              <a:t>Converting one form of power to another form of power by means of working on the systems</a:t>
            </a:r>
            <a:r>
              <a:rPr lang="en-AU" sz="2000" dirty="0"/>
              <a:t>. </a:t>
            </a:r>
          </a:p>
          <a:p>
            <a:pPr algn="just">
              <a:buFont typeface="Arial" pitchFamily="34" charset="0"/>
              <a:buChar char="•"/>
            </a:pPr>
            <a:r>
              <a:rPr lang="en-AU" sz="2000" dirty="0"/>
              <a:t>Process in elaboration: </a:t>
            </a:r>
            <a:r>
              <a:rPr lang="en-AU" sz="2000" dirty="0">
                <a:solidFill>
                  <a:srgbClr val="00B050"/>
                </a:solidFill>
              </a:rPr>
              <a:t>Steam kinetic energy is attained in the boiler via fuel which run the steam turbine; kinetic energy is then converted to rotational energy in turbine. The turbine rotor-shaft is coupled with a electro-magnetic generator. Where rotational energy of the shaft converted to electro-magnetism and hence, final product electricity supplied to the grid. </a:t>
            </a:r>
          </a:p>
          <a:p>
            <a:endParaRPr lang="en-AU" dirty="0"/>
          </a:p>
        </p:txBody>
      </p:sp>
      <p:pic>
        <p:nvPicPr>
          <p:cNvPr id="5122" name="Picture 2"/>
          <p:cNvPicPr>
            <a:picLocks noChangeAspect="1" noChangeArrowheads="1"/>
          </p:cNvPicPr>
          <p:nvPr/>
        </p:nvPicPr>
        <p:blipFill>
          <a:blip r:embed="rId2"/>
          <a:srcRect/>
          <a:stretch>
            <a:fillRect/>
          </a:stretch>
        </p:blipFill>
        <p:spPr bwMode="auto">
          <a:xfrm>
            <a:off x="285720" y="4293096"/>
            <a:ext cx="8643856" cy="1631530"/>
          </a:xfrm>
          <a:prstGeom prst="rect">
            <a:avLst/>
          </a:prstGeom>
          <a:noFill/>
          <a:ln w="9525">
            <a:noFill/>
            <a:miter lim="800000"/>
            <a:headEnd/>
            <a:tailEnd/>
          </a:ln>
          <a:effectLst/>
        </p:spPr>
      </p:pic>
      <p:sp>
        <p:nvSpPr>
          <p:cNvPr id="8" name="Rectangle 7"/>
          <p:cNvSpPr/>
          <p:nvPr/>
        </p:nvSpPr>
        <p:spPr>
          <a:xfrm>
            <a:off x="592308" y="5955822"/>
            <a:ext cx="6286544" cy="369332"/>
          </a:xfrm>
          <a:prstGeom prst="rect">
            <a:avLst/>
          </a:prstGeom>
        </p:spPr>
        <p:txBody>
          <a:bodyPr wrap="square">
            <a:spAutoFit/>
          </a:bodyPr>
          <a:lstStyle/>
          <a:p>
            <a:pPr algn="ctr"/>
            <a:r>
              <a:rPr lang="en-AU" dirty="0"/>
              <a:t>Figure: Structure of energy systems – fossil sources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3412312"/>
            <a:ext cx="4911725" cy="10318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600" b="1" i="0" u="none" strike="noStrike" kern="1200" cap="none" spc="-100" normalizeH="0" baseline="0" noProof="0" dirty="0">
                <a:ln>
                  <a:noFill/>
                </a:ln>
                <a:solidFill>
                  <a:srgbClr val="675E46"/>
                </a:solidFill>
                <a:effectLst/>
                <a:uLnTx/>
                <a:uFillTx/>
                <a:latin typeface="Caladea"/>
                <a:ea typeface="+mn-ea"/>
                <a:cs typeface="Caladea"/>
              </a:rPr>
              <a:t>Calorimeters</a:t>
            </a:r>
            <a:endParaRPr kumimoji="0" sz="6600" b="0" i="0" u="none" strike="noStrike" kern="1200" cap="none" spc="0" normalizeH="0" baseline="0" noProof="0">
              <a:ln>
                <a:noFill/>
              </a:ln>
              <a:solidFill>
                <a:prstClr val="black"/>
              </a:solidFill>
              <a:effectLst/>
              <a:uLnTx/>
              <a:uFillTx/>
              <a:latin typeface="Caladea"/>
              <a:ea typeface="+mn-ea"/>
              <a:cs typeface="Caladea"/>
            </a:endParaRPr>
          </a:p>
        </p:txBody>
      </p:sp>
      <p:sp>
        <p:nvSpPr>
          <p:cNvPr id="3" name="object 3"/>
          <p:cNvSpPr txBox="1"/>
          <p:nvPr/>
        </p:nvSpPr>
        <p:spPr>
          <a:xfrm>
            <a:off x="764540" y="4588840"/>
            <a:ext cx="6198870" cy="63690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srgbClr val="FF0000"/>
                </a:solidFill>
                <a:effectLst/>
                <a:uLnTx/>
                <a:uFillTx/>
                <a:latin typeface="Carlito"/>
                <a:ea typeface="+mn-ea"/>
                <a:cs typeface="Carlito"/>
              </a:rPr>
              <a:t>Calorimeters are </a:t>
            </a:r>
            <a:r>
              <a:rPr kumimoji="0" sz="2000" b="0" i="0" u="none" strike="noStrike" kern="1200" cap="none" spc="0" normalizeH="0" baseline="0" noProof="0" dirty="0">
                <a:ln>
                  <a:noFill/>
                </a:ln>
                <a:solidFill>
                  <a:srgbClr val="FF0000"/>
                </a:solidFill>
                <a:effectLst/>
                <a:uLnTx/>
                <a:uFillTx/>
                <a:latin typeface="Carlito"/>
                <a:ea typeface="+mn-ea"/>
                <a:cs typeface="Carlito"/>
              </a:rPr>
              <a:t>used </a:t>
            </a:r>
            <a:r>
              <a:rPr kumimoji="0" sz="2000" b="0" i="0" u="none" strike="noStrike" kern="1200" cap="none" spc="-15" normalizeH="0" baseline="0" noProof="0" dirty="0">
                <a:ln>
                  <a:noFill/>
                </a:ln>
                <a:solidFill>
                  <a:srgbClr val="FF0000"/>
                </a:solidFill>
                <a:effectLst/>
                <a:uLnTx/>
                <a:uFillTx/>
                <a:latin typeface="Carlito"/>
                <a:ea typeface="+mn-ea"/>
                <a:cs typeface="Carlito"/>
              </a:rPr>
              <a:t>for </a:t>
            </a:r>
            <a:r>
              <a:rPr kumimoji="0" sz="2000" b="0" i="0" u="none" strike="noStrike" kern="1200" cap="none" spc="-5" normalizeH="0" baseline="0" noProof="0" dirty="0">
                <a:ln>
                  <a:noFill/>
                </a:ln>
                <a:solidFill>
                  <a:srgbClr val="FF0000"/>
                </a:solidFill>
                <a:effectLst/>
                <a:uLnTx/>
                <a:uFillTx/>
                <a:latin typeface="Carlito"/>
                <a:ea typeface="+mn-ea"/>
                <a:cs typeface="Carlito"/>
              </a:rPr>
              <a:t>measurement </a:t>
            </a:r>
            <a:r>
              <a:rPr kumimoji="0" sz="2000" b="0" i="0" u="none" strike="noStrike" kern="1200" cap="none" spc="0" normalizeH="0" baseline="0" noProof="0" dirty="0">
                <a:ln>
                  <a:noFill/>
                </a:ln>
                <a:solidFill>
                  <a:srgbClr val="FF0000"/>
                </a:solidFill>
                <a:effectLst/>
                <a:uLnTx/>
                <a:uFillTx/>
                <a:latin typeface="Carlito"/>
                <a:ea typeface="+mn-ea"/>
                <a:cs typeface="Carlito"/>
              </a:rPr>
              <a:t>of dryness</a:t>
            </a:r>
            <a:r>
              <a:rPr kumimoji="0" sz="2000" b="0" i="0" u="none" strike="noStrike" kern="1200" cap="none" spc="105" normalizeH="0" baseline="0" noProof="0" dirty="0">
                <a:ln>
                  <a:noFill/>
                </a:ln>
                <a:solidFill>
                  <a:srgbClr val="FF0000"/>
                </a:solidFill>
                <a:effectLst/>
                <a:uLnTx/>
                <a:uFillTx/>
                <a:latin typeface="Carlito"/>
                <a:ea typeface="+mn-ea"/>
                <a:cs typeface="Carlito"/>
              </a:rPr>
              <a:t> </a:t>
            </a:r>
            <a:r>
              <a:rPr kumimoji="0" sz="2000" b="0" i="0" u="none" strike="noStrike" kern="1200" cap="none" spc="-5" normalizeH="0" baseline="0" noProof="0" dirty="0">
                <a:ln>
                  <a:noFill/>
                </a:ln>
                <a:solidFill>
                  <a:srgbClr val="FF0000"/>
                </a:solidFill>
                <a:effectLst/>
                <a:uLnTx/>
                <a:uFillTx/>
                <a:latin typeface="Carlito"/>
                <a:ea typeface="+mn-ea"/>
                <a:cs typeface="Carlito"/>
              </a:rPr>
              <a:t>fraction</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5" normalizeH="0" baseline="0" noProof="0" dirty="0">
                <a:ln>
                  <a:noFill/>
                </a:ln>
                <a:solidFill>
                  <a:srgbClr val="FF0000"/>
                </a:solidFill>
                <a:effectLst/>
                <a:uLnTx/>
                <a:uFillTx/>
                <a:latin typeface="Carlito"/>
                <a:ea typeface="+mn-ea"/>
                <a:cs typeface="Carlito"/>
              </a:rPr>
              <a:t>of</a:t>
            </a:r>
            <a:r>
              <a:rPr kumimoji="0" sz="2000" b="0" i="0" u="none" strike="noStrike" kern="1200" cap="none" spc="-10" normalizeH="0" baseline="0" noProof="0" dirty="0">
                <a:ln>
                  <a:noFill/>
                </a:ln>
                <a:solidFill>
                  <a:srgbClr val="FF0000"/>
                </a:solidFill>
                <a:effectLst/>
                <a:uLnTx/>
                <a:uFillTx/>
                <a:latin typeface="Carlito"/>
                <a:ea typeface="+mn-ea"/>
                <a:cs typeface="Carlito"/>
              </a:rPr>
              <a:t> steam.</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10</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93293"/>
            <a:ext cx="4883150" cy="726440"/>
          </a:xfrm>
          <a:prstGeom prst="rect">
            <a:avLst/>
          </a:prstGeom>
        </p:spPr>
        <p:txBody>
          <a:bodyPr vert="horz" wrap="square" lIns="0" tIns="12065" rIns="0" bIns="0" rtlCol="0">
            <a:spAutoFit/>
          </a:bodyPr>
          <a:lstStyle/>
          <a:p>
            <a:pPr marL="12700">
              <a:lnSpc>
                <a:spcPct val="100000"/>
              </a:lnSpc>
              <a:spcBef>
                <a:spcPts val="95"/>
              </a:spcBef>
            </a:pPr>
            <a:r>
              <a:rPr sz="4600" b="1" spc="-100" dirty="0">
                <a:solidFill>
                  <a:srgbClr val="675E46"/>
                </a:solidFill>
                <a:latin typeface="Caladea"/>
                <a:cs typeface="Caladea"/>
              </a:rPr>
              <a:t>Barrel</a:t>
            </a:r>
            <a:r>
              <a:rPr sz="4600" b="1" spc="-225" dirty="0">
                <a:solidFill>
                  <a:srgbClr val="675E46"/>
                </a:solidFill>
                <a:latin typeface="Caladea"/>
                <a:cs typeface="Caladea"/>
              </a:rPr>
              <a:t> </a:t>
            </a:r>
            <a:r>
              <a:rPr sz="4600" b="1" spc="-100" dirty="0">
                <a:solidFill>
                  <a:srgbClr val="675E46"/>
                </a:solidFill>
                <a:latin typeface="Caladea"/>
                <a:cs typeface="Caladea"/>
              </a:rPr>
              <a:t>Calorimeter</a:t>
            </a:r>
            <a:endParaRPr sz="4600">
              <a:latin typeface="Caladea"/>
              <a:cs typeface="Caladea"/>
            </a:endParaRPr>
          </a:p>
        </p:txBody>
      </p:sp>
      <p:sp>
        <p:nvSpPr>
          <p:cNvPr id="3" name="object 3"/>
          <p:cNvSpPr/>
          <p:nvPr/>
        </p:nvSpPr>
        <p:spPr>
          <a:xfrm>
            <a:off x="152400" y="838198"/>
            <a:ext cx="8153400" cy="59436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11</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640" y="0"/>
            <a:ext cx="7239000" cy="4854575"/>
          </a:xfrm>
          <a:prstGeom prst="rect">
            <a:avLst/>
          </a:prstGeom>
        </p:spPr>
        <p:txBody>
          <a:bodyPr vert="horz" wrap="square" lIns="0" tIns="80010" rIns="0" bIns="0" rtlCol="0">
            <a:spAutoFit/>
          </a:bodyPr>
          <a:lstStyle/>
          <a:p>
            <a:pPr marL="241300" marR="0" lvl="0" indent="-228600" algn="l" defTabSz="914400" rtl="0" eaLnBrk="1" fontAlgn="auto" latinLnBrk="0" hangingPunct="1">
              <a:lnSpc>
                <a:spcPct val="100000"/>
              </a:lnSpc>
              <a:spcBef>
                <a:spcPts val="630"/>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Let</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mb =mass of the </a:t>
            </a:r>
            <a:r>
              <a:rPr kumimoji="0" sz="2200" b="0" i="0" u="none" strike="noStrike" kern="1200" cap="none" spc="-10" normalizeH="0" baseline="0" noProof="0" dirty="0">
                <a:ln>
                  <a:noFill/>
                </a:ln>
                <a:solidFill>
                  <a:srgbClr val="2E2B1F"/>
                </a:solidFill>
                <a:effectLst/>
                <a:uLnTx/>
                <a:uFillTx/>
                <a:latin typeface="Carlito"/>
                <a:ea typeface="+mn-ea"/>
                <a:cs typeface="Carlito"/>
              </a:rPr>
              <a:t>barrel</a:t>
            </a:r>
            <a:r>
              <a:rPr kumimoji="0" sz="2200" b="0" i="0" u="none" strike="noStrike" kern="1200" cap="none" spc="1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25"/>
              </a:spcBef>
              <a:spcAft>
                <a:spcPts val="0"/>
              </a:spcAft>
              <a:buClr>
                <a:srgbClr val="A9A47B"/>
              </a:buClr>
              <a:buSzTx/>
              <a:buFont typeface="Arial"/>
              <a:buChar char="•"/>
              <a:tabLst>
                <a:tab pos="240665" algn="l"/>
                <a:tab pos="241300" algn="l"/>
              </a:tabLst>
              <a:defRPr/>
            </a:pPr>
            <a:r>
              <a:rPr kumimoji="0" sz="2200" b="0" i="0" u="none" strike="noStrike" kern="1200" cap="none" spc="-15" normalizeH="0" baseline="0" noProof="0" dirty="0">
                <a:ln>
                  <a:noFill/>
                </a:ln>
                <a:solidFill>
                  <a:srgbClr val="2E2B1F"/>
                </a:solidFill>
                <a:effectLst/>
                <a:uLnTx/>
                <a:uFillTx/>
                <a:latin typeface="Carlito"/>
                <a:ea typeface="+mn-ea"/>
                <a:cs typeface="Carlito"/>
              </a:rPr>
              <a:t>mw </a:t>
            </a:r>
            <a:r>
              <a:rPr kumimoji="0" sz="2200" b="0" i="0" u="none" strike="noStrike" kern="1200" cap="none" spc="-5" normalizeH="0" baseline="0" noProof="0" dirty="0">
                <a:ln>
                  <a:noFill/>
                </a:ln>
                <a:solidFill>
                  <a:srgbClr val="2E2B1F"/>
                </a:solidFill>
                <a:effectLst/>
                <a:uLnTx/>
                <a:uFillTx/>
                <a:latin typeface="Carlito"/>
                <a:ea typeface="+mn-ea"/>
                <a:cs typeface="Carlito"/>
              </a:rPr>
              <a:t>=mass of the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25" normalizeH="0" baseline="0" noProof="0" dirty="0">
                <a:ln>
                  <a:noFill/>
                </a:ln>
                <a:solidFill>
                  <a:srgbClr val="2E2B1F"/>
                </a:solidFill>
                <a:effectLst/>
                <a:uLnTx/>
                <a:uFillTx/>
                <a:latin typeface="Carlito"/>
                <a:ea typeface="+mn-ea"/>
                <a:cs typeface="Carlito"/>
              </a:rPr>
              <a:t>before </a:t>
            </a:r>
            <a:r>
              <a:rPr kumimoji="0" sz="2200" b="0" i="0" u="none" strike="noStrike" kern="1200" cap="none" spc="-5" normalizeH="0" baseline="0" noProof="0" dirty="0">
                <a:ln>
                  <a:noFill/>
                </a:ln>
                <a:solidFill>
                  <a:srgbClr val="2E2B1F"/>
                </a:solidFill>
                <a:effectLst/>
                <a:uLnTx/>
                <a:uFillTx/>
                <a:latin typeface="Carlito"/>
                <a:ea typeface="+mn-ea"/>
                <a:cs typeface="Carlito"/>
              </a:rPr>
              <a:t>the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10" normalizeH="0" baseline="0" noProof="0" dirty="0">
                <a:ln>
                  <a:noFill/>
                </a:ln>
                <a:solidFill>
                  <a:srgbClr val="2E2B1F"/>
                </a:solidFill>
                <a:effectLst/>
                <a:uLnTx/>
                <a:uFillTx/>
                <a:latin typeface="Carlito"/>
                <a:ea typeface="+mn-ea"/>
                <a:cs typeface="Carlito"/>
              </a:rPr>
              <a:t>goes </a:t>
            </a:r>
            <a:r>
              <a:rPr kumimoji="0" sz="2200" b="0" i="0" u="none" strike="noStrike" kern="1200" cap="none" spc="-5" normalizeH="0" baseline="0" noProof="0" dirty="0">
                <a:ln>
                  <a:noFill/>
                </a:ln>
                <a:solidFill>
                  <a:srgbClr val="2E2B1F"/>
                </a:solidFill>
                <a:effectLst/>
                <a:uLnTx/>
                <a:uFillTx/>
                <a:latin typeface="Carlito"/>
                <a:ea typeface="+mn-ea"/>
                <a:cs typeface="Carlito"/>
              </a:rPr>
              <a:t>in</a:t>
            </a:r>
            <a:r>
              <a:rPr kumimoji="0" sz="2200" b="0" i="0" u="none" strike="noStrike" kern="1200" cap="none" spc="19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ms= mass of </a:t>
            </a:r>
            <a:r>
              <a:rPr kumimoji="0" sz="2200" b="0" i="0" u="none" strike="noStrike" kern="1200" cap="none" spc="-15" normalizeH="0" baseline="0" noProof="0" dirty="0">
                <a:ln>
                  <a:noFill/>
                </a:ln>
                <a:solidFill>
                  <a:srgbClr val="2E2B1F"/>
                </a:solidFill>
                <a:effectLst/>
                <a:uLnTx/>
                <a:uFillTx/>
                <a:latin typeface="Carlito"/>
                <a:ea typeface="+mn-ea"/>
                <a:cs typeface="Carlito"/>
              </a:rPr>
              <a:t>stem </a:t>
            </a:r>
            <a:r>
              <a:rPr kumimoji="0" sz="2200" b="0" i="0" u="none" strike="noStrike" kern="1200" cap="none" spc="-10" normalizeH="0" baseline="0" noProof="0" dirty="0">
                <a:ln>
                  <a:noFill/>
                </a:ln>
                <a:solidFill>
                  <a:srgbClr val="2E2B1F"/>
                </a:solidFill>
                <a:effectLst/>
                <a:uLnTx/>
                <a:uFillTx/>
                <a:latin typeface="Carlito"/>
                <a:ea typeface="+mn-ea"/>
                <a:cs typeface="Carlito"/>
              </a:rPr>
              <a:t>condensed</a:t>
            </a:r>
            <a:r>
              <a:rPr kumimoji="0" sz="2200" b="0" i="0" u="none" strike="noStrike" kern="1200" cap="none" spc="8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T1= </a:t>
            </a:r>
            <a:r>
              <a:rPr kumimoji="0" sz="22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0" normalizeH="0" baseline="0" noProof="0" dirty="0">
                <a:ln>
                  <a:noFill/>
                </a:ln>
                <a:solidFill>
                  <a:srgbClr val="2E2B1F"/>
                </a:solidFill>
                <a:effectLst/>
                <a:uLnTx/>
                <a:uFillTx/>
                <a:latin typeface="Carlito"/>
                <a:ea typeface="+mn-ea"/>
                <a:cs typeface="Carlito"/>
              </a:rPr>
              <a:t>the </a:t>
            </a:r>
            <a:r>
              <a:rPr kumimoji="0" sz="2200" b="0" i="0" u="none" strike="noStrike" kern="1200" cap="none" spc="-20" normalizeH="0" baseline="0" noProof="0" dirty="0">
                <a:ln>
                  <a:noFill/>
                </a:ln>
                <a:solidFill>
                  <a:srgbClr val="2E2B1F"/>
                </a:solidFill>
                <a:effectLst/>
                <a:uLnTx/>
                <a:uFillTx/>
                <a:latin typeface="Carlito"/>
                <a:ea typeface="+mn-ea"/>
                <a:cs typeface="Carlito"/>
              </a:rPr>
              <a:t>water before </a:t>
            </a:r>
            <a:r>
              <a:rPr kumimoji="0" sz="2200" b="0" i="0" u="none" strike="noStrike" kern="1200" cap="none" spc="-5" normalizeH="0" baseline="0" noProof="0" dirty="0">
                <a:ln>
                  <a:noFill/>
                </a:ln>
                <a:solidFill>
                  <a:srgbClr val="2E2B1F"/>
                </a:solidFill>
                <a:effectLst/>
                <a:uLnTx/>
                <a:uFillTx/>
                <a:latin typeface="Carlito"/>
                <a:ea typeface="+mn-ea"/>
                <a:cs typeface="Carlito"/>
              </a:rPr>
              <a:t>the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10" normalizeH="0" baseline="0" noProof="0" dirty="0">
                <a:ln>
                  <a:noFill/>
                </a:ln>
                <a:solidFill>
                  <a:srgbClr val="2E2B1F"/>
                </a:solidFill>
                <a:effectLst/>
                <a:uLnTx/>
                <a:uFillTx/>
                <a:latin typeface="Carlito"/>
                <a:ea typeface="+mn-ea"/>
                <a:cs typeface="Carlito"/>
              </a:rPr>
              <a:t>goes </a:t>
            </a:r>
            <a:r>
              <a:rPr kumimoji="0" sz="2200" b="0" i="0" u="none" strike="noStrike" kern="1200" cap="none" spc="-5" normalizeH="0" baseline="0" noProof="0" dirty="0">
                <a:ln>
                  <a:noFill/>
                </a:ln>
                <a:solidFill>
                  <a:srgbClr val="2E2B1F"/>
                </a:solidFill>
                <a:effectLst/>
                <a:uLnTx/>
                <a:uFillTx/>
                <a:latin typeface="Carlito"/>
                <a:ea typeface="+mn-ea"/>
                <a:cs typeface="Carlito"/>
              </a:rPr>
              <a:t>in</a:t>
            </a:r>
            <a:r>
              <a:rPr kumimoji="0" sz="2200" b="0" i="0" u="none" strike="noStrike" kern="1200" cap="none" spc="18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(oc)</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T2 </a:t>
            </a:r>
            <a:r>
              <a:rPr kumimoji="0" sz="22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0" normalizeH="0" baseline="0" noProof="0" dirty="0">
                <a:ln>
                  <a:noFill/>
                </a:ln>
                <a:solidFill>
                  <a:srgbClr val="2E2B1F"/>
                </a:solidFill>
                <a:effectLst/>
                <a:uLnTx/>
                <a:uFillTx/>
                <a:latin typeface="Carlito"/>
                <a:ea typeface="+mn-ea"/>
                <a:cs typeface="Carlito"/>
              </a:rPr>
              <a:t>the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15" normalizeH="0" baseline="0" noProof="0" dirty="0">
                <a:ln>
                  <a:noFill/>
                </a:ln>
                <a:solidFill>
                  <a:srgbClr val="2E2B1F"/>
                </a:solidFill>
                <a:effectLst/>
                <a:uLnTx/>
                <a:uFillTx/>
                <a:latin typeface="Carlito"/>
                <a:ea typeface="+mn-ea"/>
                <a:cs typeface="Carlito"/>
              </a:rPr>
              <a:t>after </a:t>
            </a:r>
            <a:r>
              <a:rPr kumimoji="0" sz="2200" b="0" i="0" u="none" strike="noStrike" kern="1200" cap="none" spc="-5" normalizeH="0" baseline="0" noProof="0" dirty="0">
                <a:ln>
                  <a:noFill/>
                </a:ln>
                <a:solidFill>
                  <a:srgbClr val="2E2B1F"/>
                </a:solidFill>
                <a:effectLst/>
                <a:uLnTx/>
                <a:uFillTx/>
                <a:latin typeface="Carlito"/>
                <a:ea typeface="+mn-ea"/>
                <a:cs typeface="Carlito"/>
              </a:rPr>
              <a:t>the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10" normalizeH="0" baseline="0" noProof="0" dirty="0">
                <a:ln>
                  <a:noFill/>
                </a:ln>
                <a:solidFill>
                  <a:srgbClr val="2E2B1F"/>
                </a:solidFill>
                <a:effectLst/>
                <a:uLnTx/>
                <a:uFillTx/>
                <a:latin typeface="Carlito"/>
                <a:ea typeface="+mn-ea"/>
                <a:cs typeface="Carlito"/>
              </a:rPr>
              <a:t>goes </a:t>
            </a:r>
            <a:r>
              <a:rPr kumimoji="0" sz="2200" b="0" i="0" u="none" strike="noStrike" kern="1200" cap="none" spc="-5" normalizeH="0" baseline="0" noProof="0" dirty="0">
                <a:ln>
                  <a:noFill/>
                </a:ln>
                <a:solidFill>
                  <a:srgbClr val="2E2B1F"/>
                </a:solidFill>
                <a:effectLst/>
                <a:uLnTx/>
                <a:uFillTx/>
                <a:latin typeface="Carlito"/>
                <a:ea typeface="+mn-ea"/>
                <a:cs typeface="Carlito"/>
              </a:rPr>
              <a:t>in</a:t>
            </a:r>
            <a:r>
              <a:rPr kumimoji="0" sz="2200" b="0" i="0" u="none" strike="noStrike" kern="1200" cap="none" spc="22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(oc)</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25"/>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Cb= </a:t>
            </a:r>
            <a:r>
              <a:rPr kumimoji="0" sz="2200" b="0" i="0" u="none" strike="noStrike" kern="1200" cap="none" spc="-15" normalizeH="0" baseline="0" noProof="0" dirty="0">
                <a:ln>
                  <a:noFill/>
                </a:ln>
                <a:solidFill>
                  <a:srgbClr val="2E2B1F"/>
                </a:solidFill>
                <a:effectLst/>
                <a:uLnTx/>
                <a:uFillTx/>
                <a:latin typeface="Carlito"/>
                <a:ea typeface="+mn-ea"/>
                <a:cs typeface="Carlito"/>
              </a:rPr>
              <a:t>relative heat </a:t>
            </a:r>
            <a:r>
              <a:rPr kumimoji="0" sz="2200" b="0" i="0" u="none" strike="noStrike" kern="1200" cap="none" spc="-10" normalizeH="0" baseline="0" noProof="0" dirty="0">
                <a:ln>
                  <a:noFill/>
                </a:ln>
                <a:solidFill>
                  <a:srgbClr val="2E2B1F"/>
                </a:solidFill>
                <a:effectLst/>
                <a:uLnTx/>
                <a:uFillTx/>
                <a:latin typeface="Carlito"/>
                <a:ea typeface="+mn-ea"/>
                <a:cs typeface="Carlito"/>
              </a:rPr>
              <a:t>capacity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15" normalizeH="0" baseline="0" noProof="0" dirty="0">
                <a:ln>
                  <a:noFill/>
                </a:ln>
                <a:solidFill>
                  <a:srgbClr val="2E2B1F"/>
                </a:solidFill>
                <a:effectLst/>
                <a:uLnTx/>
                <a:uFillTx/>
                <a:latin typeface="Carlito"/>
                <a:ea typeface="+mn-ea"/>
                <a:cs typeface="Carlito"/>
              </a:rPr>
              <a:t>metal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10" normalizeH="0" baseline="0" noProof="0" dirty="0">
                <a:ln>
                  <a:noFill/>
                </a:ln>
                <a:solidFill>
                  <a:srgbClr val="2E2B1F"/>
                </a:solidFill>
                <a:effectLst/>
                <a:uLnTx/>
                <a:uFillTx/>
                <a:latin typeface="Carlito"/>
                <a:ea typeface="+mn-ea"/>
                <a:cs typeface="Carlito"/>
              </a:rPr>
              <a:t>barrel (no</a:t>
            </a:r>
            <a:r>
              <a:rPr kumimoji="0" sz="2200" b="0" i="0" u="none" strike="noStrike" kern="1200" cap="none" spc="180"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units)</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hf =specific enthalpy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20" normalizeH="0" baseline="0" noProof="0" dirty="0">
                <a:ln>
                  <a:noFill/>
                </a:ln>
                <a:solidFill>
                  <a:srgbClr val="2E2B1F"/>
                </a:solidFill>
                <a:effectLst/>
                <a:uLnTx/>
                <a:uFillTx/>
                <a:latin typeface="Carlito"/>
                <a:ea typeface="+mn-ea"/>
                <a:cs typeface="Carlito"/>
              </a:rPr>
              <a:t>saturated </a:t>
            </a:r>
            <a:r>
              <a:rPr kumimoji="0" sz="2200" b="0" i="0" u="none" strike="noStrike" kern="1200" cap="none" spc="-5" normalizeH="0" baseline="0" noProof="0" dirty="0">
                <a:ln>
                  <a:noFill/>
                </a:ln>
                <a:solidFill>
                  <a:srgbClr val="2E2B1F"/>
                </a:solidFill>
                <a:effectLst/>
                <a:uLnTx/>
                <a:uFillTx/>
                <a:latin typeface="Carlito"/>
                <a:ea typeface="+mn-ea"/>
                <a:cs typeface="Carlito"/>
              </a:rPr>
              <a:t>liquid </a:t>
            </a:r>
            <a:r>
              <a:rPr kumimoji="0" sz="2200" b="0" i="0" u="none" strike="noStrike" kern="1200" cap="none" spc="-15" normalizeH="0" baseline="0" noProof="0" dirty="0">
                <a:ln>
                  <a:noFill/>
                </a:ln>
                <a:solidFill>
                  <a:srgbClr val="2E2B1F"/>
                </a:solidFill>
                <a:effectLst/>
                <a:uLnTx/>
                <a:uFillTx/>
                <a:latin typeface="Carlito"/>
                <a:ea typeface="+mn-ea"/>
                <a:cs typeface="Carlito"/>
              </a:rPr>
              <a:t>(steam)</a:t>
            </a:r>
            <a:r>
              <a:rPr kumimoji="0" sz="2200" b="0" i="0" u="none" strike="noStrike" kern="1200" cap="none" spc="125"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(kJ/kg)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30" normalizeH="0" baseline="0" noProof="0" dirty="0">
                <a:ln>
                  <a:noFill/>
                </a:ln>
                <a:solidFill>
                  <a:srgbClr val="2E2B1F"/>
                </a:solidFill>
                <a:effectLst/>
                <a:uLnTx/>
                <a:uFillTx/>
                <a:latin typeface="Carlito"/>
                <a:ea typeface="+mn-ea"/>
                <a:cs typeface="Carlito"/>
              </a:rPr>
              <a:t>hfg </a:t>
            </a:r>
            <a:r>
              <a:rPr kumimoji="0" sz="2200" b="0" i="0" u="none" strike="noStrike" kern="1200" cap="none" spc="-10" normalizeH="0" baseline="0" noProof="0" dirty="0">
                <a:ln>
                  <a:noFill/>
                </a:ln>
                <a:solidFill>
                  <a:srgbClr val="2E2B1F"/>
                </a:solidFill>
                <a:effectLst/>
                <a:uLnTx/>
                <a:uFillTx/>
                <a:latin typeface="Carlito"/>
                <a:ea typeface="+mn-ea"/>
                <a:cs typeface="Carlito"/>
              </a:rPr>
              <a:t>=specific enthalpy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15" normalizeH="0" baseline="0" noProof="0" dirty="0">
                <a:ln>
                  <a:noFill/>
                </a:ln>
                <a:solidFill>
                  <a:srgbClr val="2E2B1F"/>
                </a:solidFill>
                <a:effectLst/>
                <a:uLnTx/>
                <a:uFillTx/>
                <a:latin typeface="Carlito"/>
                <a:ea typeface="+mn-ea"/>
                <a:cs typeface="Carlito"/>
              </a:rPr>
              <a:t>evaporar </a:t>
            </a:r>
            <a:r>
              <a:rPr kumimoji="0" sz="2200" b="0" i="0" u="none" strike="noStrike" kern="1200" cap="none" spc="-5" normalizeH="0" baseline="0" noProof="0" dirty="0">
                <a:ln>
                  <a:noFill/>
                </a:ln>
                <a:solidFill>
                  <a:srgbClr val="2E2B1F"/>
                </a:solidFill>
                <a:effectLst/>
                <a:uLnTx/>
                <a:uFillTx/>
                <a:latin typeface="Carlito"/>
                <a:ea typeface="+mn-ea"/>
                <a:cs typeface="Carlito"/>
              </a:rPr>
              <a:t>of</a:t>
            </a:r>
            <a:r>
              <a:rPr kumimoji="0" sz="2200" b="0" i="0" u="none" strike="noStrike" kern="1200" cap="none" spc="8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steam(kJ/kg)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x =dryness </a:t>
            </a:r>
            <a:r>
              <a:rPr kumimoji="0" sz="2200" b="0" i="0" u="none" strike="noStrike" kern="1200" cap="none" spc="-10" normalizeH="0" baseline="0" noProof="0" dirty="0">
                <a:ln>
                  <a:noFill/>
                </a:ln>
                <a:solidFill>
                  <a:srgbClr val="2E2B1F"/>
                </a:solidFill>
                <a:effectLst/>
                <a:uLnTx/>
                <a:uFillTx/>
                <a:latin typeface="Carlito"/>
                <a:ea typeface="+mn-ea"/>
                <a:cs typeface="Carlito"/>
              </a:rPr>
              <a:t>fraction (no</a:t>
            </a:r>
            <a:r>
              <a:rPr kumimoji="0" sz="2200" b="0" i="0" u="none" strike="noStrike" kern="1200" cap="none" spc="2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units)</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25"/>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hf1= specific enthalpy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15" normalizeH="0" baseline="0" noProof="0" dirty="0">
                <a:ln>
                  <a:noFill/>
                </a:ln>
                <a:solidFill>
                  <a:srgbClr val="2E2B1F"/>
                </a:solidFill>
                <a:effectLst/>
                <a:uLnTx/>
                <a:uFillTx/>
                <a:latin typeface="Carlito"/>
                <a:ea typeface="+mn-ea"/>
                <a:cs typeface="Carlito"/>
              </a:rPr>
              <a:t>at temperature </a:t>
            </a:r>
            <a:r>
              <a:rPr kumimoji="0" sz="2200" b="0" i="0" u="none" strike="noStrike" kern="1200" cap="none" spc="-5" normalizeH="0" baseline="0" noProof="0" dirty="0">
                <a:ln>
                  <a:noFill/>
                </a:ln>
                <a:solidFill>
                  <a:srgbClr val="2E2B1F"/>
                </a:solidFill>
                <a:effectLst/>
                <a:uLnTx/>
                <a:uFillTx/>
                <a:latin typeface="Carlito"/>
                <a:ea typeface="+mn-ea"/>
                <a:cs typeface="Carlito"/>
              </a:rPr>
              <a:t>T1</a:t>
            </a:r>
            <a:r>
              <a:rPr kumimoji="0" sz="2200" b="0" i="0" u="none" strike="noStrike" kern="1200" cap="none" spc="155"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(kJ/kg)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Hf2= </a:t>
            </a:r>
            <a:r>
              <a:rPr kumimoji="0" sz="2200" b="0" i="0" u="none" strike="noStrike" kern="1200" cap="none" spc="-10" normalizeH="0" baseline="0" noProof="0" dirty="0">
                <a:ln>
                  <a:noFill/>
                </a:ln>
                <a:solidFill>
                  <a:srgbClr val="2E2B1F"/>
                </a:solidFill>
                <a:effectLst/>
                <a:uLnTx/>
                <a:uFillTx/>
                <a:latin typeface="Carlito"/>
                <a:ea typeface="+mn-ea"/>
                <a:cs typeface="Carlito"/>
              </a:rPr>
              <a:t>specific enthalpy </a:t>
            </a:r>
            <a:r>
              <a:rPr kumimoji="0" sz="2200" b="0" i="0" u="none" strike="noStrike" kern="1200" cap="none" spc="-5" normalizeH="0" baseline="0" noProof="0" dirty="0">
                <a:ln>
                  <a:noFill/>
                </a:ln>
                <a:solidFill>
                  <a:srgbClr val="2E2B1F"/>
                </a:solidFill>
                <a:effectLst/>
                <a:uLnTx/>
                <a:uFillTx/>
                <a:latin typeface="Carlito"/>
                <a:ea typeface="+mn-ea"/>
                <a:cs typeface="Carlito"/>
              </a:rPr>
              <a:t>of the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15" normalizeH="0" baseline="0" noProof="0" dirty="0">
                <a:ln>
                  <a:noFill/>
                </a:ln>
                <a:solidFill>
                  <a:srgbClr val="2E2B1F"/>
                </a:solidFill>
                <a:effectLst/>
                <a:uLnTx/>
                <a:uFillTx/>
                <a:latin typeface="Carlito"/>
                <a:ea typeface="+mn-ea"/>
                <a:cs typeface="Carlito"/>
              </a:rPr>
              <a:t>at temperature </a:t>
            </a:r>
            <a:r>
              <a:rPr kumimoji="0" sz="2200" b="0" i="0" u="none" strike="noStrike" kern="1200" cap="none" spc="-5" normalizeH="0" baseline="0" noProof="0" dirty="0">
                <a:ln>
                  <a:noFill/>
                </a:ln>
                <a:solidFill>
                  <a:srgbClr val="2E2B1F"/>
                </a:solidFill>
                <a:effectLst/>
                <a:uLnTx/>
                <a:uFillTx/>
                <a:latin typeface="Carlito"/>
                <a:ea typeface="+mn-ea"/>
                <a:cs typeface="Carlito"/>
              </a:rPr>
              <a:t>T2</a:t>
            </a:r>
            <a:r>
              <a:rPr kumimoji="0" sz="2200" b="0" i="0" u="none" strike="noStrike" kern="1200" cap="none" spc="140"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(kJ/kg)</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12</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039" y="778510"/>
            <a:ext cx="7457440" cy="2506345"/>
          </a:xfrm>
          <a:prstGeom prst="rect">
            <a:avLst/>
          </a:prstGeom>
        </p:spPr>
        <p:txBody>
          <a:bodyPr vert="horz" wrap="square" lIns="0" tIns="12065" rIns="0" bIns="0" rtlCol="0">
            <a:spAutoFit/>
          </a:bodyPr>
          <a:lstStyle/>
          <a:p>
            <a:pPr marL="241300" marR="234950" lvl="0" indent="-228600" algn="just" defTabSz="914400" rtl="0" eaLnBrk="1" fontAlgn="auto" latinLnBrk="0" hangingPunct="1">
              <a:lnSpc>
                <a:spcPct val="100000"/>
              </a:lnSpc>
              <a:spcBef>
                <a:spcPts val="95"/>
              </a:spcBef>
              <a:spcAft>
                <a:spcPts val="0"/>
              </a:spcAft>
              <a:buClr>
                <a:srgbClr val="A9A47B"/>
              </a:buClr>
              <a:buSzTx/>
              <a:buFont typeface="Arial"/>
              <a:buChar char="•"/>
              <a:tabLst>
                <a:tab pos="241300" algn="l"/>
              </a:tabLst>
              <a:defRPr/>
            </a:pPr>
            <a:r>
              <a:rPr kumimoji="0" sz="2200" b="0" i="0" u="none" strike="noStrike" kern="1200" cap="none" spc="-15" normalizeH="0" baseline="0" noProof="0" dirty="0">
                <a:ln>
                  <a:noFill/>
                </a:ln>
                <a:solidFill>
                  <a:srgbClr val="2E2B1F"/>
                </a:solidFill>
                <a:effectLst/>
                <a:uLnTx/>
                <a:uFillTx/>
                <a:latin typeface="Carlito"/>
                <a:ea typeface="+mn-ea"/>
                <a:cs typeface="Carlito"/>
              </a:rPr>
              <a:t>Here </a:t>
            </a:r>
            <a:r>
              <a:rPr kumimoji="0" sz="2200" b="0" i="0" u="none" strike="noStrike" kern="1200" cap="none" spc="-5" normalizeH="0" baseline="0" noProof="0" dirty="0">
                <a:ln>
                  <a:noFill/>
                </a:ln>
                <a:solidFill>
                  <a:srgbClr val="2E2B1F"/>
                </a:solidFill>
                <a:effectLst/>
                <a:uLnTx/>
                <a:uFillTx/>
                <a:latin typeface="Carlito"/>
                <a:ea typeface="+mn-ea"/>
                <a:cs typeface="Carlito"/>
              </a:rPr>
              <a:t>known </a:t>
            </a:r>
            <a:r>
              <a:rPr kumimoji="0" sz="2200" b="0" i="0" u="none" strike="noStrike" kern="1200" cap="none" spc="-10" normalizeH="0" baseline="0" noProof="0" dirty="0">
                <a:ln>
                  <a:noFill/>
                </a:ln>
                <a:solidFill>
                  <a:srgbClr val="2E2B1F"/>
                </a:solidFill>
                <a:effectLst/>
                <a:uLnTx/>
                <a:uFillTx/>
                <a:latin typeface="Carlito"/>
                <a:ea typeface="+mn-ea"/>
                <a:cs typeface="Carlito"/>
              </a:rPr>
              <a:t>amount </a:t>
            </a:r>
            <a:r>
              <a:rPr kumimoji="0" sz="2200" b="0" i="0" u="none" strike="noStrike" kern="1200" cap="none" spc="0" normalizeH="0" baseline="0" noProof="0" dirty="0">
                <a:ln>
                  <a:noFill/>
                </a:ln>
                <a:solidFill>
                  <a:srgbClr val="2E2B1F"/>
                </a:solidFill>
                <a:effectLst/>
                <a:uLnTx/>
                <a:uFillTx/>
                <a:latin typeface="Carlito"/>
                <a:ea typeface="+mn-ea"/>
                <a:cs typeface="Carlito"/>
              </a:rPr>
              <a:t>of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is </a:t>
            </a:r>
            <a:r>
              <a:rPr kumimoji="0" sz="2200" b="0" i="0" u="none" strike="noStrike" kern="1200" cap="none" spc="-10" normalizeH="0" baseline="0" noProof="0" dirty="0">
                <a:ln>
                  <a:noFill/>
                </a:ln>
                <a:solidFill>
                  <a:srgbClr val="2E2B1F"/>
                </a:solidFill>
                <a:effectLst/>
                <a:uLnTx/>
                <a:uFillTx/>
                <a:latin typeface="Carlito"/>
                <a:ea typeface="+mn-ea"/>
                <a:cs typeface="Carlito"/>
              </a:rPr>
              <a:t>filled </a:t>
            </a:r>
            <a:r>
              <a:rPr kumimoji="0" sz="2200" b="0" i="0" u="none" strike="noStrike" kern="1200" cap="none" spc="-5" normalizeH="0" baseline="0" noProof="0" dirty="0">
                <a:ln>
                  <a:noFill/>
                </a:ln>
                <a:solidFill>
                  <a:srgbClr val="2E2B1F"/>
                </a:solidFill>
                <a:effectLst/>
                <a:uLnTx/>
                <a:uFillTx/>
                <a:latin typeface="Carlito"/>
                <a:ea typeface="+mn-ea"/>
                <a:cs typeface="Carlito"/>
              </a:rPr>
              <a:t>in </a:t>
            </a:r>
            <a:r>
              <a:rPr kumimoji="0" sz="2200" b="0" i="0" u="none" strike="noStrike" kern="1200" cap="none" spc="-10" normalizeH="0" baseline="0" noProof="0" dirty="0">
                <a:ln>
                  <a:noFill/>
                </a:ln>
                <a:solidFill>
                  <a:srgbClr val="2E2B1F"/>
                </a:solidFill>
                <a:effectLst/>
                <a:uLnTx/>
                <a:uFillTx/>
                <a:latin typeface="Carlito"/>
                <a:ea typeface="+mn-ea"/>
                <a:cs typeface="Carlito"/>
              </a:rPr>
              <a:t>the </a:t>
            </a:r>
            <a:r>
              <a:rPr kumimoji="0" sz="2200" b="0" i="0" u="none" strike="noStrike" kern="1200" cap="none" spc="-30" normalizeH="0" baseline="0" noProof="0" dirty="0">
                <a:ln>
                  <a:noFill/>
                </a:ln>
                <a:solidFill>
                  <a:srgbClr val="2E2B1F"/>
                </a:solidFill>
                <a:effectLst/>
                <a:uLnTx/>
                <a:uFillTx/>
                <a:latin typeface="Carlito"/>
                <a:ea typeface="+mn-ea"/>
                <a:cs typeface="Carlito"/>
              </a:rPr>
              <a:t>calorimeter. </a:t>
            </a:r>
            <a:r>
              <a:rPr kumimoji="0" sz="2200" b="0" i="0" u="none" strike="noStrike" kern="1200" cap="none" spc="-10" normalizeH="0" baseline="0" noProof="0" dirty="0">
                <a:ln>
                  <a:noFill/>
                </a:ln>
                <a:solidFill>
                  <a:srgbClr val="2E2B1F"/>
                </a:solidFill>
                <a:effectLst/>
                <a:uLnTx/>
                <a:uFillTx/>
                <a:latin typeface="Carlito"/>
                <a:ea typeface="+mn-ea"/>
                <a:cs typeface="Carlito"/>
              </a:rPr>
              <a:t>Then  certain quantity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5" normalizeH="0" baseline="0" noProof="0" dirty="0">
                <a:ln>
                  <a:noFill/>
                </a:ln>
                <a:solidFill>
                  <a:srgbClr val="2E2B1F"/>
                </a:solidFill>
                <a:effectLst/>
                <a:uLnTx/>
                <a:uFillTx/>
                <a:latin typeface="Carlito"/>
                <a:ea typeface="+mn-ea"/>
                <a:cs typeface="Carlito"/>
              </a:rPr>
              <a:t>steam from </a:t>
            </a:r>
            <a:r>
              <a:rPr kumimoji="0" sz="2200" b="0" i="0" u="none" strike="noStrike" kern="1200" cap="none" spc="-5" normalizeH="0" baseline="0" noProof="0" dirty="0">
                <a:ln>
                  <a:noFill/>
                </a:ln>
                <a:solidFill>
                  <a:srgbClr val="2E2B1F"/>
                </a:solidFill>
                <a:effectLst/>
                <a:uLnTx/>
                <a:uFillTx/>
                <a:latin typeface="Carlito"/>
                <a:ea typeface="+mn-ea"/>
                <a:cs typeface="Carlito"/>
              </a:rPr>
              <a:t>the main </a:t>
            </a:r>
            <a:r>
              <a:rPr kumimoji="0" sz="2200" b="0" i="0" u="none" strike="noStrike" kern="1200" cap="none" spc="-10" normalizeH="0" baseline="0" noProof="0" dirty="0">
                <a:ln>
                  <a:noFill/>
                </a:ln>
                <a:solidFill>
                  <a:srgbClr val="2E2B1F"/>
                </a:solidFill>
                <a:effectLst/>
                <a:uLnTx/>
                <a:uFillTx/>
                <a:latin typeface="Carlito"/>
                <a:ea typeface="+mn-ea"/>
                <a:cs typeface="Carlito"/>
              </a:rPr>
              <a:t>pipe </a:t>
            </a:r>
            <a:r>
              <a:rPr kumimoji="0" sz="2200" b="0" i="0" u="none" strike="noStrike" kern="1200" cap="none" spc="-5" normalizeH="0" baseline="0" noProof="0" dirty="0">
                <a:ln>
                  <a:noFill/>
                </a:ln>
                <a:solidFill>
                  <a:srgbClr val="2E2B1F"/>
                </a:solidFill>
                <a:effectLst/>
                <a:uLnTx/>
                <a:uFillTx/>
                <a:latin typeface="Carlito"/>
                <a:ea typeface="+mn-ea"/>
                <a:cs typeface="Carlito"/>
              </a:rPr>
              <a:t>is </a:t>
            </a:r>
            <a:r>
              <a:rPr kumimoji="0" sz="2200" b="0" i="0" u="none" strike="noStrike" kern="1200" cap="none" spc="-25" normalizeH="0" baseline="0" noProof="0" dirty="0">
                <a:ln>
                  <a:noFill/>
                </a:ln>
                <a:solidFill>
                  <a:srgbClr val="2E2B1F"/>
                </a:solidFill>
                <a:effectLst/>
                <a:uLnTx/>
                <a:uFillTx/>
                <a:latin typeface="Carlito"/>
                <a:ea typeface="+mn-ea"/>
                <a:cs typeface="Carlito"/>
              </a:rPr>
              <a:t>taken </a:t>
            </a:r>
            <a:r>
              <a:rPr kumimoji="0" sz="2200" b="0" i="0" u="none" strike="noStrike" kern="1200" cap="none" spc="-15" normalizeH="0" baseline="0" noProof="0" dirty="0">
                <a:ln>
                  <a:noFill/>
                </a:ln>
                <a:solidFill>
                  <a:srgbClr val="2E2B1F"/>
                </a:solidFill>
                <a:effectLst/>
                <a:uLnTx/>
                <a:uFillTx/>
                <a:latin typeface="Carlito"/>
                <a:ea typeface="+mn-ea"/>
                <a:cs typeface="Carlito"/>
              </a:rPr>
              <a:t>into </a:t>
            </a:r>
            <a:r>
              <a:rPr kumimoji="0" sz="2200" b="0" i="0" u="none" strike="noStrike" kern="1200" cap="none" spc="-5" normalizeH="0" baseline="0" noProof="0" dirty="0">
                <a:ln>
                  <a:noFill/>
                </a:ln>
                <a:solidFill>
                  <a:srgbClr val="2E2B1F"/>
                </a:solidFill>
                <a:effectLst/>
                <a:uLnTx/>
                <a:uFillTx/>
                <a:latin typeface="Carlito"/>
                <a:ea typeface="+mn-ea"/>
                <a:cs typeface="Carlito"/>
              </a:rPr>
              <a:t>the  </a:t>
            </a:r>
            <a:r>
              <a:rPr kumimoji="0" sz="2200" b="0" i="0" u="none" strike="noStrike" kern="1200" cap="none" spc="-30" normalizeH="0" baseline="0" noProof="0" dirty="0">
                <a:ln>
                  <a:noFill/>
                </a:ln>
                <a:solidFill>
                  <a:srgbClr val="2E2B1F"/>
                </a:solidFill>
                <a:effectLst/>
                <a:uLnTx/>
                <a:uFillTx/>
                <a:latin typeface="Carlito"/>
                <a:ea typeface="+mn-ea"/>
                <a:cs typeface="Carlito"/>
              </a:rPr>
              <a:t>calorimeter.</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080" lvl="0" indent="-228600" algn="l" defTabSz="914400" rtl="0" eaLnBrk="1" fontAlgn="auto" latinLnBrk="0" hangingPunct="1">
              <a:lnSpc>
                <a:spcPct val="100000"/>
              </a:lnSpc>
              <a:spcBef>
                <a:spcPts val="530"/>
              </a:spcBef>
              <a:spcAft>
                <a:spcPts val="0"/>
              </a:spcAft>
              <a:buClr>
                <a:srgbClr val="A9A47B"/>
              </a:buClr>
              <a:buSzTx/>
              <a:buFont typeface="Arial"/>
              <a:buChar char="•"/>
              <a:tabLst>
                <a:tab pos="304800" algn="l"/>
                <a:tab pos="30543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2200" b="0" i="0" u="none" strike="noStrike" kern="1200" cap="none" spc="-10"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and </a:t>
            </a:r>
            <a:r>
              <a:rPr kumimoji="0" sz="2200" b="0" i="0" u="none" strike="noStrike" kern="1200" cap="none" spc="-20" normalizeH="0" baseline="0" noProof="0" dirty="0">
                <a:ln>
                  <a:noFill/>
                </a:ln>
                <a:solidFill>
                  <a:srgbClr val="2E2B1F"/>
                </a:solidFill>
                <a:effectLst/>
                <a:uLnTx/>
                <a:uFillTx/>
                <a:latin typeface="Carlito"/>
                <a:ea typeface="+mn-ea"/>
                <a:cs typeface="Carlito"/>
              </a:rPr>
              <a:t>water mixes </a:t>
            </a:r>
            <a:r>
              <a:rPr kumimoji="0" sz="2200" b="0" i="0" u="none" strike="noStrike" kern="1200" cap="none" spc="-15" normalizeH="0" baseline="0" noProof="0" dirty="0">
                <a:ln>
                  <a:noFill/>
                </a:ln>
                <a:solidFill>
                  <a:srgbClr val="2E2B1F"/>
                </a:solidFill>
                <a:effectLst/>
                <a:uLnTx/>
                <a:uFillTx/>
                <a:latin typeface="Carlito"/>
                <a:ea typeface="+mn-ea"/>
                <a:cs typeface="Carlito"/>
              </a:rPr>
              <a:t>together </a:t>
            </a:r>
            <a:r>
              <a:rPr kumimoji="0" sz="2200" b="0" i="0" u="none" strike="noStrike" kern="1200" cap="none" spc="-5" normalizeH="0" baseline="0" noProof="0" dirty="0">
                <a:ln>
                  <a:noFill/>
                </a:ln>
                <a:solidFill>
                  <a:srgbClr val="2E2B1F"/>
                </a:solidFill>
                <a:effectLst/>
                <a:uLnTx/>
                <a:uFillTx/>
                <a:latin typeface="Carlito"/>
                <a:ea typeface="+mn-ea"/>
                <a:cs typeface="Carlito"/>
              </a:rPr>
              <a:t>and so </a:t>
            </a:r>
            <a:r>
              <a:rPr kumimoji="0" sz="2200" b="0" i="0" u="none" strike="noStrike" kern="1200" cap="none" spc="-10" normalizeH="0" baseline="0" noProof="0" dirty="0">
                <a:ln>
                  <a:noFill/>
                </a:ln>
                <a:solidFill>
                  <a:srgbClr val="2E2B1F"/>
                </a:solidFill>
                <a:effectLst/>
                <a:uLnTx/>
                <a:uFillTx/>
                <a:latin typeface="Carlito"/>
                <a:ea typeface="+mn-ea"/>
                <a:cs typeface="Carlito"/>
              </a:rPr>
              <a:t>condensation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25" normalizeH="0" baseline="0" noProof="0" dirty="0">
                <a:ln>
                  <a:noFill/>
                </a:ln>
                <a:solidFill>
                  <a:srgbClr val="2E2B1F"/>
                </a:solidFill>
                <a:effectLst/>
                <a:uLnTx/>
                <a:uFillTx/>
                <a:latin typeface="Carlito"/>
                <a:ea typeface="+mn-ea"/>
                <a:cs typeface="Carlito"/>
              </a:rPr>
              <a:t>takes </a:t>
            </a:r>
            <a:r>
              <a:rPr kumimoji="0" sz="2200" b="0" i="0" u="none" strike="noStrike" kern="1200" cap="none" spc="-10" normalizeH="0" baseline="0" noProof="0" dirty="0">
                <a:ln>
                  <a:noFill/>
                </a:ln>
                <a:solidFill>
                  <a:srgbClr val="2E2B1F"/>
                </a:solidFill>
                <a:effectLst/>
                <a:uLnTx/>
                <a:uFillTx/>
                <a:latin typeface="Carlito"/>
                <a:ea typeface="+mn-ea"/>
                <a:cs typeface="Carlito"/>
              </a:rPr>
              <a:t>place </a:t>
            </a:r>
            <a:r>
              <a:rPr kumimoji="0" sz="2200" b="0" i="0" u="none" strike="noStrike" kern="1200" cap="none" spc="-5" normalizeH="0" baseline="0" noProof="0" dirty="0">
                <a:ln>
                  <a:noFill/>
                </a:ln>
                <a:solidFill>
                  <a:srgbClr val="2E2B1F"/>
                </a:solidFill>
                <a:effectLst/>
                <a:uLnTx/>
                <a:uFillTx/>
                <a:latin typeface="Carlito"/>
                <a:ea typeface="+mn-ea"/>
                <a:cs typeface="Carlito"/>
              </a:rPr>
              <a:t>and mass </a:t>
            </a:r>
            <a:r>
              <a:rPr kumimoji="0" sz="2200" b="0" i="0" u="none" strike="noStrike" kern="1200" cap="none" spc="0" normalizeH="0" baseline="0" noProof="0" dirty="0">
                <a:ln>
                  <a:noFill/>
                </a:ln>
                <a:solidFill>
                  <a:srgbClr val="2E2B1F"/>
                </a:solidFill>
                <a:effectLst/>
                <a:uLnTx/>
                <a:uFillTx/>
                <a:latin typeface="Carlito"/>
                <a:ea typeface="+mn-ea"/>
                <a:cs typeface="Carlito"/>
              </a:rPr>
              <a:t>of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in </a:t>
            </a:r>
            <a:r>
              <a:rPr kumimoji="0" sz="2200" b="0" i="0" u="none" strike="noStrike" kern="1200" cap="none" spc="-10" normalizeH="0" baseline="0" noProof="0" dirty="0">
                <a:ln>
                  <a:noFill/>
                </a:ln>
                <a:solidFill>
                  <a:srgbClr val="2E2B1F"/>
                </a:solidFill>
                <a:effectLst/>
                <a:uLnTx/>
                <a:uFillTx/>
                <a:latin typeface="Carlito"/>
                <a:ea typeface="+mn-ea"/>
                <a:cs typeface="Carlito"/>
              </a:rPr>
              <a:t>the calorimeter</a:t>
            </a:r>
            <a:r>
              <a:rPr kumimoji="0" sz="2200" b="0" i="0" u="none" strike="noStrike" kern="1200" cap="none" spc="100"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increases.</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88645" lvl="0" indent="-228600" algn="l" defTabSz="914400" rtl="0" eaLnBrk="1" fontAlgn="auto" latinLnBrk="0" hangingPunct="1">
              <a:lnSpc>
                <a:spcPct val="100000"/>
              </a:lnSpc>
              <a:spcBef>
                <a:spcPts val="530"/>
              </a:spcBef>
              <a:spcAft>
                <a:spcPts val="0"/>
              </a:spcAft>
              <a:buClr>
                <a:srgbClr val="A9A47B"/>
              </a:buClr>
              <a:buSzTx/>
              <a:buFont typeface="Arial"/>
              <a:buChar char="•"/>
              <a:tabLst>
                <a:tab pos="304800" algn="l"/>
                <a:tab pos="30543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2200" b="0" i="0" u="none" strike="noStrike" kern="1200" cap="none" spc="-20" normalizeH="0" baseline="0" noProof="0" dirty="0">
                <a:ln>
                  <a:noFill/>
                </a:ln>
                <a:solidFill>
                  <a:srgbClr val="2E2B1F"/>
                </a:solidFill>
                <a:effectLst/>
                <a:uLnTx/>
                <a:uFillTx/>
                <a:latin typeface="Carlito"/>
                <a:ea typeface="+mn-ea"/>
                <a:cs typeface="Carlito"/>
              </a:rPr>
              <a:t>Latent </a:t>
            </a:r>
            <a:r>
              <a:rPr kumimoji="0" sz="2200" b="0" i="0" u="none" strike="noStrike" kern="1200" cap="none" spc="-5" normalizeH="0" baseline="0" noProof="0" dirty="0">
                <a:ln>
                  <a:noFill/>
                </a:ln>
                <a:solidFill>
                  <a:srgbClr val="2E2B1F"/>
                </a:solidFill>
                <a:effectLst/>
                <a:uLnTx/>
                <a:uFillTx/>
                <a:latin typeface="Carlito"/>
                <a:ea typeface="+mn-ea"/>
                <a:cs typeface="Carlito"/>
              </a:rPr>
              <a:t>and </a:t>
            </a:r>
            <a:r>
              <a:rPr kumimoji="0" sz="2200" b="0" i="0" u="none" strike="noStrike" kern="1200" cap="none" spc="-10" normalizeH="0" baseline="0" noProof="0" dirty="0">
                <a:ln>
                  <a:noFill/>
                </a:ln>
                <a:solidFill>
                  <a:srgbClr val="2E2B1F"/>
                </a:solidFill>
                <a:effectLst/>
                <a:uLnTx/>
                <a:uFillTx/>
                <a:latin typeface="Carlito"/>
                <a:ea typeface="+mn-ea"/>
                <a:cs typeface="Carlito"/>
              </a:rPr>
              <a:t>sensible </a:t>
            </a:r>
            <a:r>
              <a:rPr kumimoji="0" sz="2200" b="0" i="0" u="none" strike="noStrike" kern="1200" cap="none" spc="-15" normalizeH="0" baseline="0" noProof="0" dirty="0">
                <a:ln>
                  <a:noFill/>
                </a:ln>
                <a:solidFill>
                  <a:srgbClr val="2E2B1F"/>
                </a:solidFill>
                <a:effectLst/>
                <a:uLnTx/>
                <a:uFillTx/>
                <a:latin typeface="Carlito"/>
                <a:ea typeface="+mn-ea"/>
                <a:cs typeface="Carlito"/>
              </a:rPr>
              <a:t>heat </a:t>
            </a:r>
            <a:r>
              <a:rPr kumimoji="0" sz="2200" b="0" i="0" u="none" strike="noStrike" kern="1200" cap="none" spc="0" normalizeH="0" baseline="0" noProof="0" dirty="0">
                <a:ln>
                  <a:noFill/>
                </a:ln>
                <a:solidFill>
                  <a:srgbClr val="2E2B1F"/>
                </a:solidFill>
                <a:effectLst/>
                <a:uLnTx/>
                <a:uFillTx/>
                <a:latin typeface="Carlito"/>
                <a:ea typeface="+mn-ea"/>
                <a:cs typeface="Carlito"/>
              </a:rPr>
              <a:t>of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is </a:t>
            </a:r>
            <a:r>
              <a:rPr kumimoji="0" sz="2200" b="0" i="0" u="none" strike="noStrike" kern="1200" cap="none" spc="-10" normalizeH="0" baseline="0" noProof="0" dirty="0">
                <a:ln>
                  <a:noFill/>
                </a:ln>
                <a:solidFill>
                  <a:srgbClr val="2E2B1F"/>
                </a:solidFill>
                <a:effectLst/>
                <a:uLnTx/>
                <a:uFillTx/>
                <a:latin typeface="Carlito"/>
                <a:ea typeface="+mn-ea"/>
                <a:cs typeface="Carlito"/>
              </a:rPr>
              <a:t>given </a:t>
            </a:r>
            <a:r>
              <a:rPr kumimoji="0" sz="2200" b="0" i="0" u="none" strike="noStrike" kern="1200" cap="none" spc="-15" normalizeH="0" baseline="0" noProof="0" dirty="0">
                <a:ln>
                  <a:noFill/>
                </a:ln>
                <a:solidFill>
                  <a:srgbClr val="2E2B1F"/>
                </a:solidFill>
                <a:effectLst/>
                <a:uLnTx/>
                <a:uFillTx/>
                <a:latin typeface="Carlito"/>
                <a:ea typeface="+mn-ea"/>
                <a:cs typeface="Carlito"/>
              </a:rPr>
              <a:t>to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and its  </a:t>
            </a:r>
            <a:r>
              <a:rPr kumimoji="0" sz="22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200" b="0" i="0" u="none" strike="noStrike" kern="1200" cap="none" spc="-5" normalizeH="0" baseline="0" noProof="0" dirty="0">
                <a:ln>
                  <a:noFill/>
                </a:ln>
                <a:solidFill>
                  <a:srgbClr val="2E2B1F"/>
                </a:solidFill>
                <a:effectLst/>
                <a:uLnTx/>
                <a:uFillTx/>
                <a:latin typeface="Carlito"/>
                <a:ea typeface="+mn-ea"/>
                <a:cs typeface="Carlito"/>
              </a:rPr>
              <a:t>will</a:t>
            </a:r>
            <a:r>
              <a:rPr kumimoji="0" sz="2200" b="0" i="0" u="none" strike="noStrike" kern="1200" cap="none" spc="3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increase.</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13</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039" y="329844"/>
            <a:ext cx="7859395" cy="830580"/>
          </a:xfrm>
          <a:prstGeom prst="rect">
            <a:avLst/>
          </a:prstGeom>
        </p:spPr>
        <p:txBody>
          <a:bodyPr vert="horz" wrap="square" lIns="0" tIns="79375" rIns="0" bIns="0" rtlCol="0">
            <a:spAutoFit/>
          </a:bodyPr>
          <a:lstStyle/>
          <a:p>
            <a:pPr marL="241300" marR="0" lvl="0" indent="-228600" algn="l" defTabSz="914400" rtl="0" eaLnBrk="1" fontAlgn="auto" latinLnBrk="0" hangingPunct="1">
              <a:lnSpc>
                <a:spcPct val="100000"/>
              </a:lnSpc>
              <a:spcBef>
                <a:spcPts val="625"/>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Amount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5" normalizeH="0" baseline="0" noProof="0" dirty="0">
                <a:ln>
                  <a:noFill/>
                </a:ln>
                <a:solidFill>
                  <a:srgbClr val="2E2B1F"/>
                </a:solidFill>
                <a:effectLst/>
                <a:uLnTx/>
                <a:uFillTx/>
                <a:latin typeface="Carlito"/>
                <a:ea typeface="+mn-ea"/>
                <a:cs typeface="Carlito"/>
              </a:rPr>
              <a:t>heat </a:t>
            </a:r>
            <a:r>
              <a:rPr kumimoji="0" sz="2200" b="0" i="0" u="none" strike="noStrike" kern="1200" cap="none" spc="-10" normalizeH="0" baseline="0" noProof="0" dirty="0">
                <a:ln>
                  <a:noFill/>
                </a:ln>
                <a:solidFill>
                  <a:srgbClr val="2E2B1F"/>
                </a:solidFill>
                <a:effectLst/>
                <a:uLnTx/>
                <a:uFillTx/>
                <a:latin typeface="Carlito"/>
                <a:ea typeface="+mn-ea"/>
                <a:cs typeface="Carlito"/>
              </a:rPr>
              <a:t>lost by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Heat </a:t>
            </a:r>
            <a:r>
              <a:rPr kumimoji="0" sz="2200" b="0" i="0" u="none" strike="noStrike" kern="1200" cap="none" spc="-15" normalizeH="0" baseline="0" noProof="0" dirty="0">
                <a:ln>
                  <a:noFill/>
                </a:ln>
                <a:solidFill>
                  <a:srgbClr val="2E2B1F"/>
                </a:solidFill>
                <a:effectLst/>
                <a:uLnTx/>
                <a:uFillTx/>
                <a:latin typeface="Carlito"/>
                <a:ea typeface="+mn-ea"/>
                <a:cs typeface="Carlito"/>
              </a:rPr>
              <a:t>gain by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and</a:t>
            </a:r>
            <a:r>
              <a:rPr kumimoji="0" sz="2200" b="0" i="0" u="none" strike="noStrike" kern="1200" cap="none" spc="204"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calorimeter</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15" normalizeH="0" baseline="0" noProof="0" dirty="0">
                <a:ln>
                  <a:noFill/>
                </a:ln>
                <a:solidFill>
                  <a:srgbClr val="2E2B1F"/>
                </a:solidFill>
                <a:effectLst/>
                <a:uLnTx/>
                <a:uFillTx/>
                <a:latin typeface="Carlito"/>
                <a:ea typeface="+mn-ea"/>
                <a:cs typeface="Carlito"/>
              </a:rPr>
              <a:t>ms(hf1+xhfg-hf2)=mb.cb(t2-t1)+mw.cpw(t2-t1)</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txBox="1"/>
          <p:nvPr/>
        </p:nvSpPr>
        <p:spPr>
          <a:xfrm>
            <a:off x="193039" y="1134894"/>
            <a:ext cx="123189" cy="829944"/>
          </a:xfrm>
          <a:prstGeom prst="rect">
            <a:avLst/>
          </a:prstGeom>
        </p:spPr>
        <p:txBody>
          <a:bodyPr vert="horz" wrap="square" lIns="0" tIns="79375" rIns="0" bIns="0" rtlCol="0">
            <a:spAutoFit/>
          </a:bodyPr>
          <a:lstStyle/>
          <a:p>
            <a:pPr marL="12700" marR="0" lvl="0" indent="0" algn="l" defTabSz="914400" rtl="0" eaLnBrk="1" fontAlgn="auto" latinLnBrk="0" hangingPunct="1">
              <a:lnSpc>
                <a:spcPct val="100000"/>
              </a:lnSpc>
              <a:spcBef>
                <a:spcPts val="625"/>
              </a:spcBef>
              <a:spcAft>
                <a:spcPts val="0"/>
              </a:spcAft>
              <a:buClrTx/>
              <a:buSzTx/>
              <a:buFontTx/>
              <a:buNone/>
              <a:tabLst/>
              <a:defRPr/>
            </a:pPr>
            <a:r>
              <a:rPr kumimoji="0" sz="2200" b="0" i="0" u="none" strike="noStrike" kern="1200" cap="none" spc="-5" normalizeH="0" baseline="0" noProof="0" dirty="0">
                <a:ln>
                  <a:noFill/>
                </a:ln>
                <a:solidFill>
                  <a:srgbClr val="A9A47B"/>
                </a:solidFill>
                <a:effectLst/>
                <a:uLnTx/>
                <a:uFillTx/>
                <a:latin typeface="Arial"/>
                <a:ea typeface="+mn-ea"/>
                <a:cs typeface="Arial"/>
              </a:rPr>
              <a:t>•</a:t>
            </a:r>
            <a:endParaRPr kumimoji="0" sz="220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525"/>
              </a:spcBef>
              <a:spcAft>
                <a:spcPts val="0"/>
              </a:spcAft>
              <a:buClrTx/>
              <a:buSzTx/>
              <a:buFontTx/>
              <a:buNone/>
              <a:tabLst/>
              <a:defRPr/>
            </a:pPr>
            <a:r>
              <a:rPr kumimoji="0" sz="2200" b="0" i="0" u="none" strike="noStrike" kern="1200" cap="none" spc="-5" normalizeH="0" baseline="0" noProof="0" dirty="0">
                <a:ln>
                  <a:noFill/>
                </a:ln>
                <a:solidFill>
                  <a:srgbClr val="A9A47B"/>
                </a:solidFill>
                <a:effectLst/>
                <a:uLnTx/>
                <a:uFillTx/>
                <a:latin typeface="Arial"/>
                <a:ea typeface="+mn-ea"/>
                <a:cs typeface="Arial"/>
              </a:rPr>
              <a:t>•</a:t>
            </a:r>
            <a:endParaRPr kumimoji="0" sz="22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p:nvPr/>
        </p:nvSpPr>
        <p:spPr>
          <a:xfrm>
            <a:off x="2390901" y="1134894"/>
            <a:ext cx="3886835" cy="829944"/>
          </a:xfrm>
          <a:prstGeom prst="rect">
            <a:avLst/>
          </a:prstGeom>
        </p:spPr>
        <p:txBody>
          <a:bodyPr vert="horz" wrap="square" lIns="0" tIns="79375" rIns="0" bIns="0" rtlCol="0">
            <a:spAutoFit/>
          </a:bodyPr>
          <a:lstStyle/>
          <a:p>
            <a:pPr marL="12700" marR="0" lvl="0" indent="0" algn="l" defTabSz="914400" rtl="0" eaLnBrk="1" fontAlgn="auto" latinLnBrk="0" hangingPunct="1">
              <a:lnSpc>
                <a:spcPct val="100000"/>
              </a:lnSpc>
              <a:spcBef>
                <a:spcPts val="625"/>
              </a:spcBef>
              <a:spcAft>
                <a:spcPts val="0"/>
              </a:spcAft>
              <a:buClrTx/>
              <a:buSzTx/>
              <a:buFontTx/>
              <a:buNone/>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=(mb.cb+mwcpw)(t2-t1)</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25"/>
              </a:spcBef>
              <a:spcAft>
                <a:spcPts val="0"/>
              </a:spcAft>
              <a:buClrTx/>
              <a:buSzTx/>
              <a:buFontTx/>
              <a:buNone/>
              <a:tabLst>
                <a:tab pos="1996439"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a:t>
            </a:r>
            <a:r>
              <a:rPr kumimoji="0" sz="2200" b="0" i="0" u="none" strike="noStrike" kern="1200" cap="none" spc="-15" normalizeH="0" baseline="0" noProof="0" dirty="0">
                <a:ln>
                  <a:noFill/>
                </a:ln>
                <a:solidFill>
                  <a:srgbClr val="2E2B1F"/>
                </a:solidFill>
                <a:effectLst/>
                <a:uLnTx/>
                <a:uFillTx/>
                <a:latin typeface="Carlito"/>
                <a:ea typeface="+mn-ea"/>
                <a:cs typeface="Carlito"/>
              </a:rPr>
              <a:t>(</a:t>
            </a:r>
            <a:r>
              <a:rPr kumimoji="0" sz="2200" b="0" i="0" u="none" strike="noStrike" kern="1200" cap="none" spc="-10" normalizeH="0" baseline="0" noProof="0" dirty="0">
                <a:ln>
                  <a:noFill/>
                </a:ln>
                <a:solidFill>
                  <a:srgbClr val="2E2B1F"/>
                </a:solidFill>
                <a:effectLst/>
                <a:uLnTx/>
                <a:uFillTx/>
                <a:latin typeface="Carlito"/>
                <a:ea typeface="+mn-ea"/>
                <a:cs typeface="Carlito"/>
              </a:rPr>
              <a:t>(</a:t>
            </a:r>
            <a:r>
              <a:rPr kumimoji="0" sz="2200" b="0" i="0" u="none" strike="noStrike" kern="1200" cap="none" spc="-15" normalizeH="0" baseline="0" noProof="0" dirty="0">
                <a:ln>
                  <a:noFill/>
                </a:ln>
                <a:solidFill>
                  <a:srgbClr val="2E2B1F"/>
                </a:solidFill>
                <a:effectLst/>
                <a:uLnTx/>
                <a:uFillTx/>
                <a:latin typeface="Carlito"/>
                <a:ea typeface="+mn-ea"/>
                <a:cs typeface="Carlito"/>
              </a:rPr>
              <a:t>m</a:t>
            </a:r>
            <a:r>
              <a:rPr kumimoji="0" sz="2200" b="0" i="0" u="none" strike="noStrike" kern="1200" cap="none" spc="-5" normalizeH="0" baseline="0" noProof="0" dirty="0">
                <a:ln>
                  <a:noFill/>
                </a:ln>
                <a:solidFill>
                  <a:srgbClr val="2E2B1F"/>
                </a:solidFill>
                <a:effectLst/>
                <a:uLnTx/>
                <a:uFillTx/>
                <a:latin typeface="Carlito"/>
                <a:ea typeface="+mn-ea"/>
                <a:cs typeface="Carlito"/>
              </a:rPr>
              <a:t>b</a:t>
            </a:r>
            <a:r>
              <a:rPr kumimoji="0" sz="2200" b="0" i="0" u="none" strike="noStrike" kern="1200" cap="none" spc="15"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a:t>
            </a:r>
            <a:r>
              <a:rPr kumimoji="0" sz="2200" b="0" i="0" u="none" strike="noStrike" kern="1200" cap="none" spc="0"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c</a:t>
            </a:r>
            <a:r>
              <a:rPr kumimoji="0" sz="2200" b="0" i="0" u="none" strike="noStrike" kern="1200" cap="none" spc="-15" normalizeH="0" baseline="0" noProof="0" dirty="0">
                <a:ln>
                  <a:noFill/>
                </a:ln>
                <a:solidFill>
                  <a:srgbClr val="2E2B1F"/>
                </a:solidFill>
                <a:effectLst/>
                <a:uLnTx/>
                <a:uFillTx/>
                <a:latin typeface="Carlito"/>
                <a:ea typeface="+mn-ea"/>
                <a:cs typeface="Carlito"/>
              </a:rPr>
              <a:t>b</a:t>
            </a:r>
            <a:r>
              <a:rPr kumimoji="0" sz="2200" b="0" i="0" u="none" strike="noStrike" kern="1200" cap="none" spc="-10" normalizeH="0" baseline="0" noProof="0" dirty="0">
                <a:ln>
                  <a:noFill/>
                </a:ln>
                <a:solidFill>
                  <a:srgbClr val="2E2B1F"/>
                </a:solidFill>
                <a:effectLst/>
                <a:uLnTx/>
                <a:uFillTx/>
                <a:latin typeface="Carlito"/>
                <a:ea typeface="+mn-ea"/>
                <a:cs typeface="Carlito"/>
              </a:rPr>
              <a:t>)</a:t>
            </a:r>
            <a:r>
              <a:rPr kumimoji="0" sz="2200" b="0" i="0" u="none" strike="noStrike" kern="1200" cap="none" spc="-50" normalizeH="0" baseline="0" noProof="0" dirty="0">
                <a:ln>
                  <a:noFill/>
                </a:ln>
                <a:solidFill>
                  <a:srgbClr val="2E2B1F"/>
                </a:solidFill>
                <a:effectLst/>
                <a:uLnTx/>
                <a:uFillTx/>
                <a:latin typeface="Carlito"/>
                <a:ea typeface="+mn-ea"/>
                <a:cs typeface="Carlito"/>
              </a:rPr>
              <a:t>/</a:t>
            </a:r>
            <a:r>
              <a:rPr kumimoji="0" sz="2200" b="0" i="0" u="none" strike="noStrike" kern="1200" cap="none" spc="-5" normalizeH="0" baseline="0" noProof="0" dirty="0">
                <a:ln>
                  <a:noFill/>
                </a:ln>
                <a:solidFill>
                  <a:srgbClr val="2E2B1F"/>
                </a:solidFill>
                <a:effectLst/>
                <a:uLnTx/>
                <a:uFillTx/>
                <a:latin typeface="Carlito"/>
                <a:ea typeface="+mn-ea"/>
                <a:cs typeface="Carlito"/>
              </a:rPr>
              <a:t>c</a:t>
            </a:r>
            <a:r>
              <a:rPr kumimoji="0" sz="2200" b="0" i="0" u="none" strike="noStrike" kern="1200" cap="none" spc="-25" normalizeH="0" baseline="0" noProof="0" dirty="0">
                <a:ln>
                  <a:noFill/>
                </a:ln>
                <a:solidFill>
                  <a:srgbClr val="2E2B1F"/>
                </a:solidFill>
                <a:effectLst/>
                <a:uLnTx/>
                <a:uFillTx/>
                <a:latin typeface="Carlito"/>
                <a:ea typeface="+mn-ea"/>
                <a:cs typeface="Carlito"/>
              </a:rPr>
              <a:t>p</a:t>
            </a:r>
            <a:r>
              <a:rPr kumimoji="0" sz="2200" b="0" i="0" u="none" strike="noStrike" kern="1200" cap="none" spc="-5" normalizeH="0" baseline="0" noProof="0" dirty="0">
                <a:ln>
                  <a:noFill/>
                </a:ln>
                <a:solidFill>
                  <a:srgbClr val="2E2B1F"/>
                </a:solidFill>
                <a:effectLst/>
                <a:uLnTx/>
                <a:uFillTx/>
                <a:latin typeface="Carlito"/>
                <a:ea typeface="+mn-ea"/>
                <a:cs typeface="Carlito"/>
              </a:rPr>
              <a:t>w</a:t>
            </a:r>
            <a:r>
              <a:rPr kumimoji="0" sz="2200" b="0" i="0" u="none" strike="noStrike" kern="1200" cap="none" spc="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a:t>
            </a:r>
            <a:r>
              <a:rPr kumimoji="0" sz="2200" b="0" i="0" u="none" strike="noStrike" kern="1200" cap="none" spc="-25" normalizeH="0" baseline="0" noProof="0" dirty="0">
                <a:ln>
                  <a:noFill/>
                </a:ln>
                <a:solidFill>
                  <a:srgbClr val="2E2B1F"/>
                </a:solidFill>
                <a:effectLst/>
                <a:uLnTx/>
                <a:uFillTx/>
                <a:latin typeface="Carlito"/>
                <a:ea typeface="+mn-ea"/>
                <a:cs typeface="Carlito"/>
              </a:rPr>
              <a:t>m</a:t>
            </a:r>
            <a:r>
              <a:rPr kumimoji="0" sz="2200" b="0" i="0" u="none" strike="noStrike" kern="1200" cap="none" spc="-5" normalizeH="0" baseline="0" noProof="0" dirty="0">
                <a:ln>
                  <a:noFill/>
                </a:ln>
                <a:solidFill>
                  <a:srgbClr val="2E2B1F"/>
                </a:solidFill>
                <a:effectLst/>
                <a:uLnTx/>
                <a:uFillTx/>
                <a:latin typeface="Carlito"/>
                <a:ea typeface="+mn-ea"/>
                <a:cs typeface="Carlito"/>
              </a:rPr>
              <a:t>w)</a:t>
            </a:r>
            <a:r>
              <a:rPr kumimoji="0" sz="2200" b="0" i="0" u="none" strike="noStrike" kern="1200" cap="none" spc="-20" normalizeH="0" baseline="0" noProof="0" dirty="0">
                <a:ln>
                  <a:noFill/>
                </a:ln>
                <a:solidFill>
                  <a:srgbClr val="2E2B1F"/>
                </a:solidFill>
                <a:effectLst/>
                <a:uLnTx/>
                <a:uFillTx/>
                <a:latin typeface="Carlito"/>
                <a:ea typeface="+mn-ea"/>
                <a:cs typeface="Carlito"/>
              </a:rPr>
              <a:t>(</a:t>
            </a:r>
            <a:r>
              <a:rPr kumimoji="0" sz="2200" b="0" i="0" u="none" strike="noStrike" kern="1200" cap="none" spc="-5" normalizeH="0" baseline="0" noProof="0" dirty="0">
                <a:ln>
                  <a:noFill/>
                </a:ln>
                <a:solidFill>
                  <a:srgbClr val="2E2B1F"/>
                </a:solidFill>
                <a:effectLst/>
                <a:uLnTx/>
                <a:uFillTx/>
                <a:latin typeface="Carlito"/>
                <a:ea typeface="+mn-ea"/>
                <a:cs typeface="Carlito"/>
              </a:rPr>
              <a:t>t2</a:t>
            </a:r>
            <a:r>
              <a:rPr kumimoji="0" sz="2200" b="0" i="0" u="none" strike="noStrike" kern="1200" cap="none" spc="-10" normalizeH="0" baseline="0" noProof="0" dirty="0">
                <a:ln>
                  <a:noFill/>
                </a:ln>
                <a:solidFill>
                  <a:srgbClr val="2E2B1F"/>
                </a:solidFill>
                <a:effectLst/>
                <a:uLnTx/>
                <a:uFillTx/>
                <a:latin typeface="Carlito"/>
                <a:ea typeface="+mn-ea"/>
                <a:cs typeface="Carlito"/>
              </a:rPr>
              <a:t>-</a:t>
            </a:r>
            <a:r>
              <a:rPr kumimoji="0" sz="2200" b="0" i="0" u="none" strike="noStrike" kern="1200" cap="none" spc="-5" normalizeH="0" baseline="0" noProof="0" dirty="0">
                <a:ln>
                  <a:noFill/>
                </a:ln>
                <a:solidFill>
                  <a:srgbClr val="2E2B1F"/>
                </a:solidFill>
                <a:effectLst/>
                <a:uLnTx/>
                <a:uFillTx/>
                <a:latin typeface="Carlito"/>
                <a:ea typeface="+mn-ea"/>
                <a:cs typeface="Carlito"/>
              </a:rPr>
              <a:t>t1</a:t>
            </a:r>
            <a:r>
              <a:rPr kumimoji="0" sz="2200" b="0" i="0" u="none" strike="noStrike" kern="1200" cap="none" spc="-15" normalizeH="0" baseline="0" noProof="0" dirty="0">
                <a:ln>
                  <a:noFill/>
                </a:ln>
                <a:solidFill>
                  <a:srgbClr val="2E2B1F"/>
                </a:solidFill>
                <a:effectLst/>
                <a:uLnTx/>
                <a:uFillTx/>
                <a:latin typeface="Carlito"/>
                <a:ea typeface="+mn-ea"/>
                <a:cs typeface="Carlito"/>
              </a:rPr>
              <a:t>)</a:t>
            </a:r>
            <a:r>
              <a:rPr kumimoji="0" sz="2200" b="0" i="0" u="none" strike="noStrike" kern="1200" cap="none" spc="-5" normalizeH="0" baseline="0" noProof="0" dirty="0">
                <a:ln>
                  <a:noFill/>
                </a:ln>
                <a:solidFill>
                  <a:srgbClr val="2E2B1F"/>
                </a:solidFill>
                <a:effectLst/>
                <a:uLnTx/>
                <a:uFillTx/>
                <a:latin typeface="Carlito"/>
                <a:ea typeface="+mn-ea"/>
                <a:cs typeface="Carlito"/>
              </a:rPr>
              <a:t>cPW</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5" name="object 5"/>
          <p:cNvSpPr txBox="1"/>
          <p:nvPr/>
        </p:nvSpPr>
        <p:spPr>
          <a:xfrm>
            <a:off x="193039" y="1939569"/>
            <a:ext cx="4907915" cy="1635125"/>
          </a:xfrm>
          <a:prstGeom prst="rect">
            <a:avLst/>
          </a:prstGeom>
        </p:spPr>
        <p:txBody>
          <a:bodyPr vert="horz" wrap="square" lIns="0" tIns="79375" rIns="0" bIns="0" rtlCol="0">
            <a:spAutoFit/>
          </a:bodyPr>
          <a:lstStyle/>
          <a:p>
            <a:pPr marL="241300" marR="0" lvl="0" indent="-228600" algn="l" defTabSz="914400" rtl="0" eaLnBrk="1" fontAlgn="auto" latinLnBrk="0" hangingPunct="1">
              <a:lnSpc>
                <a:spcPct val="100000"/>
              </a:lnSpc>
              <a:spcBef>
                <a:spcPts val="625"/>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(mb </a:t>
            </a:r>
            <a:r>
              <a:rPr kumimoji="0" sz="2200" b="0" i="0" u="none" strike="noStrike" kern="1200" cap="none" spc="-5" normalizeH="0" baseline="0" noProof="0" dirty="0">
                <a:ln>
                  <a:noFill/>
                </a:ln>
                <a:solidFill>
                  <a:srgbClr val="2E2B1F"/>
                </a:solidFill>
                <a:effectLst/>
                <a:uLnTx/>
                <a:uFillTx/>
                <a:latin typeface="Carlito"/>
                <a:ea typeface="+mn-ea"/>
                <a:cs typeface="Carlito"/>
              </a:rPr>
              <a:t>× </a:t>
            </a:r>
            <a:r>
              <a:rPr kumimoji="0" sz="2200" b="0" i="0" u="none" strike="noStrike" kern="1200" cap="none" spc="-15" normalizeH="0" baseline="0" noProof="0" dirty="0">
                <a:ln>
                  <a:noFill/>
                </a:ln>
                <a:solidFill>
                  <a:srgbClr val="2E2B1F"/>
                </a:solidFill>
                <a:effectLst/>
                <a:uLnTx/>
                <a:uFillTx/>
                <a:latin typeface="Carlito"/>
                <a:ea typeface="+mn-ea"/>
                <a:cs typeface="Carlito"/>
              </a:rPr>
              <a:t>cb)/cpw </a:t>
            </a:r>
            <a:r>
              <a:rPr kumimoji="0" sz="2200" b="0" i="0" u="none" strike="noStrike" kern="1200" cap="none" spc="-5" normalizeH="0" baseline="0" noProof="0" dirty="0">
                <a:ln>
                  <a:noFill/>
                </a:ln>
                <a:solidFill>
                  <a:srgbClr val="2E2B1F"/>
                </a:solidFill>
                <a:effectLst/>
                <a:uLnTx/>
                <a:uFillTx/>
                <a:latin typeface="Carlito"/>
                <a:ea typeface="+mn-ea"/>
                <a:cs typeface="Carlito"/>
              </a:rPr>
              <a:t>=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equi.</a:t>
            </a:r>
            <a:r>
              <a:rPr kumimoji="0" sz="2200" b="0" i="0" u="none" strike="noStrike" kern="1200" cap="none" spc="10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Calorimeter</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Limitation</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1)method is </a:t>
            </a:r>
            <a:r>
              <a:rPr kumimoji="0" sz="2200" b="0" i="0" u="none" strike="noStrike" kern="1200" cap="none" spc="-10" normalizeH="0" baseline="0" noProof="0" dirty="0">
                <a:ln>
                  <a:noFill/>
                </a:ln>
                <a:solidFill>
                  <a:srgbClr val="2E2B1F"/>
                </a:solidFill>
                <a:effectLst/>
                <a:uLnTx/>
                <a:uFillTx/>
                <a:latin typeface="Carlito"/>
                <a:ea typeface="+mn-ea"/>
                <a:cs typeface="Carlito"/>
              </a:rPr>
              <a:t>not</a:t>
            </a:r>
            <a:r>
              <a:rPr kumimoji="0" sz="2200" b="0" i="0" u="none" strike="noStrike" kern="1200" cap="none" spc="20" normalizeH="0" baseline="0" noProof="0" dirty="0">
                <a:ln>
                  <a:noFill/>
                </a:ln>
                <a:solidFill>
                  <a:srgbClr val="2E2B1F"/>
                </a:solidFill>
                <a:effectLst/>
                <a:uLnTx/>
                <a:uFillTx/>
                <a:latin typeface="Carlito"/>
                <a:ea typeface="+mn-ea"/>
                <a:cs typeface="Carlito"/>
              </a:rPr>
              <a:t> </a:t>
            </a:r>
            <a:r>
              <a:rPr kumimoji="0" sz="2200" b="0" i="0" u="none" strike="noStrike" kern="1200" cap="none" spc="-20" normalizeH="0" baseline="0" noProof="0" dirty="0">
                <a:ln>
                  <a:noFill/>
                </a:ln>
                <a:solidFill>
                  <a:srgbClr val="2E2B1F"/>
                </a:solidFill>
                <a:effectLst/>
                <a:uLnTx/>
                <a:uFillTx/>
                <a:latin typeface="Carlito"/>
                <a:ea typeface="+mn-ea"/>
                <a:cs typeface="Carlito"/>
              </a:rPr>
              <a:t>accurate</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25"/>
              </a:spcBef>
              <a:spcAft>
                <a:spcPts val="0"/>
              </a:spcAft>
              <a:buClr>
                <a:srgbClr val="A9A47B"/>
              </a:buClr>
              <a:buSzTx/>
              <a:buFont typeface="Arial"/>
              <a:buChar char="•"/>
              <a:tabLst>
                <a:tab pos="240665" algn="l"/>
                <a:tab pos="241300" algn="l"/>
              </a:tabLst>
              <a:defRPr/>
            </a:pPr>
            <a:r>
              <a:rPr kumimoji="0" sz="2200" b="0" i="0" u="none" strike="noStrike" kern="1200" cap="none" spc="0" normalizeH="0" baseline="0" noProof="0" dirty="0">
                <a:ln>
                  <a:noFill/>
                </a:ln>
                <a:solidFill>
                  <a:srgbClr val="2E2B1F"/>
                </a:solidFill>
                <a:effectLst/>
                <a:uLnTx/>
                <a:uFillTx/>
                <a:latin typeface="Carlito"/>
                <a:ea typeface="+mn-ea"/>
                <a:cs typeface="Carlito"/>
              </a:rPr>
              <a:t>2)losses </a:t>
            </a:r>
            <a:r>
              <a:rPr kumimoji="0" sz="2200" b="0" i="0" u="none" strike="noStrike" kern="1200" cap="none" spc="-10" normalizeH="0" baseline="0" noProof="0" dirty="0">
                <a:ln>
                  <a:noFill/>
                </a:ln>
                <a:solidFill>
                  <a:srgbClr val="2E2B1F"/>
                </a:solidFill>
                <a:effectLst/>
                <a:uLnTx/>
                <a:uFillTx/>
                <a:latin typeface="Carlito"/>
                <a:ea typeface="+mn-ea"/>
                <a:cs typeface="Carlito"/>
              </a:rPr>
              <a:t>are more </a:t>
            </a:r>
            <a:r>
              <a:rPr kumimoji="0" sz="2200" b="0" i="0" u="none" strike="noStrike" kern="1200" cap="none" spc="-15" normalizeH="0" baseline="0" noProof="0" dirty="0">
                <a:ln>
                  <a:noFill/>
                </a:ln>
                <a:solidFill>
                  <a:srgbClr val="2E2B1F"/>
                </a:solidFill>
                <a:effectLst/>
                <a:uLnTx/>
                <a:uFillTx/>
                <a:latin typeface="Carlito"/>
                <a:ea typeface="+mn-ea"/>
                <a:cs typeface="Carlito"/>
              </a:rPr>
              <a:t>at </a:t>
            </a:r>
            <a:r>
              <a:rPr kumimoji="0" sz="2200" b="0" i="0" u="none" strike="noStrike" kern="1200" cap="none" spc="-5" normalizeH="0" baseline="0" noProof="0" dirty="0">
                <a:ln>
                  <a:noFill/>
                </a:ln>
                <a:solidFill>
                  <a:srgbClr val="2E2B1F"/>
                </a:solidFill>
                <a:effectLst/>
                <a:uLnTx/>
                <a:uFillTx/>
                <a:latin typeface="Carlito"/>
                <a:ea typeface="+mn-ea"/>
                <a:cs typeface="Carlito"/>
              </a:rPr>
              <a:t>higher </a:t>
            </a:r>
            <a:r>
              <a:rPr kumimoji="0" sz="2200" b="0" i="0" u="none" strike="noStrike" kern="1200" cap="none" spc="-10" normalizeH="0" baseline="0" noProof="0" dirty="0">
                <a:ln>
                  <a:noFill/>
                </a:ln>
                <a:solidFill>
                  <a:srgbClr val="2E2B1F"/>
                </a:solidFill>
                <a:effectLst/>
                <a:uLnTx/>
                <a:uFillTx/>
                <a:latin typeface="Carlito"/>
                <a:ea typeface="+mn-ea"/>
                <a:cs typeface="Carlito"/>
              </a:rPr>
              <a:t>temp.</a:t>
            </a:r>
            <a:r>
              <a:rPr kumimoji="0" sz="2200" b="0" i="0" u="none" strike="noStrike" kern="1200" cap="none" spc="10" normalizeH="0" baseline="0" noProof="0" dirty="0">
                <a:ln>
                  <a:noFill/>
                </a:ln>
                <a:solidFill>
                  <a:srgbClr val="2E2B1F"/>
                </a:solidFill>
                <a:effectLst/>
                <a:uLnTx/>
                <a:uFillTx/>
                <a:latin typeface="Carlito"/>
                <a:ea typeface="+mn-ea"/>
                <a:cs typeface="Carlito"/>
              </a:rPr>
              <a:t> </a:t>
            </a:r>
            <a:r>
              <a:rPr kumimoji="0" sz="2200" b="0" i="0" u="none" strike="noStrike" kern="1200" cap="none" spc="-40" normalizeH="0" baseline="0" noProof="0" dirty="0">
                <a:ln>
                  <a:noFill/>
                </a:ln>
                <a:solidFill>
                  <a:srgbClr val="2E2B1F"/>
                </a:solidFill>
                <a:effectLst/>
                <a:uLnTx/>
                <a:uFillTx/>
                <a:latin typeface="Carlito"/>
                <a:ea typeface="+mn-ea"/>
                <a:cs typeface="Carlito"/>
              </a:rPr>
              <a:t>diff.</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14</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45693"/>
            <a:ext cx="6017895" cy="726440"/>
          </a:xfrm>
          <a:prstGeom prst="rect">
            <a:avLst/>
          </a:prstGeom>
        </p:spPr>
        <p:txBody>
          <a:bodyPr vert="horz" wrap="square" lIns="0" tIns="12065" rIns="0" bIns="0" rtlCol="0">
            <a:spAutoFit/>
          </a:bodyPr>
          <a:lstStyle/>
          <a:p>
            <a:pPr marL="12700">
              <a:lnSpc>
                <a:spcPct val="100000"/>
              </a:lnSpc>
              <a:spcBef>
                <a:spcPts val="95"/>
              </a:spcBef>
            </a:pPr>
            <a:r>
              <a:rPr sz="4600" b="1" spc="-95" dirty="0">
                <a:solidFill>
                  <a:srgbClr val="675E46"/>
                </a:solidFill>
                <a:latin typeface="Caladea"/>
                <a:cs typeface="Caladea"/>
              </a:rPr>
              <a:t>Separating</a:t>
            </a:r>
            <a:r>
              <a:rPr sz="4600" b="1" spc="-270" dirty="0">
                <a:solidFill>
                  <a:srgbClr val="675E46"/>
                </a:solidFill>
                <a:latin typeface="Caladea"/>
                <a:cs typeface="Caladea"/>
              </a:rPr>
              <a:t> </a:t>
            </a:r>
            <a:r>
              <a:rPr sz="4600" b="1" spc="-100" dirty="0">
                <a:solidFill>
                  <a:srgbClr val="675E46"/>
                </a:solidFill>
                <a:latin typeface="Caladea"/>
                <a:cs typeface="Caladea"/>
              </a:rPr>
              <a:t>Calorimeter</a:t>
            </a:r>
            <a:endParaRPr sz="4600">
              <a:latin typeface="Caladea"/>
              <a:cs typeface="Caladea"/>
            </a:endParaRPr>
          </a:p>
        </p:txBody>
      </p:sp>
      <p:sp>
        <p:nvSpPr>
          <p:cNvPr id="3" name="object 3"/>
          <p:cNvSpPr/>
          <p:nvPr/>
        </p:nvSpPr>
        <p:spPr>
          <a:xfrm>
            <a:off x="0" y="990600"/>
            <a:ext cx="8153400" cy="56388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15</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65303"/>
            <a:ext cx="8462010" cy="4050029"/>
          </a:xfrm>
          <a:prstGeom prst="rect">
            <a:avLst/>
          </a:prstGeom>
        </p:spPr>
        <p:txBody>
          <a:bodyPr vert="horz" wrap="square" lIns="0" tIns="12700" rIns="0" bIns="0" rtlCol="0">
            <a:spAutoFit/>
          </a:bodyPr>
          <a:lstStyle/>
          <a:p>
            <a:pPr marL="12700" marR="795020" lvl="0" indent="0" algn="l" defTabSz="914400" rtl="0" eaLnBrk="1" fontAlgn="auto" latinLnBrk="0" hangingPunct="1">
              <a:lnSpc>
                <a:spcPct val="100000"/>
              </a:lnSpc>
              <a:spcBef>
                <a:spcPts val="100"/>
              </a:spcBef>
              <a:spcAft>
                <a:spcPts val="0"/>
              </a:spcAft>
              <a:buClrTx/>
              <a:buSzPct val="95833"/>
              <a:buFont typeface="Arial"/>
              <a:buChar char="•"/>
              <a:tabLst>
                <a:tab pos="120650" algn="l"/>
              </a:tabLst>
              <a:defRPr/>
            </a:pPr>
            <a:r>
              <a:rPr kumimoji="0" sz="2400" b="0" i="0" u="none" strike="noStrike" kern="1200" cap="none" spc="0" normalizeH="0" baseline="0" noProof="0" dirty="0">
                <a:ln>
                  <a:noFill/>
                </a:ln>
                <a:solidFill>
                  <a:srgbClr val="2E2B1F"/>
                </a:solidFill>
                <a:effectLst/>
                <a:uLnTx/>
                <a:uFillTx/>
                <a:latin typeface="Carlito"/>
                <a:ea typeface="+mn-ea"/>
                <a:cs typeface="Carlito"/>
              </a:rPr>
              <a:t>In this type </a:t>
            </a:r>
            <a:r>
              <a:rPr kumimoji="0" sz="2400" b="0" i="0" u="none" strike="noStrike" kern="1200" cap="none" spc="-5" normalizeH="0" baseline="0" noProof="0" dirty="0">
                <a:ln>
                  <a:noFill/>
                </a:ln>
                <a:solidFill>
                  <a:srgbClr val="2E2B1F"/>
                </a:solidFill>
                <a:effectLst/>
                <a:uLnTx/>
                <a:uFillTx/>
                <a:latin typeface="Carlito"/>
                <a:ea typeface="+mn-ea"/>
                <a:cs typeface="Carlito"/>
              </a:rPr>
              <a:t>of calorimeter </a:t>
            </a:r>
            <a:r>
              <a:rPr kumimoji="0" sz="2400" b="0" i="0" u="none" strike="noStrike" kern="1200" cap="none" spc="-15" normalizeH="0" baseline="0" noProof="0" dirty="0">
                <a:ln>
                  <a:noFill/>
                </a:ln>
                <a:solidFill>
                  <a:srgbClr val="2E2B1F"/>
                </a:solidFill>
                <a:effectLst/>
                <a:uLnTx/>
                <a:uFillTx/>
                <a:latin typeface="Carlito"/>
                <a:ea typeface="+mn-ea"/>
                <a:cs typeface="Carlito"/>
              </a:rPr>
              <a:t>water </a:t>
            </a:r>
            <a:r>
              <a:rPr kumimoji="0" sz="2400" b="0" i="0" u="none" strike="noStrike" kern="1200" cap="none" spc="-5" normalizeH="0" baseline="0" noProof="0" dirty="0">
                <a:ln>
                  <a:noFill/>
                </a:ln>
                <a:solidFill>
                  <a:srgbClr val="2E2B1F"/>
                </a:solidFill>
                <a:effectLst/>
                <a:uLnTx/>
                <a:uFillTx/>
                <a:latin typeface="Carlito"/>
                <a:ea typeface="+mn-ea"/>
                <a:cs typeface="Carlito"/>
              </a:rPr>
              <a:t>particles </a:t>
            </a:r>
            <a:r>
              <a:rPr kumimoji="0" sz="2400" b="0" i="0" u="none" strike="noStrike" kern="1200" cap="none" spc="-15" normalizeH="0" baseline="0" noProof="0" dirty="0">
                <a:ln>
                  <a:noFill/>
                </a:ln>
                <a:solidFill>
                  <a:srgbClr val="2E2B1F"/>
                </a:solidFill>
                <a:effectLst/>
                <a:uLnTx/>
                <a:uFillTx/>
                <a:latin typeface="Carlito"/>
                <a:ea typeface="+mn-ea"/>
                <a:cs typeface="Carlito"/>
              </a:rPr>
              <a:t>from </a:t>
            </a:r>
            <a:r>
              <a:rPr kumimoji="0" sz="2400" b="0" i="0" u="none" strike="noStrike" kern="1200" cap="none" spc="0" normalizeH="0" baseline="0" noProof="0" dirty="0">
                <a:ln>
                  <a:noFill/>
                </a:ln>
                <a:solidFill>
                  <a:srgbClr val="2E2B1F"/>
                </a:solidFill>
                <a:effectLst/>
                <a:uLnTx/>
                <a:uFillTx/>
                <a:latin typeface="Carlito"/>
                <a:ea typeface="+mn-ea"/>
                <a:cs typeface="Carlito"/>
              </a:rPr>
              <a:t>the </a:t>
            </a:r>
            <a:r>
              <a:rPr kumimoji="0" sz="2400" b="0" i="0" u="none" strike="noStrike" kern="1200" cap="none" spc="-10" normalizeH="0" baseline="0" noProof="0" dirty="0">
                <a:ln>
                  <a:noFill/>
                </a:ln>
                <a:solidFill>
                  <a:srgbClr val="2E2B1F"/>
                </a:solidFill>
                <a:effectLst/>
                <a:uLnTx/>
                <a:uFillTx/>
                <a:latin typeface="Carlito"/>
                <a:ea typeface="+mn-ea"/>
                <a:cs typeface="Carlito"/>
              </a:rPr>
              <a:t>steam</a:t>
            </a:r>
            <a:r>
              <a:rPr kumimoji="0" sz="2400" b="0" i="0" u="none" strike="noStrike" kern="1200" cap="none" spc="-135"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are  separated first </a:t>
            </a:r>
            <a:r>
              <a:rPr kumimoji="0" sz="2400" b="0" i="0" u="none" strike="noStrike" kern="1200" cap="none" spc="0" normalizeH="0" baseline="0" noProof="0" dirty="0">
                <a:ln>
                  <a:noFill/>
                </a:ln>
                <a:solidFill>
                  <a:srgbClr val="2E2B1F"/>
                </a:solidFill>
                <a:effectLst/>
                <a:uLnTx/>
                <a:uFillTx/>
                <a:latin typeface="Carlito"/>
                <a:ea typeface="+mn-ea"/>
                <a:cs typeface="Carlito"/>
              </a:rPr>
              <a:t>in the inner </a:t>
            </a:r>
            <a:r>
              <a:rPr kumimoji="0" sz="2400" b="0" i="0" u="none" strike="noStrike" kern="1200" cap="none" spc="-5" normalizeH="0" baseline="0" noProof="0" dirty="0">
                <a:ln>
                  <a:noFill/>
                </a:ln>
                <a:solidFill>
                  <a:srgbClr val="2E2B1F"/>
                </a:solidFill>
                <a:effectLst/>
                <a:uLnTx/>
                <a:uFillTx/>
                <a:latin typeface="Carlito"/>
                <a:ea typeface="+mn-ea"/>
                <a:cs typeface="Carlito"/>
              </a:rPr>
              <a:t>chamber </a:t>
            </a:r>
            <a:r>
              <a:rPr kumimoji="0" sz="2400" b="0" i="0" u="none" strike="noStrike" kern="1200" cap="none" spc="0" normalizeH="0" baseline="0" noProof="0" dirty="0">
                <a:ln>
                  <a:noFill/>
                </a:ln>
                <a:solidFill>
                  <a:srgbClr val="2E2B1F"/>
                </a:solidFill>
                <a:effectLst/>
                <a:uLnTx/>
                <a:uFillTx/>
                <a:latin typeface="Carlito"/>
                <a:ea typeface="+mn-ea"/>
                <a:cs typeface="Carlito"/>
              </a:rPr>
              <a:t>and its mass </a:t>
            </a:r>
            <a:r>
              <a:rPr kumimoji="0" sz="2400" b="0" i="0" u="none" strike="noStrike" kern="1200" cap="none" spc="-5" normalizeH="0" baseline="0" noProof="0" dirty="0">
                <a:ln>
                  <a:noFill/>
                </a:ln>
                <a:solidFill>
                  <a:srgbClr val="2E2B1F"/>
                </a:solidFill>
                <a:effectLst/>
                <a:uLnTx/>
                <a:uFillTx/>
                <a:latin typeface="Carlito"/>
                <a:ea typeface="+mn-ea"/>
                <a:cs typeface="Carlito"/>
              </a:rPr>
              <a:t>mw </a:t>
            </a:r>
            <a:r>
              <a:rPr kumimoji="0" sz="2400" b="0" i="0" u="none" strike="noStrike" kern="1200" cap="none" spc="-10" normalizeH="0" baseline="0" noProof="0" dirty="0">
                <a:ln>
                  <a:noFill/>
                </a:ln>
                <a:solidFill>
                  <a:srgbClr val="2E2B1F"/>
                </a:solidFill>
                <a:effectLst/>
                <a:uLnTx/>
                <a:uFillTx/>
                <a:latin typeface="Carlito"/>
                <a:ea typeface="+mn-ea"/>
                <a:cs typeface="Carlito"/>
              </a:rPr>
              <a:t>can </a:t>
            </a:r>
            <a:r>
              <a:rPr kumimoji="0" sz="2400" b="0" i="0" u="none" strike="noStrike" kern="1200" cap="none" spc="-5" normalizeH="0" baseline="0" noProof="0" dirty="0">
                <a:ln>
                  <a:noFill/>
                </a:ln>
                <a:solidFill>
                  <a:srgbClr val="2E2B1F"/>
                </a:solidFill>
                <a:effectLst/>
                <a:uLnTx/>
                <a:uFillTx/>
                <a:latin typeface="Carlito"/>
                <a:ea typeface="+mn-ea"/>
                <a:cs typeface="Carlito"/>
              </a:rPr>
              <a:t>be  measured.</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276860" lvl="0" indent="0" algn="just" defTabSz="914400" rtl="0" eaLnBrk="1" fontAlgn="auto" latinLnBrk="0" hangingPunct="1">
              <a:lnSpc>
                <a:spcPct val="100000"/>
              </a:lnSpc>
              <a:spcBef>
                <a:spcPts val="5"/>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The </a:t>
            </a:r>
            <a:r>
              <a:rPr kumimoji="0" sz="2400" b="0" i="0" u="none" strike="noStrike" kern="1200" cap="none" spc="0" normalizeH="0" baseline="0" noProof="0" dirty="0">
                <a:ln>
                  <a:noFill/>
                </a:ln>
                <a:solidFill>
                  <a:srgbClr val="2E2B1F"/>
                </a:solidFill>
                <a:effectLst/>
                <a:uLnTx/>
                <a:uFillTx/>
                <a:latin typeface="Carlito"/>
                <a:ea typeface="+mn-ea"/>
                <a:cs typeface="Carlito"/>
              </a:rPr>
              <a:t>dry </a:t>
            </a:r>
            <a:r>
              <a:rPr kumimoji="0" sz="2400" b="0" i="0" u="none" strike="noStrike" kern="1200" cap="none" spc="-10" normalizeH="0" baseline="0" noProof="0" dirty="0">
                <a:ln>
                  <a:noFill/>
                </a:ln>
                <a:solidFill>
                  <a:srgbClr val="2E2B1F"/>
                </a:solidFill>
                <a:effectLst/>
                <a:uLnTx/>
                <a:uFillTx/>
                <a:latin typeface="Carlito"/>
                <a:ea typeface="+mn-ea"/>
                <a:cs typeface="Carlito"/>
              </a:rPr>
              <a:t>steam </a:t>
            </a:r>
            <a:r>
              <a:rPr kumimoji="0" sz="2400" b="0" i="0" u="none" strike="noStrike" kern="1200" cap="none" spc="0" normalizeH="0" baseline="0" noProof="0" dirty="0">
                <a:ln>
                  <a:noFill/>
                </a:ln>
                <a:solidFill>
                  <a:srgbClr val="2E2B1F"/>
                </a:solidFill>
                <a:effectLst/>
                <a:uLnTx/>
                <a:uFillTx/>
                <a:latin typeface="Carlito"/>
                <a:ea typeface="+mn-ea"/>
                <a:cs typeface="Carlito"/>
              </a:rPr>
              <a:t>is then </a:t>
            </a:r>
            <a:r>
              <a:rPr kumimoji="0" sz="2400" b="0" i="0" u="none" strike="noStrike" kern="1200" cap="none" spc="-10" normalizeH="0" baseline="0" noProof="0" dirty="0">
                <a:ln>
                  <a:noFill/>
                </a:ln>
                <a:solidFill>
                  <a:srgbClr val="2E2B1F"/>
                </a:solidFill>
                <a:effectLst/>
                <a:uLnTx/>
                <a:uFillTx/>
                <a:latin typeface="Carlito"/>
                <a:ea typeface="+mn-ea"/>
                <a:cs typeface="Carlito"/>
              </a:rPr>
              <a:t>condensed </a:t>
            </a:r>
            <a:r>
              <a:rPr kumimoji="0" sz="2400" b="0" i="0" u="none" strike="noStrike" kern="1200" cap="none" spc="0" normalizeH="0" baseline="0" noProof="0" dirty="0">
                <a:ln>
                  <a:noFill/>
                </a:ln>
                <a:solidFill>
                  <a:srgbClr val="2E2B1F"/>
                </a:solidFill>
                <a:effectLst/>
                <a:uLnTx/>
                <a:uFillTx/>
                <a:latin typeface="Carlito"/>
                <a:ea typeface="+mn-ea"/>
                <a:cs typeface="Carlito"/>
              </a:rPr>
              <a:t>in the </a:t>
            </a:r>
            <a:r>
              <a:rPr kumimoji="0" sz="2400" b="0" i="0" u="none" strike="noStrike" kern="1200" cap="none" spc="-10" normalizeH="0" baseline="0" noProof="0" dirty="0">
                <a:ln>
                  <a:noFill/>
                </a:ln>
                <a:solidFill>
                  <a:srgbClr val="2E2B1F"/>
                </a:solidFill>
                <a:effectLst/>
                <a:uLnTx/>
                <a:uFillTx/>
                <a:latin typeface="Carlito"/>
                <a:ea typeface="+mn-ea"/>
                <a:cs typeface="Carlito"/>
              </a:rPr>
              <a:t>barrel </a:t>
            </a:r>
            <a:r>
              <a:rPr kumimoji="0" sz="2400" b="0" i="0" u="none" strike="noStrike" kern="1200" cap="none" spc="-5" normalizeH="0" baseline="0" noProof="0" dirty="0">
                <a:ln>
                  <a:noFill/>
                </a:ln>
                <a:solidFill>
                  <a:srgbClr val="2E2B1F"/>
                </a:solidFill>
                <a:effectLst/>
                <a:uLnTx/>
                <a:uFillTx/>
                <a:latin typeface="Carlito"/>
                <a:ea typeface="+mn-ea"/>
                <a:cs typeface="Carlito"/>
              </a:rPr>
              <a:t>calorimeter </a:t>
            </a:r>
            <a:r>
              <a:rPr kumimoji="0" sz="2400" b="0" i="0" u="none" strike="noStrike" kern="1200" cap="none" spc="0" normalizeH="0" baseline="0" noProof="0" dirty="0">
                <a:ln>
                  <a:noFill/>
                </a:ln>
                <a:solidFill>
                  <a:srgbClr val="2E2B1F"/>
                </a:solidFill>
                <a:effectLst/>
                <a:uLnTx/>
                <a:uFillTx/>
                <a:latin typeface="Carlito"/>
                <a:ea typeface="+mn-ea"/>
                <a:cs typeface="Carlito"/>
              </a:rPr>
              <a:t>and its  mass ms </a:t>
            </a:r>
            <a:r>
              <a:rPr kumimoji="0" sz="2400" b="0" i="0" u="none" strike="noStrike" kern="1200" cap="none" spc="-10" normalizeH="0" baseline="0" noProof="0" dirty="0">
                <a:ln>
                  <a:noFill/>
                </a:ln>
                <a:solidFill>
                  <a:srgbClr val="2E2B1F"/>
                </a:solidFill>
                <a:effectLst/>
                <a:uLnTx/>
                <a:uFillTx/>
                <a:latin typeface="Carlito"/>
                <a:ea typeface="+mn-ea"/>
                <a:cs typeface="Carlito"/>
              </a:rPr>
              <a:t>can </a:t>
            </a:r>
            <a:r>
              <a:rPr kumimoji="0" sz="2400" b="0" i="0" u="none" strike="noStrike" kern="1200" cap="none" spc="-5" normalizeH="0" baseline="0" noProof="0" dirty="0">
                <a:ln>
                  <a:noFill/>
                </a:ln>
                <a:solidFill>
                  <a:srgbClr val="2E2B1F"/>
                </a:solidFill>
                <a:effectLst/>
                <a:uLnTx/>
                <a:uFillTx/>
                <a:latin typeface="Carlito"/>
                <a:ea typeface="+mn-ea"/>
                <a:cs typeface="Carlito"/>
              </a:rPr>
              <a:t>be </a:t>
            </a:r>
            <a:r>
              <a:rPr kumimoji="0" sz="2400" b="0" i="0" u="none" strike="noStrike" kern="1200" cap="none" spc="-10" normalizeH="0" baseline="0" noProof="0" dirty="0">
                <a:ln>
                  <a:noFill/>
                </a:ln>
                <a:solidFill>
                  <a:srgbClr val="2E2B1F"/>
                </a:solidFill>
                <a:effectLst/>
                <a:uLnTx/>
                <a:uFillTx/>
                <a:latin typeface="Carlito"/>
                <a:ea typeface="+mn-ea"/>
                <a:cs typeface="Carlito"/>
              </a:rPr>
              <a:t>calculated </a:t>
            </a:r>
            <a:r>
              <a:rPr kumimoji="0" sz="2400" b="0" i="0" u="none" strike="noStrike" kern="1200" cap="none" spc="-15" normalizeH="0" baseline="0" noProof="0" dirty="0">
                <a:ln>
                  <a:noFill/>
                </a:ln>
                <a:solidFill>
                  <a:srgbClr val="2E2B1F"/>
                </a:solidFill>
                <a:effectLst/>
                <a:uLnTx/>
                <a:uFillTx/>
                <a:latin typeface="Carlito"/>
                <a:ea typeface="+mn-ea"/>
                <a:cs typeface="Carlito"/>
              </a:rPr>
              <a:t>from </a:t>
            </a:r>
            <a:r>
              <a:rPr kumimoji="0" sz="2400" b="0" i="0" u="none" strike="noStrike" kern="1200" cap="none" spc="0" normalizeH="0" baseline="0" noProof="0" dirty="0">
                <a:ln>
                  <a:noFill/>
                </a:ln>
                <a:solidFill>
                  <a:srgbClr val="2E2B1F"/>
                </a:solidFill>
                <a:effectLst/>
                <a:uLnTx/>
                <a:uFillTx/>
                <a:latin typeface="Carlito"/>
                <a:ea typeface="+mn-ea"/>
                <a:cs typeface="Carlito"/>
              </a:rPr>
              <a:t>the </a:t>
            </a:r>
            <a:r>
              <a:rPr kumimoji="0" sz="2400" b="0" i="0" u="none" strike="noStrike" kern="1200" cap="none" spc="-15" normalizeH="0" baseline="0" noProof="0" dirty="0">
                <a:ln>
                  <a:noFill/>
                </a:ln>
                <a:solidFill>
                  <a:srgbClr val="2E2B1F"/>
                </a:solidFill>
                <a:effectLst/>
                <a:uLnTx/>
                <a:uFillTx/>
                <a:latin typeface="Carlito"/>
                <a:ea typeface="+mn-ea"/>
                <a:cs typeface="Carlito"/>
              </a:rPr>
              <a:t>difference </a:t>
            </a:r>
            <a:r>
              <a:rPr kumimoji="0" sz="2400" b="0" i="0" u="none" strike="noStrike" kern="1200" cap="none" spc="0" normalizeH="0" baseline="0" noProof="0" dirty="0">
                <a:ln>
                  <a:noFill/>
                </a:ln>
                <a:solidFill>
                  <a:srgbClr val="2E2B1F"/>
                </a:solidFill>
                <a:effectLst/>
                <a:uLnTx/>
                <a:uFillTx/>
                <a:latin typeface="Carlito"/>
                <a:ea typeface="+mn-ea"/>
                <a:cs typeface="Carlito"/>
              </a:rPr>
              <a:t>in mass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5" normalizeH="0" baseline="0" noProof="0" dirty="0">
                <a:ln>
                  <a:noFill/>
                </a:ln>
                <a:solidFill>
                  <a:srgbClr val="2E2B1F"/>
                </a:solidFill>
                <a:effectLst/>
                <a:uLnTx/>
                <a:uFillTx/>
                <a:latin typeface="Carlito"/>
                <a:ea typeface="+mn-ea"/>
                <a:cs typeface="Carlito"/>
              </a:rPr>
              <a:t>water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0" normalizeH="0" baseline="0" noProof="0" dirty="0">
                <a:ln>
                  <a:noFill/>
                </a:ln>
                <a:solidFill>
                  <a:srgbClr val="2E2B1F"/>
                </a:solidFill>
                <a:effectLst/>
                <a:uLnTx/>
                <a:uFillTx/>
                <a:latin typeface="Carlito"/>
                <a:ea typeface="+mn-ea"/>
                <a:cs typeface="Carlito"/>
              </a:rPr>
              <a:t>barrel</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25" normalizeH="0" baseline="0" noProof="0" dirty="0">
                <a:ln>
                  <a:noFill/>
                </a:ln>
                <a:solidFill>
                  <a:srgbClr val="2E2B1F"/>
                </a:solidFill>
                <a:effectLst/>
                <a:uLnTx/>
                <a:uFillTx/>
                <a:latin typeface="Carlito"/>
                <a:ea typeface="+mn-ea"/>
                <a:cs typeface="Carlito"/>
              </a:rPr>
              <a:t>calorimeter.</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0014" marR="0" lvl="0" indent="-107950" algn="l" defTabSz="914400" rtl="0" eaLnBrk="1" fontAlgn="auto" latinLnBrk="0" hangingPunct="1">
              <a:lnSpc>
                <a:spcPct val="100000"/>
              </a:lnSpc>
              <a:spcBef>
                <a:spcPts val="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So </a:t>
            </a:r>
            <a:r>
              <a:rPr kumimoji="0" sz="2400" b="0" i="0" u="none" strike="noStrike" kern="1200" cap="none" spc="0" normalizeH="0" baseline="0" noProof="0" dirty="0">
                <a:ln>
                  <a:noFill/>
                </a:ln>
                <a:solidFill>
                  <a:srgbClr val="2E2B1F"/>
                </a:solidFill>
                <a:effectLst/>
                <a:uLnTx/>
                <a:uFillTx/>
                <a:latin typeface="Carlito"/>
                <a:ea typeface="+mn-ea"/>
                <a:cs typeface="Carlito"/>
              </a:rPr>
              <a:t>dryness </a:t>
            </a:r>
            <a:r>
              <a:rPr kumimoji="0" sz="2400" b="0" i="0" u="none" strike="noStrike" kern="1200" cap="none" spc="-10" normalizeH="0" baseline="0" noProof="0" dirty="0">
                <a:ln>
                  <a:noFill/>
                </a:ln>
                <a:solidFill>
                  <a:srgbClr val="2E2B1F"/>
                </a:solidFill>
                <a:effectLst/>
                <a:uLnTx/>
                <a:uFillTx/>
                <a:latin typeface="Carlito"/>
                <a:ea typeface="+mn-ea"/>
                <a:cs typeface="Carlito"/>
              </a:rPr>
              <a:t>fraction </a:t>
            </a:r>
            <a:r>
              <a:rPr kumimoji="0" sz="2400" b="0" i="0" u="none" strike="noStrike" kern="1200" cap="none" spc="0" normalizeH="0" baseline="0" noProof="0" dirty="0">
                <a:ln>
                  <a:noFill/>
                </a:ln>
                <a:solidFill>
                  <a:srgbClr val="2E2B1F"/>
                </a:solidFill>
                <a:effectLst/>
                <a:uLnTx/>
                <a:uFillTx/>
                <a:latin typeface="Carlito"/>
                <a:ea typeface="+mn-ea"/>
                <a:cs typeface="Carlito"/>
              </a:rPr>
              <a:t>x = ms/(ms +</a:t>
            </a:r>
            <a:r>
              <a:rPr kumimoji="0" sz="2400" b="0" i="0" u="none" strike="noStrike" kern="1200" cap="none" spc="-80"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mw)</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5"/>
              </a:spcBef>
              <a:spcAft>
                <a:spcPts val="0"/>
              </a:spcAft>
              <a:buClr>
                <a:srgbClr val="2E2B1F"/>
              </a:buClr>
              <a:buSzTx/>
              <a:buFont typeface="Arial"/>
              <a:buChar char="•"/>
              <a:tabLst/>
              <a:defRPr/>
            </a:pPr>
            <a:endParaRPr kumimoji="0" sz="235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l" defTabSz="914400" rtl="0" eaLnBrk="1" fontAlgn="auto" latinLnBrk="0" hangingPunct="1">
              <a:lnSpc>
                <a:spcPct val="100000"/>
              </a:lnSpc>
              <a:spcBef>
                <a:spcPts val="0"/>
              </a:spcBef>
              <a:spcAft>
                <a:spcPts val="0"/>
              </a:spcAft>
              <a:buClrTx/>
              <a:buSzPct val="95833"/>
              <a:buFont typeface="Arial"/>
              <a:buChar char="•"/>
              <a:tabLst>
                <a:tab pos="120650" algn="l"/>
              </a:tabLst>
              <a:defRPr/>
            </a:pPr>
            <a:r>
              <a:rPr kumimoji="0" sz="2400" b="0" i="0" u="none" strike="noStrike" kern="1200" cap="none" spc="-10" normalizeH="0" baseline="0" noProof="0" dirty="0">
                <a:ln>
                  <a:noFill/>
                </a:ln>
                <a:solidFill>
                  <a:srgbClr val="2E2B1F"/>
                </a:solidFill>
                <a:effectLst/>
                <a:uLnTx/>
                <a:uFillTx/>
                <a:latin typeface="Carlito"/>
                <a:ea typeface="+mn-ea"/>
                <a:cs typeface="Carlito"/>
              </a:rPr>
              <a:t>Limitation: </a:t>
            </a:r>
            <a:r>
              <a:rPr kumimoji="0" sz="2400" b="0" i="0" u="none" strike="noStrike" kern="1200" cap="none" spc="0" normalizeH="0" baseline="0" noProof="0" dirty="0">
                <a:ln>
                  <a:noFill/>
                </a:ln>
                <a:solidFill>
                  <a:srgbClr val="2E2B1F"/>
                </a:solidFill>
                <a:effectLst/>
                <a:uLnTx/>
                <a:uFillTx/>
                <a:latin typeface="Carlito"/>
                <a:ea typeface="+mn-ea"/>
                <a:cs typeface="Carlito"/>
              </a:rPr>
              <a:t>It </a:t>
            </a:r>
            <a:r>
              <a:rPr kumimoji="0" sz="2400" b="0" i="0" u="none" strike="noStrike" kern="1200" cap="none" spc="-10" normalizeH="0" baseline="0" noProof="0" dirty="0">
                <a:ln>
                  <a:noFill/>
                </a:ln>
                <a:solidFill>
                  <a:srgbClr val="2E2B1F"/>
                </a:solidFill>
                <a:effectLst/>
                <a:uLnTx/>
                <a:uFillTx/>
                <a:latin typeface="Carlito"/>
                <a:ea typeface="+mn-ea"/>
                <a:cs typeface="Carlito"/>
              </a:rPr>
              <a:t>gives </a:t>
            </a:r>
            <a:r>
              <a:rPr kumimoji="0" sz="2400" b="0" i="0" u="none" strike="noStrike" kern="1200" cap="none" spc="-15" normalizeH="0" baseline="0" noProof="0" dirty="0">
                <a:ln>
                  <a:noFill/>
                </a:ln>
                <a:solidFill>
                  <a:srgbClr val="2E2B1F"/>
                </a:solidFill>
                <a:effectLst/>
                <a:uLnTx/>
                <a:uFillTx/>
                <a:latin typeface="Carlito"/>
                <a:ea typeface="+mn-ea"/>
                <a:cs typeface="Carlito"/>
              </a:rPr>
              <a:t>approximate </a:t>
            </a:r>
            <a:r>
              <a:rPr kumimoji="0" sz="2400" b="0" i="0" u="none" strike="noStrike" kern="1200" cap="none" spc="-10" normalizeH="0" baseline="0" noProof="0" dirty="0">
                <a:ln>
                  <a:noFill/>
                </a:ln>
                <a:solidFill>
                  <a:srgbClr val="2E2B1F"/>
                </a:solidFill>
                <a:effectLst/>
                <a:uLnTx/>
                <a:uFillTx/>
                <a:latin typeface="Carlito"/>
                <a:ea typeface="+mn-ea"/>
                <a:cs typeface="Carlito"/>
              </a:rPr>
              <a:t>value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0" normalizeH="0" baseline="0" noProof="0" dirty="0">
                <a:ln>
                  <a:noFill/>
                </a:ln>
                <a:solidFill>
                  <a:srgbClr val="2E2B1F"/>
                </a:solidFill>
                <a:effectLst/>
                <a:uLnTx/>
                <a:uFillTx/>
                <a:latin typeface="Carlito"/>
                <a:ea typeface="+mn-ea"/>
                <a:cs typeface="Carlito"/>
              </a:rPr>
              <a:t>x as </a:t>
            </a:r>
            <a:r>
              <a:rPr kumimoji="0" sz="2400" b="0" i="0" u="none" strike="noStrike" kern="1200" cap="none" spc="-15" normalizeH="0" baseline="0" noProof="0" dirty="0">
                <a:ln>
                  <a:noFill/>
                </a:ln>
                <a:solidFill>
                  <a:srgbClr val="2E2B1F"/>
                </a:solidFill>
                <a:effectLst/>
                <a:uLnTx/>
                <a:uFillTx/>
                <a:latin typeface="Carlito"/>
                <a:ea typeface="+mn-ea"/>
                <a:cs typeface="Carlito"/>
              </a:rPr>
              <a:t>total </a:t>
            </a:r>
            <a:r>
              <a:rPr kumimoji="0" sz="2400" b="0" i="0" u="none" strike="noStrike" kern="1200" cap="none" spc="-10" normalizeH="0" baseline="0" noProof="0" dirty="0">
                <a:ln>
                  <a:noFill/>
                </a:ln>
                <a:solidFill>
                  <a:srgbClr val="2E2B1F"/>
                </a:solidFill>
                <a:effectLst/>
                <a:uLnTx/>
                <a:uFillTx/>
                <a:latin typeface="Carlito"/>
                <a:ea typeface="+mn-ea"/>
                <a:cs typeface="Carlito"/>
              </a:rPr>
              <a:t>separation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5" normalizeH="0" baseline="0" noProof="0" dirty="0">
                <a:ln>
                  <a:noFill/>
                </a:ln>
                <a:solidFill>
                  <a:srgbClr val="2E2B1F"/>
                </a:solidFill>
                <a:effectLst/>
                <a:uLnTx/>
                <a:uFillTx/>
                <a:latin typeface="Carlito"/>
                <a:ea typeface="+mn-ea"/>
                <a:cs typeface="Carlito"/>
              </a:rPr>
              <a:t>water </a:t>
            </a:r>
            <a:r>
              <a:rPr kumimoji="0" sz="2400" b="0" i="0" u="none" strike="noStrike" kern="1200" cap="none" spc="-5" normalizeH="0" baseline="0" noProof="0" dirty="0">
                <a:ln>
                  <a:noFill/>
                </a:ln>
                <a:solidFill>
                  <a:srgbClr val="2E2B1F"/>
                </a:solidFill>
                <a:effectLst/>
                <a:uLnTx/>
                <a:uFillTx/>
                <a:latin typeface="Carlito"/>
                <a:ea typeface="+mn-ea"/>
                <a:cs typeface="Carlito"/>
              </a:rPr>
              <a:t>particles </a:t>
            </a:r>
            <a:r>
              <a:rPr kumimoji="0" sz="2400" b="0" i="0" u="none" strike="noStrike" kern="1200" cap="none" spc="-15" normalizeH="0" baseline="0" noProof="0" dirty="0">
                <a:ln>
                  <a:noFill/>
                </a:ln>
                <a:solidFill>
                  <a:srgbClr val="2E2B1F"/>
                </a:solidFill>
                <a:effectLst/>
                <a:uLnTx/>
                <a:uFillTx/>
                <a:latin typeface="Carlito"/>
                <a:ea typeface="+mn-ea"/>
                <a:cs typeface="Carlito"/>
              </a:rPr>
              <a:t>from </a:t>
            </a:r>
            <a:r>
              <a:rPr kumimoji="0" sz="2400" b="0" i="0" u="none" strike="noStrike" kern="1200" cap="none" spc="0" normalizeH="0" baseline="0" noProof="0" dirty="0">
                <a:ln>
                  <a:noFill/>
                </a:ln>
                <a:solidFill>
                  <a:srgbClr val="2E2B1F"/>
                </a:solidFill>
                <a:effectLst/>
                <a:uLnTx/>
                <a:uFillTx/>
                <a:latin typeface="Carlito"/>
                <a:ea typeface="+mn-ea"/>
                <a:cs typeface="Carlito"/>
              </a:rPr>
              <a:t>the </a:t>
            </a:r>
            <a:r>
              <a:rPr kumimoji="0" sz="2400" b="0" i="0" u="none" strike="noStrike" kern="1200" cap="none" spc="-10" normalizeH="0" baseline="0" noProof="0" dirty="0">
                <a:ln>
                  <a:noFill/>
                </a:ln>
                <a:solidFill>
                  <a:srgbClr val="2E2B1F"/>
                </a:solidFill>
                <a:effectLst/>
                <a:uLnTx/>
                <a:uFillTx/>
                <a:latin typeface="Carlito"/>
                <a:ea typeface="+mn-ea"/>
                <a:cs typeface="Carlito"/>
              </a:rPr>
              <a:t>steam </a:t>
            </a:r>
            <a:r>
              <a:rPr kumimoji="0" sz="2400" b="0" i="0" u="none" strike="noStrike" kern="1200" cap="none" spc="0" normalizeH="0" baseline="0" noProof="0" dirty="0">
                <a:ln>
                  <a:noFill/>
                </a:ln>
                <a:solidFill>
                  <a:srgbClr val="2E2B1F"/>
                </a:solidFill>
                <a:effectLst/>
                <a:uLnTx/>
                <a:uFillTx/>
                <a:latin typeface="Carlito"/>
                <a:ea typeface="+mn-ea"/>
                <a:cs typeface="Carlito"/>
              </a:rPr>
              <a:t>is </a:t>
            </a:r>
            <a:r>
              <a:rPr kumimoji="0" sz="2400" b="0" i="0" u="none" strike="noStrike" kern="1200" cap="none" spc="-10" normalizeH="0" baseline="0" noProof="0" dirty="0">
                <a:ln>
                  <a:noFill/>
                </a:ln>
                <a:solidFill>
                  <a:srgbClr val="2E2B1F"/>
                </a:solidFill>
                <a:effectLst/>
                <a:uLnTx/>
                <a:uFillTx/>
                <a:latin typeface="Carlito"/>
                <a:ea typeface="+mn-ea"/>
                <a:cs typeface="Carlito"/>
              </a:rPr>
              <a:t>not possible by </a:t>
            </a:r>
            <a:r>
              <a:rPr kumimoji="0" sz="2400" b="0" i="0" u="none" strike="noStrike" kern="1200" cap="none" spc="-5" normalizeH="0" baseline="0" noProof="0" dirty="0">
                <a:ln>
                  <a:noFill/>
                </a:ln>
                <a:solidFill>
                  <a:srgbClr val="2E2B1F"/>
                </a:solidFill>
                <a:effectLst/>
                <a:uLnTx/>
                <a:uFillTx/>
                <a:latin typeface="Carlito"/>
                <a:ea typeface="+mn-ea"/>
                <a:cs typeface="Carlito"/>
              </a:rPr>
              <a:t>mechanical</a:t>
            </a:r>
            <a:r>
              <a:rPr kumimoji="0" sz="2400" b="0" i="0" u="none" strike="noStrike" kern="1200" cap="none" spc="0"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means.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16</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7994"/>
            <a:ext cx="5884545" cy="726440"/>
          </a:xfrm>
          <a:prstGeom prst="rect">
            <a:avLst/>
          </a:prstGeom>
        </p:spPr>
        <p:txBody>
          <a:bodyPr vert="horz" wrap="square" lIns="0" tIns="12065" rIns="0" bIns="0" rtlCol="0">
            <a:spAutoFit/>
          </a:bodyPr>
          <a:lstStyle/>
          <a:p>
            <a:pPr marL="12700">
              <a:lnSpc>
                <a:spcPct val="100000"/>
              </a:lnSpc>
              <a:spcBef>
                <a:spcPts val="95"/>
              </a:spcBef>
            </a:pPr>
            <a:r>
              <a:rPr sz="4600" b="1" spc="-95" dirty="0">
                <a:solidFill>
                  <a:srgbClr val="675E46"/>
                </a:solidFill>
                <a:latin typeface="Caladea"/>
                <a:cs typeface="Caladea"/>
              </a:rPr>
              <a:t>Throttling</a:t>
            </a:r>
            <a:r>
              <a:rPr sz="4600" b="1" spc="-310" dirty="0">
                <a:solidFill>
                  <a:srgbClr val="675E46"/>
                </a:solidFill>
                <a:latin typeface="Caladea"/>
                <a:cs typeface="Caladea"/>
              </a:rPr>
              <a:t> </a:t>
            </a:r>
            <a:r>
              <a:rPr sz="4600" b="1" spc="-95" dirty="0">
                <a:solidFill>
                  <a:srgbClr val="675E46"/>
                </a:solidFill>
                <a:latin typeface="Caladea"/>
                <a:cs typeface="Caladea"/>
              </a:rPr>
              <a:t>Calorimeter</a:t>
            </a:r>
            <a:endParaRPr sz="4600">
              <a:latin typeface="Caladea"/>
              <a:cs typeface="Caladea"/>
            </a:endParaRPr>
          </a:p>
        </p:txBody>
      </p:sp>
      <p:sp>
        <p:nvSpPr>
          <p:cNvPr id="3" name="object 3"/>
          <p:cNvSpPr txBox="1"/>
          <p:nvPr/>
        </p:nvSpPr>
        <p:spPr>
          <a:xfrm>
            <a:off x="650240" y="1548345"/>
            <a:ext cx="7030084" cy="1904364"/>
          </a:xfrm>
          <a:prstGeom prst="rect">
            <a:avLst/>
          </a:prstGeom>
        </p:spPr>
        <p:txBody>
          <a:bodyPr vert="horz" wrap="square" lIns="0" tIns="80645" rIns="0" bIns="0" rtlCol="0">
            <a:spAutoFit/>
          </a:bodyPr>
          <a:lstStyle/>
          <a:p>
            <a:pPr marL="241300" marR="0" lvl="0" indent="-229235" algn="l" defTabSz="914400" rtl="0" eaLnBrk="1" fontAlgn="auto" latinLnBrk="0" hangingPunct="1">
              <a:lnSpc>
                <a:spcPct val="100000"/>
              </a:lnSpc>
              <a:spcBef>
                <a:spcPts val="635"/>
              </a:spcBef>
              <a:spcAft>
                <a:spcPts val="0"/>
              </a:spcAft>
              <a:buClr>
                <a:srgbClr val="A9A47B"/>
              </a:buClr>
              <a:buSzTx/>
              <a:buFont typeface="Arial"/>
              <a:buChar char="•"/>
              <a:tabLst>
                <a:tab pos="241300" algn="l"/>
                <a:tab pos="241935" algn="l"/>
              </a:tabLst>
              <a:defRPr/>
            </a:pPr>
            <a:r>
              <a:rPr kumimoji="0" sz="2200" b="1" i="0" u="none" strike="noStrike" kern="1200" cap="none" spc="-10" normalizeH="0" baseline="0" noProof="0" dirty="0">
                <a:ln>
                  <a:noFill/>
                </a:ln>
                <a:solidFill>
                  <a:srgbClr val="2E2B1F"/>
                </a:solidFill>
                <a:effectLst/>
                <a:uLnTx/>
                <a:uFillTx/>
                <a:latin typeface="Carlito"/>
                <a:ea typeface="+mn-ea"/>
                <a:cs typeface="Carlito"/>
              </a:rPr>
              <a:t>Throttling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080" lvl="0" indent="-229235" algn="l" defTabSz="914400" rtl="0" eaLnBrk="1" fontAlgn="auto" latinLnBrk="0" hangingPunct="1">
              <a:lnSpc>
                <a:spcPct val="100000"/>
              </a:lnSpc>
              <a:spcBef>
                <a:spcPts val="530"/>
              </a:spcBef>
              <a:spcAft>
                <a:spcPts val="0"/>
              </a:spcAft>
              <a:buClr>
                <a:srgbClr val="A9A47B"/>
              </a:buClr>
              <a:buSzTx/>
              <a:buFont typeface="Arial"/>
              <a:buChar char="•"/>
              <a:tabLst>
                <a:tab pos="241300" algn="l"/>
                <a:tab pos="241935"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A </a:t>
            </a:r>
            <a:r>
              <a:rPr kumimoji="0" sz="2200" b="0" i="0" u="none" strike="noStrike" kern="1200" cap="none" spc="-15" normalizeH="0" baseline="0" noProof="0" dirty="0">
                <a:ln>
                  <a:noFill/>
                </a:ln>
                <a:solidFill>
                  <a:srgbClr val="2E2B1F"/>
                </a:solidFill>
                <a:effectLst/>
                <a:uLnTx/>
                <a:uFillTx/>
                <a:latin typeface="Carlito"/>
                <a:ea typeface="+mn-ea"/>
                <a:cs typeface="Carlito"/>
              </a:rPr>
              <a:t>throttling </a:t>
            </a:r>
            <a:r>
              <a:rPr kumimoji="0" sz="2200" b="0" i="0" u="none" strike="noStrike" kern="1200" cap="none" spc="-10" normalizeH="0" baseline="0" noProof="0" dirty="0">
                <a:ln>
                  <a:noFill/>
                </a:ln>
                <a:solidFill>
                  <a:srgbClr val="2E2B1F"/>
                </a:solidFill>
                <a:effectLst/>
                <a:uLnTx/>
                <a:uFillTx/>
                <a:latin typeface="Carlito"/>
                <a:ea typeface="+mn-ea"/>
                <a:cs typeface="Carlito"/>
              </a:rPr>
              <a:t>process </a:t>
            </a:r>
            <a:r>
              <a:rPr kumimoji="0" sz="2200" b="0" i="0" u="none" strike="noStrike" kern="1200" cap="none" spc="-5" normalizeH="0" baseline="0" noProof="0" dirty="0">
                <a:ln>
                  <a:noFill/>
                </a:ln>
                <a:solidFill>
                  <a:srgbClr val="2E2B1F"/>
                </a:solidFill>
                <a:effectLst/>
                <a:uLnTx/>
                <a:uFillTx/>
                <a:latin typeface="Carlito"/>
                <a:ea typeface="+mn-ea"/>
                <a:cs typeface="Carlito"/>
              </a:rPr>
              <a:t>is one in which the </a:t>
            </a:r>
            <a:r>
              <a:rPr kumimoji="0" sz="2200" b="0" i="0" u="none" strike="noStrike" kern="1200" cap="none" spc="-10" normalizeH="0" baseline="0" noProof="0" dirty="0">
                <a:ln>
                  <a:noFill/>
                </a:ln>
                <a:solidFill>
                  <a:srgbClr val="2E2B1F"/>
                </a:solidFill>
                <a:effectLst/>
                <a:uLnTx/>
                <a:uFillTx/>
                <a:latin typeface="Carlito"/>
                <a:ea typeface="+mn-ea"/>
                <a:cs typeface="Carlito"/>
              </a:rPr>
              <a:t>fluid </a:t>
            </a:r>
            <a:r>
              <a:rPr kumimoji="0" sz="2200" b="0" i="0" u="none" strike="noStrike" kern="1200" cap="none" spc="-5" normalizeH="0" baseline="0" noProof="0" dirty="0">
                <a:ln>
                  <a:noFill/>
                </a:ln>
                <a:solidFill>
                  <a:srgbClr val="2E2B1F"/>
                </a:solidFill>
                <a:effectLst/>
                <a:uLnTx/>
                <a:uFillTx/>
                <a:latin typeface="Carlito"/>
                <a:ea typeface="+mn-ea"/>
                <a:cs typeface="Carlito"/>
              </a:rPr>
              <a:t>is made </a:t>
            </a:r>
            <a:r>
              <a:rPr kumimoji="0" sz="2200" b="0" i="0" u="none" strike="noStrike" kern="1200" cap="none" spc="-20" normalizeH="0" baseline="0" noProof="0" dirty="0">
                <a:ln>
                  <a:noFill/>
                </a:ln>
                <a:solidFill>
                  <a:srgbClr val="2E2B1F"/>
                </a:solidFill>
                <a:effectLst/>
                <a:uLnTx/>
                <a:uFillTx/>
                <a:latin typeface="Carlito"/>
                <a:ea typeface="+mn-ea"/>
                <a:cs typeface="Carlito"/>
              </a:rPr>
              <a:t>to </a:t>
            </a:r>
            <a:r>
              <a:rPr kumimoji="0" sz="2200" b="0" i="0" u="none" strike="noStrike" kern="1200" cap="none" spc="-10" normalizeH="0" baseline="0" noProof="0" dirty="0">
                <a:ln>
                  <a:noFill/>
                </a:ln>
                <a:solidFill>
                  <a:srgbClr val="2E2B1F"/>
                </a:solidFill>
                <a:effectLst/>
                <a:uLnTx/>
                <a:uFillTx/>
                <a:latin typeface="Carlito"/>
                <a:ea typeface="+mn-ea"/>
                <a:cs typeface="Carlito"/>
              </a:rPr>
              <a:t>flow  through </a:t>
            </a:r>
            <a:r>
              <a:rPr kumimoji="0" sz="2200" b="0" i="0" u="none" strike="noStrike" kern="1200" cap="none" spc="-5" normalizeH="0" baseline="0" noProof="0" dirty="0">
                <a:ln>
                  <a:noFill/>
                </a:ln>
                <a:solidFill>
                  <a:srgbClr val="2E2B1F"/>
                </a:solidFill>
                <a:effectLst/>
                <a:uLnTx/>
                <a:uFillTx/>
                <a:latin typeface="Carlito"/>
                <a:ea typeface="+mn-ea"/>
                <a:cs typeface="Carlito"/>
              </a:rPr>
              <a:t>a</a:t>
            </a:r>
            <a:r>
              <a:rPr kumimoji="0" sz="2200" b="0" i="0" u="none" strike="noStrike" kern="1200" cap="none" spc="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restriction,</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525"/>
              </a:spcBef>
              <a:spcAft>
                <a:spcPts val="0"/>
              </a:spcAft>
              <a:buClr>
                <a:srgbClr val="A9A47B"/>
              </a:buClr>
              <a:buSzTx/>
              <a:buFont typeface="Arial"/>
              <a:buChar char="•"/>
              <a:tabLst>
                <a:tab pos="241300" algn="l"/>
                <a:tab pos="241935" algn="l"/>
              </a:tabLst>
              <a:defRPr/>
            </a:pPr>
            <a:r>
              <a:rPr kumimoji="0" sz="2200" b="0" i="0" u="none" strike="noStrike" kern="1200" cap="none" spc="0" normalizeH="0" baseline="0" noProof="0" dirty="0">
                <a:ln>
                  <a:noFill/>
                </a:ln>
                <a:solidFill>
                  <a:srgbClr val="2E2B1F"/>
                </a:solidFill>
                <a:effectLst/>
                <a:uLnTx/>
                <a:uFillTx/>
                <a:latin typeface="Carlito"/>
                <a:ea typeface="+mn-ea"/>
                <a:cs typeface="Carlito"/>
              </a:rPr>
              <a:t>e.g. </a:t>
            </a:r>
            <a:r>
              <a:rPr kumimoji="0" sz="2200" b="0" i="0" u="none" strike="noStrike" kern="1200" cap="none" spc="-5" normalizeH="0" baseline="0" noProof="0" dirty="0">
                <a:ln>
                  <a:noFill/>
                </a:ln>
                <a:solidFill>
                  <a:srgbClr val="2E2B1F"/>
                </a:solidFill>
                <a:effectLst/>
                <a:uLnTx/>
                <a:uFillTx/>
                <a:latin typeface="Carlito"/>
                <a:ea typeface="+mn-ea"/>
                <a:cs typeface="Carlito"/>
              </a:rPr>
              <a:t>a </a:t>
            </a:r>
            <a:r>
              <a:rPr kumimoji="0" sz="2200" b="0" i="0" u="none" strike="noStrike" kern="1200" cap="none" spc="-10" normalizeH="0" baseline="0" noProof="0" dirty="0">
                <a:ln>
                  <a:noFill/>
                </a:ln>
                <a:solidFill>
                  <a:srgbClr val="2E2B1F"/>
                </a:solidFill>
                <a:effectLst/>
                <a:uLnTx/>
                <a:uFillTx/>
                <a:latin typeface="Carlito"/>
                <a:ea typeface="+mn-ea"/>
                <a:cs typeface="Carlito"/>
              </a:rPr>
              <a:t>partially opened </a:t>
            </a:r>
            <a:r>
              <a:rPr kumimoji="0" sz="2200" b="0" i="0" u="none" strike="noStrike" kern="1200" cap="none" spc="-15" normalizeH="0" baseline="0" noProof="0" dirty="0">
                <a:ln>
                  <a:noFill/>
                </a:ln>
                <a:solidFill>
                  <a:srgbClr val="2E2B1F"/>
                </a:solidFill>
                <a:effectLst/>
                <a:uLnTx/>
                <a:uFillTx/>
                <a:latin typeface="Carlito"/>
                <a:ea typeface="+mn-ea"/>
                <a:cs typeface="Carlito"/>
              </a:rPr>
              <a:t>valve </a:t>
            </a:r>
            <a:r>
              <a:rPr kumimoji="0" sz="2200" b="0" i="0" u="none" strike="noStrike" kern="1200" cap="none" spc="-5" normalizeH="0" baseline="0" noProof="0" dirty="0">
                <a:ln>
                  <a:noFill/>
                </a:ln>
                <a:solidFill>
                  <a:srgbClr val="2E2B1F"/>
                </a:solidFill>
                <a:effectLst/>
                <a:uLnTx/>
                <a:uFillTx/>
                <a:latin typeface="Carlito"/>
                <a:ea typeface="+mn-ea"/>
                <a:cs typeface="Carlito"/>
              </a:rPr>
              <a:t>or an orifice </a:t>
            </a:r>
            <a:r>
              <a:rPr kumimoji="0" sz="2200" b="0" i="0" u="none" strike="noStrike" kern="1200" cap="none" spc="-15" normalizeH="0" baseline="0" noProof="0" dirty="0">
                <a:ln>
                  <a:noFill/>
                </a:ln>
                <a:solidFill>
                  <a:srgbClr val="2E2B1F"/>
                </a:solidFill>
                <a:effectLst/>
                <a:uLnTx/>
                <a:uFillTx/>
                <a:latin typeface="Carlito"/>
                <a:ea typeface="+mn-ea"/>
                <a:cs typeface="Carlito"/>
              </a:rPr>
              <a:t>plate, </a:t>
            </a:r>
            <a:r>
              <a:rPr kumimoji="0" sz="2200" b="0" i="0" u="none" strike="noStrike" kern="1200" cap="none" spc="-10" normalizeH="0" baseline="0" noProof="0" dirty="0">
                <a:ln>
                  <a:noFill/>
                </a:ln>
                <a:solidFill>
                  <a:srgbClr val="2E2B1F"/>
                </a:solidFill>
                <a:effectLst/>
                <a:uLnTx/>
                <a:uFillTx/>
                <a:latin typeface="Carlito"/>
                <a:ea typeface="+mn-ea"/>
                <a:cs typeface="Carlito"/>
              </a:rPr>
              <a:t>causing</a:t>
            </a:r>
            <a:r>
              <a:rPr kumimoji="0" sz="2200" b="0" i="0" u="none" strike="noStrike" kern="1200" cap="none" spc="65"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a</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considerable </a:t>
            </a:r>
            <a:r>
              <a:rPr kumimoji="0" sz="2200" b="0" i="0" u="none" strike="noStrike" kern="1200" cap="none" spc="0" normalizeH="0" baseline="0" noProof="0" dirty="0">
                <a:ln>
                  <a:noFill/>
                </a:ln>
                <a:solidFill>
                  <a:srgbClr val="2E2B1F"/>
                </a:solidFill>
                <a:effectLst/>
                <a:uLnTx/>
                <a:uFillTx/>
                <a:latin typeface="Carlito"/>
                <a:ea typeface="+mn-ea"/>
                <a:cs typeface="Carlito"/>
              </a:rPr>
              <a:t>loss </a:t>
            </a:r>
            <a:r>
              <a:rPr kumimoji="0" sz="2200" b="0" i="0" u="none" strike="noStrike" kern="1200" cap="none" spc="-5" normalizeH="0" baseline="0" noProof="0" dirty="0">
                <a:ln>
                  <a:noFill/>
                </a:ln>
                <a:solidFill>
                  <a:srgbClr val="2E2B1F"/>
                </a:solidFill>
                <a:effectLst/>
                <a:uLnTx/>
                <a:uFillTx/>
                <a:latin typeface="Carlito"/>
                <a:ea typeface="+mn-ea"/>
                <a:cs typeface="Carlito"/>
              </a:rPr>
              <a:t>in the </a:t>
            </a:r>
            <a:r>
              <a:rPr kumimoji="0" sz="2200" b="0" i="0" u="none" strike="noStrike" kern="1200" cap="none" spc="-10" normalizeH="0" baseline="0" noProof="0" dirty="0">
                <a:ln>
                  <a:noFill/>
                </a:ln>
                <a:solidFill>
                  <a:srgbClr val="2E2B1F"/>
                </a:solidFill>
                <a:effectLst/>
                <a:uLnTx/>
                <a:uFillTx/>
                <a:latin typeface="Carlito"/>
                <a:ea typeface="+mn-ea"/>
                <a:cs typeface="Carlito"/>
              </a:rPr>
              <a:t>pressure </a:t>
            </a:r>
            <a:r>
              <a:rPr kumimoji="0" sz="2200" b="0" i="0" u="none" strike="noStrike" kern="1200" cap="none" spc="-5" normalizeH="0" baseline="0" noProof="0" dirty="0">
                <a:ln>
                  <a:noFill/>
                </a:ln>
                <a:solidFill>
                  <a:srgbClr val="2E2B1F"/>
                </a:solidFill>
                <a:effectLst/>
                <a:uLnTx/>
                <a:uFillTx/>
                <a:latin typeface="Carlito"/>
                <a:ea typeface="+mn-ea"/>
                <a:cs typeface="Carlito"/>
              </a:rPr>
              <a:t>of the</a:t>
            </a:r>
            <a:r>
              <a:rPr kumimoji="0" sz="2200" b="0" i="0" u="none" strike="noStrike" kern="1200" cap="none" spc="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fluid.</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17</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95400"/>
            <a:ext cx="8229600" cy="48768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18</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911" y="152400"/>
            <a:ext cx="8400288" cy="63246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19</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Properties of Steam</a:t>
            </a:r>
            <a:endParaRPr lang="en-AU" sz="1800" dirty="0"/>
          </a:p>
        </p:txBody>
      </p:sp>
      <p:sp>
        <p:nvSpPr>
          <p:cNvPr id="3" name="Subtitle 2"/>
          <p:cNvSpPr>
            <a:spLocks noGrp="1"/>
          </p:cNvSpPr>
          <p:nvPr>
            <p:ph type="subTitle" idx="1"/>
          </p:nvPr>
        </p:nvSpPr>
        <p:spPr>
          <a:xfrm>
            <a:off x="214282" y="714356"/>
            <a:ext cx="8786874" cy="2928958"/>
          </a:xfrm>
        </p:spPr>
        <p:txBody>
          <a:bodyPr>
            <a:normAutofit fontScale="92500" lnSpcReduction="10000"/>
          </a:bodyPr>
          <a:lstStyle/>
          <a:p>
            <a:pPr algn="l"/>
            <a:r>
              <a:rPr lang="en-AU" sz="2800" dirty="0">
                <a:solidFill>
                  <a:schemeClr val="tx1"/>
                </a:solidFill>
              </a:rPr>
              <a:t>-What we know about the thermodynamic properties? </a:t>
            </a:r>
            <a:r>
              <a:rPr lang="en-AU" sz="2800" dirty="0">
                <a:solidFill>
                  <a:srgbClr val="00B050"/>
                </a:solidFill>
              </a:rPr>
              <a:t>When a sample undergoes a heat treatment, it showed change in thermo physical and chemical properties. Such as: phase change, change in thermal equilibrium, degradation process. </a:t>
            </a:r>
          </a:p>
          <a:p>
            <a:pPr algn="l"/>
            <a:r>
              <a:rPr lang="en-AU" sz="2800" dirty="0">
                <a:solidFill>
                  <a:schemeClr val="tx1"/>
                </a:solidFill>
              </a:rPr>
              <a:t>-What are the common terminology/units to measure the change in overall properties of a system? </a:t>
            </a:r>
            <a:r>
              <a:rPr lang="en-AU" sz="2800" dirty="0">
                <a:solidFill>
                  <a:srgbClr val="00B050"/>
                </a:solidFill>
              </a:rPr>
              <a:t>Pressure (P), temperature (T), volume (V), change of mass (</a:t>
            </a:r>
            <a:r>
              <a:rPr lang="el-GR" sz="2800" dirty="0">
                <a:solidFill>
                  <a:srgbClr val="00B050"/>
                </a:solidFill>
              </a:rPr>
              <a:t>Δ</a:t>
            </a:r>
            <a:r>
              <a:rPr lang="en-AU" sz="2800" dirty="0">
                <a:solidFill>
                  <a:srgbClr val="00B050"/>
                </a:solidFill>
              </a:rPr>
              <a:t>m). </a:t>
            </a: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2</a:t>
            </a:fld>
            <a:endParaRPr lang="en-AU" b="1" dirty="0">
              <a:solidFill>
                <a:schemeClr val="tx1"/>
              </a:solidFill>
            </a:endParaRPr>
          </a:p>
        </p:txBody>
      </p:sp>
      <p:pic>
        <p:nvPicPr>
          <p:cNvPr id="5" name="Picture 3"/>
          <p:cNvPicPr>
            <a:picLocks noChangeAspect="1" noChangeArrowheads="1"/>
          </p:cNvPicPr>
          <p:nvPr/>
        </p:nvPicPr>
        <p:blipFill>
          <a:blip r:embed="rId2"/>
          <a:srcRect/>
          <a:stretch>
            <a:fillRect/>
          </a:stretch>
        </p:blipFill>
        <p:spPr bwMode="auto">
          <a:xfrm>
            <a:off x="500034" y="3429000"/>
            <a:ext cx="4714908" cy="3214711"/>
          </a:xfrm>
          <a:prstGeom prst="rect">
            <a:avLst/>
          </a:prstGeom>
          <a:noFill/>
          <a:ln w="9525">
            <a:noFill/>
            <a:miter lim="800000"/>
            <a:headEnd/>
            <a:tailEnd/>
          </a:ln>
          <a:effectLst/>
        </p:spPr>
      </p:pic>
      <p:sp>
        <p:nvSpPr>
          <p:cNvPr id="6" name="TextBox 5"/>
          <p:cNvSpPr txBox="1"/>
          <p:nvPr/>
        </p:nvSpPr>
        <p:spPr>
          <a:xfrm>
            <a:off x="5286380" y="3500438"/>
            <a:ext cx="2000264" cy="646331"/>
          </a:xfrm>
          <a:prstGeom prst="rect">
            <a:avLst/>
          </a:prstGeom>
          <a:noFill/>
        </p:spPr>
        <p:txBody>
          <a:bodyPr wrap="square" rtlCol="0">
            <a:spAutoFit/>
          </a:bodyPr>
          <a:lstStyle/>
          <a:p>
            <a:r>
              <a:rPr lang="en-AU" dirty="0"/>
              <a:t>Figure: Conversion of heat into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7994"/>
            <a:ext cx="5414645" cy="726440"/>
          </a:xfrm>
          <a:prstGeom prst="rect">
            <a:avLst/>
          </a:prstGeom>
        </p:spPr>
        <p:txBody>
          <a:bodyPr vert="horz" wrap="square" lIns="0" tIns="12065" rIns="0" bIns="0" rtlCol="0">
            <a:spAutoFit/>
          </a:bodyPr>
          <a:lstStyle/>
          <a:p>
            <a:pPr marL="12700">
              <a:lnSpc>
                <a:spcPct val="100000"/>
              </a:lnSpc>
              <a:spcBef>
                <a:spcPts val="95"/>
              </a:spcBef>
            </a:pPr>
            <a:r>
              <a:rPr sz="4600" spc="-100" dirty="0">
                <a:solidFill>
                  <a:srgbClr val="675E46"/>
                </a:solidFill>
                <a:latin typeface="Caladea"/>
                <a:cs typeface="Caladea"/>
              </a:rPr>
              <a:t>Throttling</a:t>
            </a:r>
            <a:r>
              <a:rPr sz="4600" spc="-250" dirty="0">
                <a:solidFill>
                  <a:srgbClr val="675E46"/>
                </a:solidFill>
                <a:latin typeface="Caladea"/>
                <a:cs typeface="Caladea"/>
              </a:rPr>
              <a:t> </a:t>
            </a:r>
            <a:r>
              <a:rPr sz="4600" spc="-95" dirty="0">
                <a:solidFill>
                  <a:srgbClr val="675E46"/>
                </a:solidFill>
                <a:latin typeface="Caladea"/>
                <a:cs typeface="Caladea"/>
              </a:rPr>
              <a:t>Calorimeter</a:t>
            </a:r>
            <a:endParaRPr sz="4600">
              <a:latin typeface="Caladea"/>
              <a:cs typeface="Caladea"/>
            </a:endParaRPr>
          </a:p>
        </p:txBody>
      </p:sp>
      <p:sp>
        <p:nvSpPr>
          <p:cNvPr id="3" name="object 3"/>
          <p:cNvSpPr/>
          <p:nvPr/>
        </p:nvSpPr>
        <p:spPr>
          <a:xfrm>
            <a:off x="457200" y="2255519"/>
            <a:ext cx="7620000" cy="348996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20</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41503"/>
            <a:ext cx="7693659" cy="4781550"/>
          </a:xfrm>
          <a:prstGeom prst="rect">
            <a:avLst/>
          </a:prstGeom>
        </p:spPr>
        <p:txBody>
          <a:bodyPr vert="horz" wrap="square" lIns="0" tIns="12700" rIns="0" bIns="0" rtlCol="0">
            <a:spAutoFit/>
          </a:bodyPr>
          <a:lstStyle/>
          <a:p>
            <a:pPr marL="120014" marR="0" lvl="0" indent="-107950" algn="l" defTabSz="914400" rtl="0" eaLnBrk="1" fontAlgn="auto" latinLnBrk="0" hangingPunct="1">
              <a:lnSpc>
                <a:spcPct val="100000"/>
              </a:lnSpc>
              <a:spcBef>
                <a:spcPts val="10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In</a:t>
            </a:r>
            <a:r>
              <a:rPr kumimoji="0" sz="2400" b="0" i="0" u="none" strike="noStrike" kern="1200" cap="none" spc="320"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this</a:t>
            </a:r>
            <a:r>
              <a:rPr kumimoji="0" sz="2400" b="0" i="0" u="none" strike="noStrike" kern="1200" cap="none" spc="320" normalizeH="0" baseline="0" noProof="0" dirty="0">
                <a:ln>
                  <a:noFill/>
                </a:ln>
                <a:solidFill>
                  <a:srgbClr val="2E2B1F"/>
                </a:solidFill>
                <a:effectLst/>
                <a:uLnTx/>
                <a:uFillTx/>
                <a:latin typeface="Carlito"/>
                <a:ea typeface="+mn-ea"/>
                <a:cs typeface="Carlito"/>
              </a:rPr>
              <a:t> </a:t>
            </a:r>
            <a:r>
              <a:rPr kumimoji="0" sz="2400" b="0" i="0" u="none" strike="noStrike" kern="1200" cap="none" spc="-10" normalizeH="0" baseline="0" noProof="0" dirty="0">
                <a:ln>
                  <a:noFill/>
                </a:ln>
                <a:solidFill>
                  <a:srgbClr val="2E2B1F"/>
                </a:solidFill>
                <a:effectLst/>
                <a:uLnTx/>
                <a:uFillTx/>
                <a:latin typeface="Carlito"/>
                <a:ea typeface="+mn-ea"/>
                <a:cs typeface="Carlito"/>
              </a:rPr>
              <a:t>calorimeter</a:t>
            </a:r>
            <a:r>
              <a:rPr kumimoji="0" sz="2400" b="0" i="0" u="none" strike="noStrike" kern="1200" cap="none" spc="325" normalizeH="0" baseline="0" noProof="0" dirty="0">
                <a:ln>
                  <a:noFill/>
                </a:ln>
                <a:solidFill>
                  <a:srgbClr val="2E2B1F"/>
                </a:solidFill>
                <a:effectLst/>
                <a:uLnTx/>
                <a:uFillTx/>
                <a:latin typeface="Carlito"/>
                <a:ea typeface="+mn-ea"/>
                <a:cs typeface="Carlito"/>
              </a:rPr>
              <a:t> </a:t>
            </a:r>
            <a:r>
              <a:rPr kumimoji="0" sz="2400" b="0" i="0" u="none" strike="noStrike" kern="1200" cap="none" spc="0" normalizeH="0" baseline="0" noProof="0" dirty="0">
                <a:ln>
                  <a:noFill/>
                </a:ln>
                <a:solidFill>
                  <a:srgbClr val="2E2B1F"/>
                </a:solidFill>
                <a:effectLst/>
                <a:uLnTx/>
                <a:uFillTx/>
                <a:latin typeface="Carlito"/>
                <a:ea typeface="+mn-ea"/>
                <a:cs typeface="Carlito"/>
              </a:rPr>
              <a:t>a</a:t>
            </a:r>
            <a:r>
              <a:rPr kumimoji="0" sz="2400" b="0" i="0" u="none" strike="noStrike" kern="1200" cap="none" spc="310" normalizeH="0" baseline="0" noProof="0" dirty="0">
                <a:ln>
                  <a:noFill/>
                </a:ln>
                <a:solidFill>
                  <a:srgbClr val="2E2B1F"/>
                </a:solidFill>
                <a:effectLst/>
                <a:uLnTx/>
                <a:uFillTx/>
                <a:latin typeface="Carlito"/>
                <a:ea typeface="+mn-ea"/>
                <a:cs typeface="Carlito"/>
              </a:rPr>
              <a:t> </a:t>
            </a:r>
            <a:r>
              <a:rPr kumimoji="0" sz="2400" b="0" i="0" u="none" strike="noStrike" kern="1200" cap="none" spc="-10" normalizeH="0" baseline="0" noProof="0" dirty="0">
                <a:ln>
                  <a:noFill/>
                </a:ln>
                <a:solidFill>
                  <a:srgbClr val="2E2B1F"/>
                </a:solidFill>
                <a:effectLst/>
                <a:uLnTx/>
                <a:uFillTx/>
                <a:latin typeface="Carlito"/>
                <a:ea typeface="+mn-ea"/>
                <a:cs typeface="Carlito"/>
              </a:rPr>
              <a:t>throttling</a:t>
            </a:r>
            <a:r>
              <a:rPr kumimoji="0" sz="2400" b="0" i="0" u="none" strike="noStrike" kern="1200" cap="none" spc="315"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valve</a:t>
            </a:r>
            <a:r>
              <a:rPr kumimoji="0" sz="2400" b="0" i="0" u="none" strike="noStrike" kern="1200" cap="none" spc="320" normalizeH="0" baseline="0" noProof="0" dirty="0">
                <a:ln>
                  <a:noFill/>
                </a:ln>
                <a:solidFill>
                  <a:srgbClr val="2E2B1F"/>
                </a:solidFill>
                <a:effectLst/>
                <a:uLnTx/>
                <a:uFillTx/>
                <a:latin typeface="Carlito"/>
                <a:ea typeface="+mn-ea"/>
                <a:cs typeface="Carlito"/>
              </a:rPr>
              <a:t> </a:t>
            </a:r>
            <a:r>
              <a:rPr kumimoji="0" sz="2400" b="0" i="0" u="none" strike="noStrike" kern="1200" cap="none" spc="0" normalizeH="0" baseline="0" noProof="0" dirty="0">
                <a:ln>
                  <a:noFill/>
                </a:ln>
                <a:solidFill>
                  <a:srgbClr val="2E2B1F"/>
                </a:solidFill>
                <a:effectLst/>
                <a:uLnTx/>
                <a:uFillTx/>
                <a:latin typeface="Carlito"/>
                <a:ea typeface="+mn-ea"/>
                <a:cs typeface="Carlito"/>
              </a:rPr>
              <a:t>is</a:t>
            </a:r>
            <a:r>
              <a:rPr kumimoji="0" sz="2400" b="0" i="0" u="none" strike="noStrike" kern="1200" cap="none" spc="320"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used</a:t>
            </a:r>
            <a:r>
              <a:rPr kumimoji="0" sz="2400" b="0" i="0" u="none" strike="noStrike" kern="1200" cap="none" spc="325"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to</a:t>
            </a:r>
            <a:r>
              <a:rPr kumimoji="0" sz="2400" b="0" i="0" u="none" strike="noStrike" kern="1200" cap="none" spc="305"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throttle</a:t>
            </a:r>
            <a:r>
              <a:rPr kumimoji="0" sz="2400" b="0" i="0" u="none" strike="noStrike" kern="1200" cap="none" spc="315"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the</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400" b="0" i="0" u="none" strike="noStrike" kern="1200" cap="none" spc="-10" normalizeH="0" baseline="0" noProof="0" dirty="0">
                <a:ln>
                  <a:noFill/>
                </a:ln>
                <a:solidFill>
                  <a:srgbClr val="2E2B1F"/>
                </a:solidFill>
                <a:effectLst/>
                <a:uLnTx/>
                <a:uFillTx/>
                <a:latin typeface="Carlito"/>
                <a:ea typeface="+mn-ea"/>
                <a:cs typeface="Carlito"/>
              </a:rPr>
              <a:t>steam.</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7620" lvl="0" indent="0" algn="l" defTabSz="914400" rtl="0" eaLnBrk="1" fontAlgn="auto" latinLnBrk="0" hangingPunct="1">
              <a:lnSpc>
                <a:spcPct val="100000"/>
              </a:lnSpc>
              <a:spcBef>
                <a:spcPts val="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The </a:t>
            </a:r>
            <a:r>
              <a:rPr kumimoji="0" sz="2400" b="0" i="0" u="none" strike="noStrike" kern="1200" cap="none" spc="-10" normalizeH="0" baseline="0" noProof="0" dirty="0">
                <a:ln>
                  <a:noFill/>
                </a:ln>
                <a:solidFill>
                  <a:srgbClr val="2E2B1F"/>
                </a:solidFill>
                <a:effectLst/>
                <a:uLnTx/>
                <a:uFillTx/>
                <a:latin typeface="Carlito"/>
                <a:ea typeface="+mn-ea"/>
                <a:cs typeface="Carlito"/>
              </a:rPr>
              <a:t>pressure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0" normalizeH="0" baseline="0" noProof="0" dirty="0">
                <a:ln>
                  <a:noFill/>
                </a:ln>
                <a:solidFill>
                  <a:srgbClr val="2E2B1F"/>
                </a:solidFill>
                <a:effectLst/>
                <a:uLnTx/>
                <a:uFillTx/>
                <a:latin typeface="Carlito"/>
                <a:ea typeface="+mn-ea"/>
                <a:cs typeface="Carlito"/>
              </a:rPr>
              <a:t>steam reduces after throttling. Pressure </a:t>
            </a:r>
            <a:r>
              <a:rPr kumimoji="0" sz="2400" b="0" i="0" u="none" strike="noStrike" kern="1200" cap="none" spc="0" normalizeH="0" baseline="0" noProof="0" dirty="0">
                <a:ln>
                  <a:noFill/>
                </a:ln>
                <a:solidFill>
                  <a:srgbClr val="2E2B1F"/>
                </a:solidFill>
                <a:effectLst/>
                <a:uLnTx/>
                <a:uFillTx/>
                <a:latin typeface="Carlito"/>
                <a:ea typeface="+mn-ea"/>
                <a:cs typeface="Carlito"/>
              </a:rPr>
              <a:t>and  </a:t>
            </a:r>
            <a:r>
              <a:rPr kumimoji="0" sz="24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0" normalizeH="0" baseline="0" noProof="0" dirty="0">
                <a:ln>
                  <a:noFill/>
                </a:ln>
                <a:solidFill>
                  <a:srgbClr val="2E2B1F"/>
                </a:solidFill>
                <a:effectLst/>
                <a:uLnTx/>
                <a:uFillTx/>
                <a:latin typeface="Carlito"/>
                <a:ea typeface="+mn-ea"/>
                <a:cs typeface="Carlito"/>
              </a:rPr>
              <a:t>steam </a:t>
            </a:r>
            <a:r>
              <a:rPr kumimoji="0" sz="2400" b="0" i="0" u="none" strike="noStrike" kern="1200" cap="none" spc="-25" normalizeH="0" baseline="0" noProof="0" dirty="0">
                <a:ln>
                  <a:noFill/>
                </a:ln>
                <a:solidFill>
                  <a:srgbClr val="2E2B1F"/>
                </a:solidFill>
                <a:effectLst/>
                <a:uLnTx/>
                <a:uFillTx/>
                <a:latin typeface="Carlito"/>
                <a:ea typeface="+mn-ea"/>
                <a:cs typeface="Carlito"/>
              </a:rPr>
              <a:t>before </a:t>
            </a:r>
            <a:r>
              <a:rPr kumimoji="0" sz="2400" b="0" i="0" u="none" strike="noStrike" kern="1200" cap="none" spc="0" normalizeH="0" baseline="0" noProof="0" dirty="0">
                <a:ln>
                  <a:noFill/>
                </a:ln>
                <a:solidFill>
                  <a:srgbClr val="2E2B1F"/>
                </a:solidFill>
                <a:effectLst/>
                <a:uLnTx/>
                <a:uFillTx/>
                <a:latin typeface="Carlito"/>
                <a:ea typeface="+mn-ea"/>
                <a:cs typeface="Carlito"/>
              </a:rPr>
              <a:t>and </a:t>
            </a:r>
            <a:r>
              <a:rPr kumimoji="0" sz="2400" b="0" i="0" u="none" strike="noStrike" kern="1200" cap="none" spc="-10" normalizeH="0" baseline="0" noProof="0" dirty="0">
                <a:ln>
                  <a:noFill/>
                </a:ln>
                <a:solidFill>
                  <a:srgbClr val="2E2B1F"/>
                </a:solidFill>
                <a:effectLst/>
                <a:uLnTx/>
                <a:uFillTx/>
                <a:latin typeface="Carlito"/>
                <a:ea typeface="+mn-ea"/>
                <a:cs typeface="Carlito"/>
              </a:rPr>
              <a:t>after throttling </a:t>
            </a:r>
            <a:r>
              <a:rPr kumimoji="0" sz="2400" b="0" i="0" u="none" strike="noStrike" kern="1200" cap="none" spc="0" normalizeH="0" baseline="0" noProof="0" dirty="0">
                <a:ln>
                  <a:noFill/>
                </a:ln>
                <a:solidFill>
                  <a:srgbClr val="2E2B1F"/>
                </a:solidFill>
                <a:effectLst/>
                <a:uLnTx/>
                <a:uFillTx/>
                <a:latin typeface="Carlito"/>
                <a:ea typeface="+mn-ea"/>
                <a:cs typeface="Carlito"/>
              </a:rPr>
              <a:t>is</a:t>
            </a:r>
            <a:r>
              <a:rPr kumimoji="0" sz="2400" b="0" i="0" u="none" strike="noStrike" kern="1200" cap="none" spc="25"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measured.</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0014" marR="0" lvl="0" indent="-107950" algn="l" defTabSz="914400" rtl="0" eaLnBrk="1" fontAlgn="auto" latinLnBrk="0" hangingPunct="1">
              <a:lnSpc>
                <a:spcPct val="100000"/>
              </a:lnSpc>
              <a:spcBef>
                <a:spcPts val="0"/>
              </a:spcBef>
              <a:spcAft>
                <a:spcPts val="0"/>
              </a:spcAft>
              <a:buClrTx/>
              <a:buSzPct val="95833"/>
              <a:buFont typeface="Arial"/>
              <a:buChar char="•"/>
              <a:tabLst>
                <a:tab pos="120650" algn="l"/>
                <a:tab pos="1407160" algn="l"/>
                <a:tab pos="1865630" algn="l"/>
                <a:tab pos="2827655" algn="l"/>
                <a:tab pos="3843020" algn="l"/>
                <a:tab pos="4514850" algn="l"/>
                <a:tab pos="5314950" algn="l"/>
                <a:tab pos="6685915"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E</a:t>
            </a:r>
            <a:r>
              <a:rPr kumimoji="0" sz="2400" b="0" i="0" u="none" strike="noStrike" kern="1200" cap="none" spc="-25" normalizeH="0" baseline="0" noProof="0" dirty="0">
                <a:ln>
                  <a:noFill/>
                </a:ln>
                <a:solidFill>
                  <a:srgbClr val="2E2B1F"/>
                </a:solidFill>
                <a:effectLst/>
                <a:uLnTx/>
                <a:uFillTx/>
                <a:latin typeface="Carlito"/>
                <a:ea typeface="+mn-ea"/>
                <a:cs typeface="Carlito"/>
              </a:rPr>
              <a:t>n</a:t>
            </a:r>
            <a:r>
              <a:rPr kumimoji="0" sz="2400" b="0" i="0" u="none" strike="noStrike" kern="1200" cap="none" spc="0" normalizeH="0" baseline="0" noProof="0" dirty="0">
                <a:ln>
                  <a:noFill/>
                </a:ln>
                <a:solidFill>
                  <a:srgbClr val="2E2B1F"/>
                </a:solidFill>
                <a:effectLst/>
                <a:uLnTx/>
                <a:uFillTx/>
                <a:latin typeface="Carlito"/>
                <a:ea typeface="+mn-ea"/>
                <a:cs typeface="Carlito"/>
              </a:rPr>
              <a:t>thal</a:t>
            </a:r>
            <a:r>
              <a:rPr kumimoji="0" sz="2400" b="0" i="0" u="none" strike="noStrike" kern="1200" cap="none" spc="-15" normalizeH="0" baseline="0" noProof="0" dirty="0">
                <a:ln>
                  <a:noFill/>
                </a:ln>
                <a:solidFill>
                  <a:srgbClr val="2E2B1F"/>
                </a:solidFill>
                <a:effectLst/>
                <a:uLnTx/>
                <a:uFillTx/>
                <a:latin typeface="Carlito"/>
                <a:ea typeface="+mn-ea"/>
                <a:cs typeface="Carlito"/>
              </a:rPr>
              <a:t>p</a:t>
            </a:r>
            <a:r>
              <a:rPr kumimoji="0" sz="2400" b="0" i="0" u="none" strike="noStrike" kern="1200" cap="none" spc="0" normalizeH="0" baseline="0" noProof="0" dirty="0">
                <a:ln>
                  <a:noFill/>
                </a:ln>
                <a:solidFill>
                  <a:srgbClr val="2E2B1F"/>
                </a:solidFill>
                <a:effectLst/>
                <a:uLnTx/>
                <a:uFillTx/>
                <a:latin typeface="Carlito"/>
                <a:ea typeface="+mn-ea"/>
                <a:cs typeface="Carlito"/>
              </a:rPr>
              <a:t>y	</a:t>
            </a:r>
            <a:r>
              <a:rPr kumimoji="0" sz="2400" b="0" i="0" u="none" strike="noStrike" kern="1200" cap="none" spc="-10" normalizeH="0" baseline="0" noProof="0" dirty="0">
                <a:ln>
                  <a:noFill/>
                </a:ln>
                <a:solidFill>
                  <a:srgbClr val="2E2B1F"/>
                </a:solidFill>
                <a:effectLst/>
                <a:uLnTx/>
                <a:uFillTx/>
                <a:latin typeface="Carlito"/>
                <a:ea typeface="+mn-ea"/>
                <a:cs typeface="Carlito"/>
              </a:rPr>
              <a:t>o</a:t>
            </a:r>
            <a:r>
              <a:rPr kumimoji="0" sz="2400" b="0" i="0" u="none" strike="noStrike" kern="1200" cap="none" spc="0" normalizeH="0" baseline="0" noProof="0" dirty="0">
                <a:ln>
                  <a:noFill/>
                </a:ln>
                <a:solidFill>
                  <a:srgbClr val="2E2B1F"/>
                </a:solidFill>
                <a:effectLst/>
                <a:uLnTx/>
                <a:uFillTx/>
                <a:latin typeface="Carlito"/>
                <a:ea typeface="+mn-ea"/>
                <a:cs typeface="Carlito"/>
              </a:rPr>
              <a:t>f	</a:t>
            </a:r>
            <a:r>
              <a:rPr kumimoji="0" sz="2400" b="0" i="0" u="none" strike="noStrike" kern="1200" cap="none" spc="-30" normalizeH="0" baseline="0" noProof="0" dirty="0">
                <a:ln>
                  <a:noFill/>
                </a:ln>
                <a:solidFill>
                  <a:srgbClr val="2E2B1F"/>
                </a:solidFill>
                <a:effectLst/>
                <a:uLnTx/>
                <a:uFillTx/>
                <a:latin typeface="Carlito"/>
                <a:ea typeface="+mn-ea"/>
                <a:cs typeface="Carlito"/>
              </a:rPr>
              <a:t>s</a:t>
            </a:r>
            <a:r>
              <a:rPr kumimoji="0" sz="2400" b="0" i="0" u="none" strike="noStrike" kern="1200" cap="none" spc="-25"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eam	</a:t>
            </a:r>
            <a:r>
              <a:rPr kumimoji="0" sz="2400" b="0" i="0" u="none" strike="noStrike" kern="1200" cap="none" spc="-5" normalizeH="0" baseline="0" noProof="0" dirty="0">
                <a:ln>
                  <a:noFill/>
                </a:ln>
                <a:solidFill>
                  <a:srgbClr val="2E2B1F"/>
                </a:solidFill>
                <a:effectLst/>
                <a:uLnTx/>
                <a:uFillTx/>
                <a:latin typeface="Carlito"/>
                <a:ea typeface="+mn-ea"/>
                <a:cs typeface="Carlito"/>
              </a:rPr>
              <a:t>b</a:t>
            </a:r>
            <a:r>
              <a:rPr kumimoji="0" sz="2400" b="0" i="0" u="none" strike="noStrike" kern="1200" cap="none" spc="-35" normalizeH="0" baseline="0" noProof="0" dirty="0">
                <a:ln>
                  <a:noFill/>
                </a:ln>
                <a:solidFill>
                  <a:srgbClr val="2E2B1F"/>
                </a:solidFill>
                <a:effectLst/>
                <a:uLnTx/>
                <a:uFillTx/>
                <a:latin typeface="Carlito"/>
                <a:ea typeface="+mn-ea"/>
                <a:cs typeface="Carlito"/>
              </a:rPr>
              <a:t>e</a:t>
            </a:r>
            <a:r>
              <a:rPr kumimoji="0" sz="2400" b="0" i="0" u="none" strike="noStrike" kern="1200" cap="none" spc="-50" normalizeH="0" baseline="0" noProof="0" dirty="0">
                <a:ln>
                  <a:noFill/>
                </a:ln>
                <a:solidFill>
                  <a:srgbClr val="2E2B1F"/>
                </a:solidFill>
                <a:effectLst/>
                <a:uLnTx/>
                <a:uFillTx/>
                <a:latin typeface="Carlito"/>
                <a:ea typeface="+mn-ea"/>
                <a:cs typeface="Carlito"/>
              </a:rPr>
              <a:t>f</a:t>
            </a:r>
            <a:r>
              <a:rPr kumimoji="0" sz="2400" b="0" i="0" u="none" strike="noStrike" kern="1200" cap="none" spc="-5" normalizeH="0" baseline="0" noProof="0" dirty="0">
                <a:ln>
                  <a:noFill/>
                </a:ln>
                <a:solidFill>
                  <a:srgbClr val="2E2B1F"/>
                </a:solidFill>
                <a:effectLst/>
                <a:uLnTx/>
                <a:uFillTx/>
                <a:latin typeface="Carlito"/>
                <a:ea typeface="+mn-ea"/>
                <a:cs typeface="Carlito"/>
              </a:rPr>
              <a:t>o</a:t>
            </a:r>
            <a:r>
              <a:rPr kumimoji="0" sz="2400" b="0" i="0" u="none" strike="noStrike" kern="1200" cap="none" spc="-45"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e	and	</a:t>
            </a:r>
            <a:r>
              <a:rPr kumimoji="0" sz="2400" b="0" i="0" u="none" strike="noStrike" kern="1200" cap="none" spc="-25" normalizeH="0" baseline="0" noProof="0" dirty="0">
                <a:ln>
                  <a:noFill/>
                </a:ln>
                <a:solidFill>
                  <a:srgbClr val="2E2B1F"/>
                </a:solidFill>
                <a:effectLst/>
                <a:uLnTx/>
                <a:uFillTx/>
                <a:latin typeface="Carlito"/>
                <a:ea typeface="+mn-ea"/>
                <a:cs typeface="Carlito"/>
              </a:rPr>
              <a:t>a</a:t>
            </a:r>
            <a:r>
              <a:rPr kumimoji="0" sz="2400" b="0" i="0" u="none" strike="noStrike" kern="1200" cap="none" spc="-5" normalizeH="0" baseline="0" noProof="0" dirty="0">
                <a:ln>
                  <a:noFill/>
                </a:ln>
                <a:solidFill>
                  <a:srgbClr val="2E2B1F"/>
                </a:solidFill>
                <a:effectLst/>
                <a:uLnTx/>
                <a:uFillTx/>
                <a:latin typeface="Carlito"/>
                <a:ea typeface="+mn-ea"/>
                <a:cs typeface="Carlito"/>
              </a:rPr>
              <a:t>f</a:t>
            </a:r>
            <a:r>
              <a:rPr kumimoji="0" sz="2400" b="0" i="0" u="none" strike="noStrike" kern="1200" cap="none" spc="-30"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er	th</a:t>
            </a:r>
            <a:r>
              <a:rPr kumimoji="0" sz="2400" b="0" i="0" u="none" strike="noStrike" kern="1200" cap="none" spc="-40" normalizeH="0" baseline="0" noProof="0" dirty="0">
                <a:ln>
                  <a:noFill/>
                </a:ln>
                <a:solidFill>
                  <a:srgbClr val="2E2B1F"/>
                </a:solidFill>
                <a:effectLst/>
                <a:uLnTx/>
                <a:uFillTx/>
                <a:latin typeface="Carlito"/>
                <a:ea typeface="+mn-ea"/>
                <a:cs typeface="Carlito"/>
              </a:rPr>
              <a:t>r</a:t>
            </a:r>
            <a:r>
              <a:rPr kumimoji="0" sz="2400" b="0" i="0" u="none" strike="noStrike" kern="1200" cap="none" spc="-5" normalizeH="0" baseline="0" noProof="0" dirty="0">
                <a:ln>
                  <a:noFill/>
                </a:ln>
                <a:solidFill>
                  <a:srgbClr val="2E2B1F"/>
                </a:solidFill>
                <a:effectLst/>
                <a:uLnTx/>
                <a:uFillTx/>
                <a:latin typeface="Carlito"/>
                <a:ea typeface="+mn-ea"/>
                <a:cs typeface="Carlito"/>
              </a:rPr>
              <a:t>o</a:t>
            </a:r>
            <a:r>
              <a:rPr kumimoji="0" sz="2400" b="0" i="0" u="none" strike="noStrike" kern="1200" cap="none" spc="-60"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tl</a:t>
            </a:r>
            <a:r>
              <a:rPr kumimoji="0" sz="2400" b="0" i="0" u="none" strike="noStrike" kern="1200" cap="none" spc="-15" normalizeH="0" baseline="0" noProof="0" dirty="0">
                <a:ln>
                  <a:noFill/>
                </a:ln>
                <a:solidFill>
                  <a:srgbClr val="2E2B1F"/>
                </a:solidFill>
                <a:effectLst/>
                <a:uLnTx/>
                <a:uFillTx/>
                <a:latin typeface="Carlito"/>
                <a:ea typeface="+mn-ea"/>
                <a:cs typeface="Carlito"/>
              </a:rPr>
              <a:t>i</a:t>
            </a:r>
            <a:r>
              <a:rPr kumimoji="0" sz="2400" b="0" i="0" u="none" strike="noStrike" kern="1200" cap="none" spc="-5" normalizeH="0" baseline="0" noProof="0" dirty="0">
                <a:ln>
                  <a:noFill/>
                </a:ln>
                <a:solidFill>
                  <a:srgbClr val="2E2B1F"/>
                </a:solidFill>
                <a:effectLst/>
                <a:uLnTx/>
                <a:uFillTx/>
                <a:latin typeface="Carlito"/>
                <a:ea typeface="+mn-ea"/>
                <a:cs typeface="Carlito"/>
              </a:rPr>
              <a:t>n</a:t>
            </a:r>
            <a:r>
              <a:rPr kumimoji="0" sz="2400" b="0" i="0" u="none" strike="noStrike" kern="1200" cap="none" spc="0" normalizeH="0" baseline="0" noProof="0" dirty="0">
                <a:ln>
                  <a:noFill/>
                </a:ln>
                <a:solidFill>
                  <a:srgbClr val="2E2B1F"/>
                </a:solidFill>
                <a:effectLst/>
                <a:uLnTx/>
                <a:uFillTx/>
                <a:latin typeface="Carlito"/>
                <a:ea typeface="+mn-ea"/>
                <a:cs typeface="Carlito"/>
              </a:rPr>
              <a:t>g	</a:t>
            </a:r>
            <a:r>
              <a:rPr kumimoji="0" sz="2400" b="0" i="0" u="none" strike="noStrike" kern="1200" cap="none" spc="-35"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emains</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15" normalizeH="0" baseline="0" noProof="0" dirty="0">
                <a:ln>
                  <a:noFill/>
                </a:ln>
                <a:solidFill>
                  <a:srgbClr val="2E2B1F"/>
                </a:solidFill>
                <a:effectLst/>
                <a:uLnTx/>
                <a:uFillTx/>
                <a:latin typeface="Carlito"/>
                <a:ea typeface="+mn-ea"/>
                <a:cs typeface="Carlito"/>
              </a:rPr>
              <a:t>constant.</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6350" lvl="0" indent="0" algn="l" defTabSz="914400" rtl="0" eaLnBrk="1" fontAlgn="auto" latinLnBrk="0" hangingPunct="1">
              <a:lnSpc>
                <a:spcPct val="100000"/>
              </a:lnSpc>
              <a:spcBef>
                <a:spcPts val="0"/>
              </a:spcBef>
              <a:spcAft>
                <a:spcPts val="0"/>
              </a:spcAft>
              <a:buClrTx/>
              <a:buSzPct val="95833"/>
              <a:buFont typeface="Arial"/>
              <a:buChar char="•"/>
              <a:tabLst>
                <a:tab pos="120650" algn="l"/>
                <a:tab pos="615950" algn="l"/>
                <a:tab pos="1910080" algn="l"/>
                <a:tab pos="3082290" algn="l"/>
                <a:tab pos="4258945" algn="l"/>
                <a:tab pos="5644515" algn="l"/>
                <a:tab pos="6114415" algn="l"/>
                <a:tab pos="7084695" algn="l"/>
              </a:tabLst>
              <a:defRPr/>
            </a:pPr>
            <a:r>
              <a:rPr kumimoji="0" sz="2400" b="0" i="0" u="none" strike="noStrike" kern="1200" cap="none" spc="-225"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o	m</a:t>
            </a:r>
            <a:r>
              <a:rPr kumimoji="0" sz="2400" b="0" i="0" u="none" strike="noStrike" kern="1200" cap="none" spc="5" normalizeH="0" baseline="0" noProof="0" dirty="0">
                <a:ln>
                  <a:noFill/>
                </a:ln>
                <a:solidFill>
                  <a:srgbClr val="2E2B1F"/>
                </a:solidFill>
                <a:effectLst/>
                <a:uLnTx/>
                <a:uFillTx/>
                <a:latin typeface="Carlito"/>
                <a:ea typeface="+mn-ea"/>
                <a:cs typeface="Carlito"/>
              </a:rPr>
              <a:t>e</a:t>
            </a:r>
            <a:r>
              <a:rPr kumimoji="0" sz="2400" b="0" i="0" u="none" strike="noStrike" kern="1200" cap="none" spc="0" normalizeH="0" baseline="0" noProof="0" dirty="0">
                <a:ln>
                  <a:noFill/>
                </a:ln>
                <a:solidFill>
                  <a:srgbClr val="2E2B1F"/>
                </a:solidFill>
                <a:effectLst/>
                <a:uLnTx/>
                <a:uFillTx/>
                <a:latin typeface="Carlito"/>
                <a:ea typeface="+mn-ea"/>
                <a:cs typeface="Carlito"/>
              </a:rPr>
              <a:t>asu</a:t>
            </a:r>
            <a:r>
              <a:rPr kumimoji="0" sz="2400" b="0" i="0" u="none" strike="noStrike" kern="1200" cap="none" spc="-25"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e	</a:t>
            </a:r>
            <a:r>
              <a:rPr kumimoji="0" sz="2400" b="0" i="0" u="none" strike="noStrike" kern="1200" cap="none" spc="-5" normalizeH="0" baseline="0" noProof="0" dirty="0">
                <a:ln>
                  <a:noFill/>
                </a:ln>
                <a:solidFill>
                  <a:srgbClr val="2E2B1F"/>
                </a:solidFill>
                <a:effectLst/>
                <a:uLnTx/>
                <a:uFillTx/>
                <a:latin typeface="Carlito"/>
                <a:ea typeface="+mn-ea"/>
                <a:cs typeface="Carlito"/>
              </a:rPr>
              <a:t>d</a:t>
            </a:r>
            <a:r>
              <a:rPr kumimoji="0" sz="2400" b="0" i="0" u="none" strike="noStrike" kern="1200" cap="none" spc="10"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yn</a:t>
            </a:r>
            <a:r>
              <a:rPr kumimoji="0" sz="2400" b="0" i="0" u="none" strike="noStrike" kern="1200" cap="none" spc="5" normalizeH="0" baseline="0" noProof="0" dirty="0">
                <a:ln>
                  <a:noFill/>
                </a:ln>
                <a:solidFill>
                  <a:srgbClr val="2E2B1F"/>
                </a:solidFill>
                <a:effectLst/>
                <a:uLnTx/>
                <a:uFillTx/>
                <a:latin typeface="Carlito"/>
                <a:ea typeface="+mn-ea"/>
                <a:cs typeface="Carlito"/>
              </a:rPr>
              <a:t>e</a:t>
            </a:r>
            <a:r>
              <a:rPr kumimoji="0" sz="2400" b="0" i="0" u="none" strike="noStrike" kern="1200" cap="none" spc="-5" normalizeH="0" baseline="0" noProof="0" dirty="0">
                <a:ln>
                  <a:noFill/>
                </a:ln>
                <a:solidFill>
                  <a:srgbClr val="2E2B1F"/>
                </a:solidFill>
                <a:effectLst/>
                <a:uLnTx/>
                <a:uFillTx/>
                <a:latin typeface="Carlito"/>
                <a:ea typeface="+mn-ea"/>
                <a:cs typeface="Carlito"/>
              </a:rPr>
              <a:t>s</a:t>
            </a:r>
            <a:r>
              <a:rPr kumimoji="0" sz="2400" b="0" i="0" u="none" strike="noStrike" kern="1200" cap="none" spc="0" normalizeH="0" baseline="0" noProof="0" dirty="0">
                <a:ln>
                  <a:noFill/>
                </a:ln>
                <a:solidFill>
                  <a:srgbClr val="2E2B1F"/>
                </a:solidFill>
                <a:effectLst/>
                <a:uLnTx/>
                <a:uFillTx/>
                <a:latin typeface="Carlito"/>
                <a:ea typeface="+mn-ea"/>
                <a:cs typeface="Carlito"/>
              </a:rPr>
              <a:t>s	</a:t>
            </a:r>
            <a:r>
              <a:rPr kumimoji="0" sz="2400" b="0" i="0" u="none" strike="noStrike" kern="1200" cap="none" spc="-5" normalizeH="0" baseline="0" noProof="0" dirty="0">
                <a:ln>
                  <a:noFill/>
                </a:ln>
                <a:solidFill>
                  <a:srgbClr val="2E2B1F"/>
                </a:solidFill>
                <a:effectLst/>
                <a:uLnTx/>
                <a:uFillTx/>
                <a:latin typeface="Carlito"/>
                <a:ea typeface="+mn-ea"/>
                <a:cs typeface="Carlito"/>
              </a:rPr>
              <a:t>f</a:t>
            </a:r>
            <a:r>
              <a:rPr kumimoji="0" sz="2400" b="0" i="0" u="none" strike="noStrike" kern="1200" cap="none" spc="-50"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action	</a:t>
            </a:r>
            <a:r>
              <a:rPr kumimoji="0" sz="2400" b="0" i="0" u="none" strike="noStrike" kern="1200" cap="none" spc="-20" normalizeH="0" baseline="0" noProof="0" dirty="0">
                <a:ln>
                  <a:noFill/>
                </a:ln>
                <a:solidFill>
                  <a:srgbClr val="2E2B1F"/>
                </a:solidFill>
                <a:effectLst/>
                <a:uLnTx/>
                <a:uFillTx/>
                <a:latin typeface="Carlito"/>
                <a:ea typeface="+mn-ea"/>
                <a:cs typeface="Carlito"/>
              </a:rPr>
              <a:t>c</a:t>
            </a:r>
            <a:r>
              <a:rPr kumimoji="0" sz="2400" b="0" i="0" u="none" strike="noStrike" kern="1200" cap="none" spc="-5" normalizeH="0" baseline="0" noProof="0" dirty="0">
                <a:ln>
                  <a:noFill/>
                </a:ln>
                <a:solidFill>
                  <a:srgbClr val="2E2B1F"/>
                </a:solidFill>
                <a:effectLst/>
                <a:uLnTx/>
                <a:uFillTx/>
                <a:latin typeface="Carlito"/>
                <a:ea typeface="+mn-ea"/>
                <a:cs typeface="Carlito"/>
              </a:rPr>
              <a:t>onditi</a:t>
            </a:r>
            <a:r>
              <a:rPr kumimoji="0" sz="2400" b="0" i="0" u="none" strike="noStrike" kern="1200" cap="none" spc="-15" normalizeH="0" baseline="0" noProof="0" dirty="0">
                <a:ln>
                  <a:noFill/>
                </a:ln>
                <a:solidFill>
                  <a:srgbClr val="2E2B1F"/>
                </a:solidFill>
                <a:effectLst/>
                <a:uLnTx/>
                <a:uFillTx/>
                <a:latin typeface="Carlito"/>
                <a:ea typeface="+mn-ea"/>
                <a:cs typeface="Carlito"/>
              </a:rPr>
              <a:t>o</a:t>
            </a:r>
            <a:r>
              <a:rPr kumimoji="0" sz="2400" b="0" i="0" u="none" strike="noStrike" kern="1200" cap="none" spc="0" normalizeH="0" baseline="0" noProof="0" dirty="0">
                <a:ln>
                  <a:noFill/>
                </a:ln>
                <a:solidFill>
                  <a:srgbClr val="2E2B1F"/>
                </a:solidFill>
                <a:effectLst/>
                <a:uLnTx/>
                <a:uFillTx/>
                <a:latin typeface="Carlito"/>
                <a:ea typeface="+mn-ea"/>
                <a:cs typeface="Carlito"/>
              </a:rPr>
              <a:t>n	</a:t>
            </a:r>
            <a:r>
              <a:rPr kumimoji="0" sz="2400" b="0" i="0" u="none" strike="noStrike" kern="1200" cap="none" spc="-10" normalizeH="0" baseline="0" noProof="0" dirty="0">
                <a:ln>
                  <a:noFill/>
                </a:ln>
                <a:solidFill>
                  <a:srgbClr val="2E2B1F"/>
                </a:solidFill>
                <a:effectLst/>
                <a:uLnTx/>
                <a:uFillTx/>
                <a:latin typeface="Carlito"/>
                <a:ea typeface="+mn-ea"/>
                <a:cs typeface="Carlito"/>
              </a:rPr>
              <a:t>o</a:t>
            </a:r>
            <a:r>
              <a:rPr kumimoji="0" sz="2400" b="0" i="0" u="none" strike="noStrike" kern="1200" cap="none" spc="0" normalizeH="0" baseline="0" noProof="0" dirty="0">
                <a:ln>
                  <a:noFill/>
                </a:ln>
                <a:solidFill>
                  <a:srgbClr val="2E2B1F"/>
                </a:solidFill>
                <a:effectLst/>
                <a:uLnTx/>
                <a:uFillTx/>
                <a:latin typeface="Carlito"/>
                <a:ea typeface="+mn-ea"/>
                <a:cs typeface="Carlito"/>
              </a:rPr>
              <a:t>f	</a:t>
            </a:r>
            <a:r>
              <a:rPr kumimoji="0" sz="2400" b="0" i="0" u="none" strike="noStrike" kern="1200" cap="none" spc="-30" normalizeH="0" baseline="0" noProof="0" dirty="0">
                <a:ln>
                  <a:noFill/>
                </a:ln>
                <a:solidFill>
                  <a:srgbClr val="2E2B1F"/>
                </a:solidFill>
                <a:effectLst/>
                <a:uLnTx/>
                <a:uFillTx/>
                <a:latin typeface="Carlito"/>
                <a:ea typeface="+mn-ea"/>
                <a:cs typeface="Carlito"/>
              </a:rPr>
              <a:t>s</a:t>
            </a:r>
            <a:r>
              <a:rPr kumimoji="0" sz="2400" b="0" i="0" u="none" strike="noStrike" kern="1200" cap="none" spc="-25"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eam	</a:t>
            </a:r>
            <a:r>
              <a:rPr kumimoji="0" sz="2400" b="0" i="0" u="none" strike="noStrike" kern="1200" cap="none" spc="-10" normalizeH="0" baseline="0" noProof="0" dirty="0">
                <a:ln>
                  <a:noFill/>
                </a:ln>
                <a:solidFill>
                  <a:srgbClr val="2E2B1F"/>
                </a:solidFill>
                <a:effectLst/>
                <a:uLnTx/>
                <a:uFillTx/>
                <a:latin typeface="Carlito"/>
                <a:ea typeface="+mn-ea"/>
                <a:cs typeface="Carlito"/>
              </a:rPr>
              <a:t>a</a:t>
            </a:r>
            <a:r>
              <a:rPr kumimoji="0" sz="2400" b="0" i="0" u="none" strike="noStrike" kern="1200" cap="none" spc="-5" normalizeH="0" baseline="0" noProof="0" dirty="0">
                <a:ln>
                  <a:noFill/>
                </a:ln>
                <a:solidFill>
                  <a:srgbClr val="2E2B1F"/>
                </a:solidFill>
                <a:effectLst/>
                <a:uLnTx/>
                <a:uFillTx/>
                <a:latin typeface="Carlito"/>
                <a:ea typeface="+mn-ea"/>
                <a:cs typeface="Carlito"/>
              </a:rPr>
              <a:t>f</a:t>
            </a:r>
            <a:r>
              <a:rPr kumimoji="0" sz="2400" b="0" i="0" u="none" strike="noStrike" kern="1200" cap="none" spc="-40"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er  </a:t>
            </a:r>
            <a:r>
              <a:rPr kumimoji="0" sz="2400" b="0" i="0" u="none" strike="noStrike" kern="1200" cap="none" spc="-10" normalizeH="0" baseline="0" noProof="0" dirty="0">
                <a:ln>
                  <a:noFill/>
                </a:ln>
                <a:solidFill>
                  <a:srgbClr val="2E2B1F"/>
                </a:solidFill>
                <a:effectLst/>
                <a:uLnTx/>
                <a:uFillTx/>
                <a:latin typeface="Carlito"/>
                <a:ea typeface="+mn-ea"/>
                <a:cs typeface="Carlito"/>
              </a:rPr>
              <a:t>throttling must </a:t>
            </a:r>
            <a:r>
              <a:rPr kumimoji="0" sz="2400" b="0" i="0" u="none" strike="noStrike" kern="1200" cap="none" spc="-5" normalizeH="0" baseline="0" noProof="0" dirty="0">
                <a:ln>
                  <a:noFill/>
                </a:ln>
                <a:solidFill>
                  <a:srgbClr val="2E2B1F"/>
                </a:solidFill>
                <a:effectLst/>
                <a:uLnTx/>
                <a:uFillTx/>
                <a:latin typeface="Carlito"/>
                <a:ea typeface="+mn-ea"/>
                <a:cs typeface="Carlito"/>
              </a:rPr>
              <a:t>be </a:t>
            </a:r>
            <a:r>
              <a:rPr kumimoji="0" sz="2400" b="0" i="0" u="none" strike="noStrike" kern="1200" cap="none" spc="-10" normalizeH="0" baseline="0" noProof="0" dirty="0">
                <a:ln>
                  <a:noFill/>
                </a:ln>
                <a:solidFill>
                  <a:srgbClr val="2E2B1F"/>
                </a:solidFill>
                <a:effectLst/>
                <a:uLnTx/>
                <a:uFillTx/>
                <a:latin typeface="Carlito"/>
                <a:ea typeface="+mn-ea"/>
                <a:cs typeface="Carlito"/>
              </a:rPr>
              <a:t>superheated steam.</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0014" marR="0" lvl="0" indent="-107950" algn="l" defTabSz="914400" rtl="0" eaLnBrk="1" fontAlgn="auto" latinLnBrk="0" hangingPunct="1">
              <a:lnSpc>
                <a:spcPct val="100000"/>
              </a:lnSpc>
              <a:spcBef>
                <a:spcPts val="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Enthalpy</a:t>
            </a:r>
            <a:r>
              <a:rPr kumimoji="0" sz="2400" b="0" i="0" u="none" strike="noStrike" kern="1200" cap="none" spc="285"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of</a:t>
            </a:r>
            <a:r>
              <a:rPr kumimoji="0" sz="2400" b="0" i="0" u="none" strike="noStrike" kern="1200" cap="none" spc="280"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stem</a:t>
            </a:r>
            <a:r>
              <a:rPr kumimoji="0" sz="2400" b="0" i="0" u="none" strike="noStrike" kern="1200" cap="none" spc="270" normalizeH="0" baseline="0" noProof="0" dirty="0">
                <a:ln>
                  <a:noFill/>
                </a:ln>
                <a:solidFill>
                  <a:srgbClr val="2E2B1F"/>
                </a:solidFill>
                <a:effectLst/>
                <a:uLnTx/>
                <a:uFillTx/>
                <a:latin typeface="Carlito"/>
                <a:ea typeface="+mn-ea"/>
                <a:cs typeface="Carlito"/>
              </a:rPr>
              <a:t> </a:t>
            </a:r>
            <a:r>
              <a:rPr kumimoji="0" sz="2400" b="0" i="0" u="none" strike="noStrike" kern="1200" cap="none" spc="-20" normalizeH="0" baseline="0" noProof="0" dirty="0">
                <a:ln>
                  <a:noFill/>
                </a:ln>
                <a:solidFill>
                  <a:srgbClr val="2E2B1F"/>
                </a:solidFill>
                <a:effectLst/>
                <a:uLnTx/>
                <a:uFillTx/>
                <a:latin typeface="Carlito"/>
                <a:ea typeface="+mn-ea"/>
                <a:cs typeface="Carlito"/>
              </a:rPr>
              <a:t>before</a:t>
            </a:r>
            <a:r>
              <a:rPr kumimoji="0" sz="2400" b="0" i="0" u="none" strike="noStrike" kern="1200" cap="none" spc="290" normalizeH="0" baseline="0" noProof="0" dirty="0">
                <a:ln>
                  <a:noFill/>
                </a:ln>
                <a:solidFill>
                  <a:srgbClr val="2E2B1F"/>
                </a:solidFill>
                <a:effectLst/>
                <a:uLnTx/>
                <a:uFillTx/>
                <a:latin typeface="Carlito"/>
                <a:ea typeface="+mn-ea"/>
                <a:cs typeface="Carlito"/>
              </a:rPr>
              <a:t> </a:t>
            </a:r>
            <a:r>
              <a:rPr kumimoji="0" sz="2400" b="0" i="0" u="none" strike="noStrike" kern="1200" cap="none" spc="-10" normalizeH="0" baseline="0" noProof="0" dirty="0">
                <a:ln>
                  <a:noFill/>
                </a:ln>
                <a:solidFill>
                  <a:srgbClr val="2E2B1F"/>
                </a:solidFill>
                <a:effectLst/>
                <a:uLnTx/>
                <a:uFillTx/>
                <a:latin typeface="Carlito"/>
                <a:ea typeface="+mn-ea"/>
                <a:cs typeface="Carlito"/>
              </a:rPr>
              <a:t>throttling</a:t>
            </a:r>
            <a:r>
              <a:rPr kumimoji="0" sz="2400" b="0" i="0" u="none" strike="noStrike" kern="1200" cap="none" spc="270" normalizeH="0" baseline="0" noProof="0" dirty="0">
                <a:ln>
                  <a:noFill/>
                </a:ln>
                <a:solidFill>
                  <a:srgbClr val="2E2B1F"/>
                </a:solidFill>
                <a:effectLst/>
                <a:uLnTx/>
                <a:uFillTx/>
                <a:latin typeface="Carlito"/>
                <a:ea typeface="+mn-ea"/>
                <a:cs typeface="Carlito"/>
              </a:rPr>
              <a:t> </a:t>
            </a:r>
            <a:r>
              <a:rPr kumimoji="0" sz="2400" b="0" i="0" u="none" strike="noStrike" kern="1200" cap="none" spc="0" normalizeH="0" baseline="0" noProof="0" dirty="0">
                <a:ln>
                  <a:noFill/>
                </a:ln>
                <a:solidFill>
                  <a:srgbClr val="2E2B1F"/>
                </a:solidFill>
                <a:effectLst/>
                <a:uLnTx/>
                <a:uFillTx/>
                <a:latin typeface="Carlito"/>
                <a:ea typeface="+mn-ea"/>
                <a:cs typeface="Carlito"/>
              </a:rPr>
              <a:t>=</a:t>
            </a:r>
            <a:r>
              <a:rPr kumimoji="0" sz="2400" b="0" i="0" u="none" strike="noStrike" kern="1200" cap="none" spc="270"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Enthalpy</a:t>
            </a:r>
            <a:r>
              <a:rPr kumimoji="0" sz="2400" b="0" i="0" u="none" strike="noStrike" kern="1200" cap="none" spc="285"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of</a:t>
            </a:r>
            <a:r>
              <a:rPr kumimoji="0" sz="2400" b="0" i="0" u="none" strike="noStrike" kern="1200" cap="none" spc="280"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stem</a:t>
            </a:r>
            <a:r>
              <a:rPr kumimoji="0" sz="2400" b="0" i="0" u="none" strike="noStrike" kern="1200" cap="none" spc="270"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after</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400" b="0" i="0" u="none" strike="noStrike" kern="1200" cap="none" spc="-10" normalizeH="0" baseline="0" noProof="0" dirty="0">
                <a:ln>
                  <a:noFill/>
                </a:ln>
                <a:solidFill>
                  <a:srgbClr val="2E2B1F"/>
                </a:solidFill>
                <a:effectLst/>
                <a:uLnTx/>
                <a:uFillTx/>
                <a:latin typeface="Carlito"/>
                <a:ea typeface="+mn-ea"/>
                <a:cs typeface="Carlito"/>
              </a:rPr>
              <a:t>throttling</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78816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20" normalizeH="0" baseline="0" noProof="0" dirty="0">
                <a:ln>
                  <a:noFill/>
                </a:ln>
                <a:solidFill>
                  <a:srgbClr val="2E2B1F"/>
                </a:solidFill>
                <a:effectLst/>
                <a:uLnTx/>
                <a:uFillTx/>
                <a:latin typeface="Carlito"/>
                <a:ea typeface="+mn-ea"/>
                <a:cs typeface="Carlito"/>
              </a:rPr>
              <a:t>hf1+xhfg1=hf2+hfg2+Cps(Tsup </a:t>
            </a:r>
            <a:r>
              <a:rPr kumimoji="0" sz="2400" b="0" i="0" u="none" strike="noStrike" kern="1200" cap="none" spc="-140" normalizeH="0" baseline="0" noProof="0" dirty="0">
                <a:ln>
                  <a:noFill/>
                </a:ln>
                <a:solidFill>
                  <a:srgbClr val="2E2B1F"/>
                </a:solidFill>
                <a:effectLst/>
                <a:uLnTx/>
                <a:uFillTx/>
                <a:latin typeface="Arial"/>
                <a:ea typeface="+mn-ea"/>
                <a:cs typeface="Arial"/>
              </a:rPr>
              <a:t>– </a:t>
            </a:r>
            <a:r>
              <a:rPr kumimoji="0" sz="2400" b="0" i="0" u="none" strike="noStrike" kern="1200" cap="none" spc="0" normalizeH="0" baseline="0" noProof="0" dirty="0">
                <a:ln>
                  <a:noFill/>
                </a:ln>
                <a:solidFill>
                  <a:srgbClr val="2E2B1F"/>
                </a:solidFill>
                <a:effectLst/>
                <a:uLnTx/>
                <a:uFillTx/>
                <a:latin typeface="Carlito"/>
                <a:ea typeface="+mn-ea"/>
                <a:cs typeface="Carlito"/>
              </a:rPr>
              <a:t>T</a:t>
            </a:r>
            <a:r>
              <a:rPr kumimoji="0" sz="2400" b="0" i="0" u="none" strike="noStrike" kern="1200" cap="none" spc="40" normalizeH="0" baseline="0" noProof="0" dirty="0">
                <a:ln>
                  <a:noFill/>
                </a:ln>
                <a:solidFill>
                  <a:srgbClr val="2E2B1F"/>
                </a:solidFill>
                <a:effectLst/>
                <a:uLnTx/>
                <a:uFillTx/>
                <a:latin typeface="Carlito"/>
                <a:ea typeface="+mn-ea"/>
                <a:cs typeface="Carlito"/>
              </a:rPr>
              <a:t> </a:t>
            </a:r>
            <a:r>
              <a:rPr kumimoji="0" sz="2400" b="0" i="0" u="none" strike="noStrike" kern="1200" cap="none" spc="-10" normalizeH="0" baseline="0" noProof="0" dirty="0">
                <a:ln>
                  <a:noFill/>
                </a:ln>
                <a:solidFill>
                  <a:srgbClr val="2E2B1F"/>
                </a:solidFill>
                <a:effectLst/>
                <a:uLnTx/>
                <a:uFillTx/>
                <a:latin typeface="Carlito"/>
                <a:ea typeface="+mn-ea"/>
                <a:cs typeface="Carlito"/>
              </a:rPr>
              <a:t>sat)</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350" b="0" i="0" u="none" strike="noStrike" kern="1200" cap="none" spc="0" normalizeH="0" baseline="0" noProof="0">
              <a:ln>
                <a:noFill/>
              </a:ln>
              <a:solidFill>
                <a:prstClr val="black"/>
              </a:solidFill>
              <a:effectLst/>
              <a:uLnTx/>
              <a:uFillTx/>
              <a:latin typeface="Carlito"/>
              <a:ea typeface="+mn-ea"/>
              <a:cs typeface="Carlito"/>
            </a:endParaRPr>
          </a:p>
          <a:p>
            <a:pPr marL="206121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2E2B1F"/>
                </a:solidFill>
                <a:effectLst/>
                <a:uLnTx/>
                <a:uFillTx/>
                <a:latin typeface="Carlito"/>
                <a:ea typeface="+mn-ea"/>
                <a:cs typeface="Carlito"/>
              </a:rPr>
              <a:t>x= </a:t>
            </a:r>
            <a:r>
              <a:rPr kumimoji="0" sz="2400" b="0" i="0" u="none" strike="noStrike" kern="1200" cap="none" spc="-20" normalizeH="0" baseline="0" noProof="0" dirty="0">
                <a:ln>
                  <a:noFill/>
                </a:ln>
                <a:solidFill>
                  <a:srgbClr val="2E2B1F"/>
                </a:solidFill>
                <a:effectLst/>
                <a:uLnTx/>
                <a:uFillTx/>
                <a:latin typeface="Carlito"/>
                <a:ea typeface="+mn-ea"/>
                <a:cs typeface="Carlito"/>
              </a:rPr>
              <a:t>(hg2+Cps(Tsup </a:t>
            </a:r>
            <a:r>
              <a:rPr kumimoji="0" sz="2400" b="0" i="0" u="none" strike="noStrike" kern="1200" cap="none" spc="-140" normalizeH="0" baseline="0" noProof="0" dirty="0">
                <a:ln>
                  <a:noFill/>
                </a:ln>
                <a:solidFill>
                  <a:srgbClr val="2E2B1F"/>
                </a:solidFill>
                <a:effectLst/>
                <a:uLnTx/>
                <a:uFillTx/>
                <a:latin typeface="Arial"/>
                <a:ea typeface="+mn-ea"/>
                <a:cs typeface="Arial"/>
              </a:rPr>
              <a:t>– </a:t>
            </a:r>
            <a:r>
              <a:rPr kumimoji="0" sz="2400" b="0" i="0" u="none" strike="noStrike" kern="1200" cap="none" spc="0" normalizeH="0" baseline="0" noProof="0" dirty="0">
                <a:ln>
                  <a:noFill/>
                </a:ln>
                <a:solidFill>
                  <a:srgbClr val="2E2B1F"/>
                </a:solidFill>
                <a:effectLst/>
                <a:uLnTx/>
                <a:uFillTx/>
                <a:latin typeface="Carlito"/>
                <a:ea typeface="+mn-ea"/>
                <a:cs typeface="Carlito"/>
              </a:rPr>
              <a:t>T </a:t>
            </a:r>
            <a:r>
              <a:rPr kumimoji="0" sz="2400" b="0" i="0" u="none" strike="noStrike" kern="1200" cap="none" spc="-10" normalizeH="0" baseline="0" noProof="0" dirty="0">
                <a:ln>
                  <a:noFill/>
                </a:ln>
                <a:solidFill>
                  <a:srgbClr val="2E2B1F"/>
                </a:solidFill>
                <a:effectLst/>
                <a:uLnTx/>
                <a:uFillTx/>
                <a:latin typeface="Carlito"/>
                <a:ea typeface="+mn-ea"/>
                <a:cs typeface="Carlito"/>
              </a:rPr>
              <a:t>sat) </a:t>
            </a:r>
            <a:r>
              <a:rPr kumimoji="0" sz="2400" b="0" i="0" u="none" strike="noStrike" kern="1200" cap="none" spc="-140" normalizeH="0" baseline="0" noProof="0" dirty="0">
                <a:ln>
                  <a:noFill/>
                </a:ln>
                <a:solidFill>
                  <a:srgbClr val="2E2B1F"/>
                </a:solidFill>
                <a:effectLst/>
                <a:uLnTx/>
                <a:uFillTx/>
                <a:latin typeface="Arial"/>
                <a:ea typeface="+mn-ea"/>
                <a:cs typeface="Arial"/>
              </a:rPr>
              <a:t>–</a:t>
            </a:r>
            <a:r>
              <a:rPr kumimoji="0" sz="2400" b="0" i="0" u="none" strike="noStrike" kern="1200" cap="none" spc="-145" normalizeH="0" baseline="0" noProof="0" dirty="0">
                <a:ln>
                  <a:noFill/>
                </a:ln>
                <a:solidFill>
                  <a:srgbClr val="2E2B1F"/>
                </a:solidFill>
                <a:effectLst/>
                <a:uLnTx/>
                <a:uFillTx/>
                <a:latin typeface="Arial"/>
                <a:ea typeface="+mn-ea"/>
                <a:cs typeface="Arial"/>
              </a:rPr>
              <a:t> </a:t>
            </a:r>
            <a:r>
              <a:rPr kumimoji="0" sz="2400" b="0" i="0" u="none" strike="noStrike" kern="1200" cap="none" spc="-15" normalizeH="0" baseline="0" noProof="0" dirty="0">
                <a:ln>
                  <a:noFill/>
                </a:ln>
                <a:solidFill>
                  <a:srgbClr val="2E2B1F"/>
                </a:solidFill>
                <a:effectLst/>
                <a:uLnTx/>
                <a:uFillTx/>
                <a:latin typeface="Carlito"/>
                <a:ea typeface="+mn-ea"/>
                <a:cs typeface="Carlito"/>
              </a:rPr>
              <a:t>hf1)/hfg1</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txBox="1"/>
          <p:nvPr/>
        </p:nvSpPr>
        <p:spPr>
          <a:xfrm>
            <a:off x="78739" y="5729427"/>
            <a:ext cx="7691755" cy="1123315"/>
          </a:xfrm>
          <a:prstGeom prst="rect">
            <a:avLst/>
          </a:prstGeom>
        </p:spPr>
        <p:txBody>
          <a:bodyPr vert="horz" wrap="square" lIns="0" tIns="12700" rIns="0" bIns="0" rtlCol="0">
            <a:spAutoFit/>
          </a:bodyPr>
          <a:lstStyle/>
          <a:p>
            <a:pPr marL="12700" marR="5080" lvl="0" indent="0" algn="just"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0" normalizeH="0" baseline="0" noProof="0" dirty="0">
                <a:ln>
                  <a:noFill/>
                </a:ln>
                <a:solidFill>
                  <a:srgbClr val="2E2B1F"/>
                </a:solidFill>
                <a:effectLst/>
                <a:uLnTx/>
                <a:uFillTx/>
                <a:latin typeface="Carlito"/>
                <a:ea typeface="+mn-ea"/>
                <a:cs typeface="Carlito"/>
              </a:rPr>
              <a:t>Limitation: Steam must become superheated </a:t>
            </a:r>
            <a:r>
              <a:rPr kumimoji="0" sz="2400" b="0" i="0" u="none" strike="noStrike" kern="1200" cap="none" spc="-15" normalizeH="0" baseline="0" noProof="0" dirty="0">
                <a:ln>
                  <a:noFill/>
                </a:ln>
                <a:solidFill>
                  <a:srgbClr val="2E2B1F"/>
                </a:solidFill>
                <a:effectLst/>
                <a:uLnTx/>
                <a:uFillTx/>
                <a:latin typeface="Carlito"/>
                <a:ea typeface="+mn-ea"/>
                <a:cs typeface="Carlito"/>
              </a:rPr>
              <a:t>after </a:t>
            </a:r>
            <a:r>
              <a:rPr kumimoji="0" sz="2400" b="0" i="0" u="none" strike="noStrike" kern="1200" cap="none" spc="-10" normalizeH="0" baseline="0" noProof="0" dirty="0">
                <a:ln>
                  <a:noFill/>
                </a:ln>
                <a:solidFill>
                  <a:srgbClr val="2E2B1F"/>
                </a:solidFill>
                <a:effectLst/>
                <a:uLnTx/>
                <a:uFillTx/>
                <a:latin typeface="Carlito"/>
                <a:ea typeface="+mn-ea"/>
                <a:cs typeface="Carlito"/>
              </a:rPr>
              <a:t>throttling.  That </a:t>
            </a:r>
            <a:r>
              <a:rPr kumimoji="0" sz="2400" b="0" i="0" u="none" strike="noStrike" kern="1200" cap="none" spc="0" normalizeH="0" baseline="0" noProof="0" dirty="0">
                <a:ln>
                  <a:noFill/>
                </a:ln>
                <a:solidFill>
                  <a:srgbClr val="2E2B1F"/>
                </a:solidFill>
                <a:effectLst/>
                <a:uLnTx/>
                <a:uFillTx/>
                <a:latin typeface="Carlito"/>
                <a:ea typeface="+mn-ea"/>
                <a:cs typeface="Carlito"/>
              </a:rPr>
              <a:t>means it is </a:t>
            </a:r>
            <a:r>
              <a:rPr kumimoji="0" sz="2400" b="0" i="0" u="none" strike="noStrike" kern="1200" cap="none" spc="-5" normalizeH="0" baseline="0" noProof="0" dirty="0">
                <a:ln>
                  <a:noFill/>
                </a:ln>
                <a:solidFill>
                  <a:srgbClr val="2E2B1F"/>
                </a:solidFill>
                <a:effectLst/>
                <a:uLnTx/>
                <a:uFillTx/>
                <a:latin typeface="Carlito"/>
                <a:ea typeface="+mn-ea"/>
                <a:cs typeface="Carlito"/>
              </a:rPr>
              <a:t>not very </a:t>
            </a:r>
            <a:r>
              <a:rPr kumimoji="0" sz="2400" b="0" i="0" u="none" strike="noStrike" kern="1200" cap="none" spc="-10" normalizeH="0" baseline="0" noProof="0" dirty="0">
                <a:ln>
                  <a:noFill/>
                </a:ln>
                <a:solidFill>
                  <a:srgbClr val="2E2B1F"/>
                </a:solidFill>
                <a:effectLst/>
                <a:uLnTx/>
                <a:uFillTx/>
                <a:latin typeface="Carlito"/>
                <a:ea typeface="+mn-ea"/>
                <a:cs typeface="Carlito"/>
              </a:rPr>
              <a:t>useful </a:t>
            </a:r>
            <a:r>
              <a:rPr kumimoji="0" sz="2400" b="0" i="0" u="none" strike="noStrike" kern="1200" cap="none" spc="-20" normalizeH="0" baseline="0" noProof="0" dirty="0">
                <a:ln>
                  <a:noFill/>
                </a:ln>
                <a:solidFill>
                  <a:srgbClr val="2E2B1F"/>
                </a:solidFill>
                <a:effectLst/>
                <a:uLnTx/>
                <a:uFillTx/>
                <a:latin typeface="Carlito"/>
                <a:ea typeface="+mn-ea"/>
                <a:cs typeface="Carlito"/>
              </a:rPr>
              <a:t>for </a:t>
            </a:r>
            <a:r>
              <a:rPr kumimoji="0" sz="2400" b="0" i="0" u="none" strike="noStrike" kern="1200" cap="none" spc="-10" normalizeH="0" baseline="0" noProof="0" dirty="0">
                <a:ln>
                  <a:noFill/>
                </a:ln>
                <a:solidFill>
                  <a:srgbClr val="2E2B1F"/>
                </a:solidFill>
                <a:effectLst/>
                <a:uLnTx/>
                <a:uFillTx/>
                <a:latin typeface="Carlito"/>
                <a:ea typeface="+mn-ea"/>
                <a:cs typeface="Carlito"/>
              </a:rPr>
              <a:t>steam containing more  </a:t>
            </a:r>
            <a:r>
              <a:rPr kumimoji="0" sz="2400" b="0" i="0" u="none" strike="noStrike" kern="1200" cap="none" spc="-5" normalizeH="0" baseline="0" noProof="0" dirty="0">
                <a:ln>
                  <a:noFill/>
                </a:ln>
                <a:solidFill>
                  <a:srgbClr val="2E2B1F"/>
                </a:solidFill>
                <a:effectLst/>
                <a:uLnTx/>
                <a:uFillTx/>
                <a:latin typeface="Carlito"/>
                <a:ea typeface="+mn-ea"/>
                <a:cs typeface="Carlito"/>
              </a:rPr>
              <a:t>amount of </a:t>
            </a:r>
            <a:r>
              <a:rPr kumimoji="0" sz="2400" b="0" i="0" u="none" strike="noStrike" kern="1200" cap="none" spc="-15" normalizeH="0" baseline="0" noProof="0" dirty="0">
                <a:ln>
                  <a:noFill/>
                </a:ln>
                <a:solidFill>
                  <a:srgbClr val="2E2B1F"/>
                </a:solidFill>
                <a:effectLst/>
                <a:uLnTx/>
                <a:uFillTx/>
                <a:latin typeface="Carlito"/>
                <a:ea typeface="+mn-ea"/>
                <a:cs typeface="Carlito"/>
              </a:rPr>
              <a:t>water</a:t>
            </a:r>
            <a:r>
              <a:rPr kumimoji="0" sz="2400" b="0" i="0" u="none" strike="noStrike" kern="1200" cap="none" spc="-25" normalizeH="0" baseline="0" noProof="0" dirty="0">
                <a:ln>
                  <a:noFill/>
                </a:ln>
                <a:solidFill>
                  <a:srgbClr val="2E2B1F"/>
                </a:solidFill>
                <a:effectLst/>
                <a:uLnTx/>
                <a:uFillTx/>
                <a:latin typeface="Carlito"/>
                <a:ea typeface="+mn-ea"/>
                <a:cs typeface="Carlito"/>
              </a:rPr>
              <a:t> </a:t>
            </a:r>
            <a:r>
              <a:rPr kumimoji="0" sz="2400" b="0" i="0" u="none" strike="noStrike" kern="1200" cap="none" spc="-5" normalizeH="0" baseline="0" noProof="0" dirty="0">
                <a:ln>
                  <a:noFill/>
                </a:ln>
                <a:solidFill>
                  <a:srgbClr val="2E2B1F"/>
                </a:solidFill>
                <a:effectLst/>
                <a:uLnTx/>
                <a:uFillTx/>
                <a:latin typeface="Carlito"/>
                <a:ea typeface="+mn-ea"/>
                <a:cs typeface="Carlito"/>
              </a:rPr>
              <a:t>particles</a:t>
            </a:r>
            <a:r>
              <a:rPr kumimoji="0" sz="1800" b="0" i="0" u="none" strike="noStrike" kern="1200" cap="none" spc="-5" normalizeH="0" baseline="0" noProof="0" dirty="0">
                <a:ln>
                  <a:noFill/>
                </a:ln>
                <a:solidFill>
                  <a:srgbClr val="2E2B1F"/>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8678926" y="5682792"/>
            <a:ext cx="25717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20</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0"/>
            <a:ext cx="7708265" cy="1276350"/>
          </a:xfrm>
          <a:prstGeom prst="rect">
            <a:avLst/>
          </a:prstGeom>
        </p:spPr>
        <p:txBody>
          <a:bodyPr vert="horz" wrap="square" lIns="0" tIns="13335" rIns="0" bIns="0" rtlCol="0">
            <a:spAutoFit/>
          </a:bodyPr>
          <a:lstStyle/>
          <a:p>
            <a:pPr marL="12700" marR="5080">
              <a:lnSpc>
                <a:spcPct val="100000"/>
              </a:lnSpc>
              <a:spcBef>
                <a:spcPts val="105"/>
              </a:spcBef>
            </a:pPr>
            <a:r>
              <a:rPr sz="4100" spc="-85" dirty="0">
                <a:solidFill>
                  <a:srgbClr val="675E46"/>
                </a:solidFill>
                <a:latin typeface="Caladea"/>
                <a:cs typeface="Caladea"/>
              </a:rPr>
              <a:t>Combined </a:t>
            </a:r>
            <a:r>
              <a:rPr sz="4100" spc="-95" dirty="0">
                <a:solidFill>
                  <a:srgbClr val="675E46"/>
                </a:solidFill>
                <a:latin typeface="Caladea"/>
                <a:cs typeface="Caladea"/>
              </a:rPr>
              <a:t>Separating </a:t>
            </a:r>
            <a:r>
              <a:rPr sz="4100" spc="-65" dirty="0">
                <a:solidFill>
                  <a:srgbClr val="675E46"/>
                </a:solidFill>
                <a:latin typeface="Caladea"/>
                <a:cs typeface="Caladea"/>
              </a:rPr>
              <a:t>and</a:t>
            </a:r>
            <a:r>
              <a:rPr sz="4100" spc="-590" dirty="0">
                <a:solidFill>
                  <a:srgbClr val="675E46"/>
                </a:solidFill>
                <a:latin typeface="Caladea"/>
                <a:cs typeface="Caladea"/>
              </a:rPr>
              <a:t> </a:t>
            </a:r>
            <a:r>
              <a:rPr sz="4100" spc="-95" dirty="0">
                <a:solidFill>
                  <a:srgbClr val="675E46"/>
                </a:solidFill>
                <a:latin typeface="Caladea"/>
                <a:cs typeface="Caladea"/>
              </a:rPr>
              <a:t>Throttling  Calorimeter</a:t>
            </a:r>
            <a:endParaRPr sz="4100">
              <a:latin typeface="Caladea"/>
              <a:cs typeface="Caladea"/>
            </a:endParaRPr>
          </a:p>
        </p:txBody>
      </p:sp>
      <p:sp>
        <p:nvSpPr>
          <p:cNvPr id="3" name="object 3"/>
          <p:cNvSpPr/>
          <p:nvPr/>
        </p:nvSpPr>
        <p:spPr>
          <a:xfrm>
            <a:off x="457200" y="2093976"/>
            <a:ext cx="7620000" cy="381304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22</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0661"/>
            <a:ext cx="7692390" cy="3317875"/>
          </a:xfrm>
          <a:prstGeom prst="rect">
            <a:avLst/>
          </a:prstGeom>
        </p:spPr>
        <p:txBody>
          <a:bodyPr vert="horz" wrap="square" lIns="0" tIns="12700" rIns="0" bIns="0" rtlCol="0">
            <a:spAutoFit/>
          </a:bodyPr>
          <a:lstStyle/>
          <a:p>
            <a:pPr marL="12700" marR="6350" lvl="0" indent="0" algn="l" defTabSz="914400" rtl="0" eaLnBrk="1" fontAlgn="auto" latinLnBrk="0" hangingPunct="1">
              <a:lnSpc>
                <a:spcPct val="100000"/>
              </a:lnSpc>
              <a:spcBef>
                <a:spcPts val="10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The </a:t>
            </a:r>
            <a:r>
              <a:rPr kumimoji="0" sz="2400" b="0" i="0" u="none" strike="noStrike" kern="1200" cap="none" spc="-10" normalizeH="0" baseline="0" noProof="0" dirty="0">
                <a:ln>
                  <a:noFill/>
                </a:ln>
                <a:solidFill>
                  <a:srgbClr val="2E2B1F"/>
                </a:solidFill>
                <a:effectLst/>
                <a:uLnTx/>
                <a:uFillTx/>
                <a:latin typeface="Carlito"/>
                <a:ea typeface="+mn-ea"/>
                <a:cs typeface="Carlito"/>
              </a:rPr>
              <a:t>limitations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0" normalizeH="0" baseline="0" noProof="0" dirty="0">
                <a:ln>
                  <a:noFill/>
                </a:ln>
                <a:solidFill>
                  <a:srgbClr val="2E2B1F"/>
                </a:solidFill>
                <a:effectLst/>
                <a:uLnTx/>
                <a:uFillTx/>
                <a:latin typeface="Carlito"/>
                <a:ea typeface="+mn-ea"/>
                <a:cs typeface="Carlito"/>
              </a:rPr>
              <a:t>separating </a:t>
            </a:r>
            <a:r>
              <a:rPr kumimoji="0" sz="2400" b="0" i="0" u="none" strike="noStrike" kern="1200" cap="none" spc="0" normalizeH="0" baseline="0" noProof="0" dirty="0">
                <a:ln>
                  <a:noFill/>
                </a:ln>
                <a:solidFill>
                  <a:srgbClr val="2E2B1F"/>
                </a:solidFill>
                <a:effectLst/>
                <a:uLnTx/>
                <a:uFillTx/>
                <a:latin typeface="Carlito"/>
                <a:ea typeface="+mn-ea"/>
                <a:cs typeface="Carlito"/>
              </a:rPr>
              <a:t>and </a:t>
            </a:r>
            <a:r>
              <a:rPr kumimoji="0" sz="2400" b="0" i="0" u="none" strike="noStrike" kern="1200" cap="none" spc="-10" normalizeH="0" baseline="0" noProof="0" dirty="0">
                <a:ln>
                  <a:noFill/>
                </a:ln>
                <a:solidFill>
                  <a:srgbClr val="2E2B1F"/>
                </a:solidFill>
                <a:effectLst/>
                <a:uLnTx/>
                <a:uFillTx/>
                <a:latin typeface="Carlito"/>
                <a:ea typeface="+mn-ea"/>
                <a:cs typeface="Carlito"/>
              </a:rPr>
              <a:t>throttling calorimeters can  </a:t>
            </a:r>
            <a:r>
              <a:rPr kumimoji="0" sz="2400" b="0" i="0" u="none" strike="noStrike" kern="1200" cap="none" spc="-5" normalizeH="0" baseline="0" noProof="0" dirty="0">
                <a:ln>
                  <a:noFill/>
                </a:ln>
                <a:solidFill>
                  <a:srgbClr val="2E2B1F"/>
                </a:solidFill>
                <a:effectLst/>
                <a:uLnTx/>
                <a:uFillTx/>
                <a:latin typeface="Carlito"/>
                <a:ea typeface="+mn-ea"/>
                <a:cs typeface="Carlito"/>
              </a:rPr>
              <a:t>be </a:t>
            </a:r>
            <a:r>
              <a:rPr kumimoji="0" sz="2400" b="0" i="0" u="none" strike="noStrike" kern="1200" cap="none" spc="-15" normalizeH="0" baseline="0" noProof="0" dirty="0">
                <a:ln>
                  <a:noFill/>
                </a:ln>
                <a:solidFill>
                  <a:srgbClr val="2E2B1F"/>
                </a:solidFill>
                <a:effectLst/>
                <a:uLnTx/>
                <a:uFillTx/>
                <a:latin typeface="Carlito"/>
                <a:ea typeface="+mn-ea"/>
                <a:cs typeface="Carlito"/>
              </a:rPr>
              <a:t>overcome </a:t>
            </a:r>
            <a:r>
              <a:rPr kumimoji="0" sz="2400" b="0" i="0" u="none" strike="noStrike" kern="1200" cap="none" spc="0" normalizeH="0" baseline="0" noProof="0" dirty="0">
                <a:ln>
                  <a:noFill/>
                </a:ln>
                <a:solidFill>
                  <a:srgbClr val="2E2B1F"/>
                </a:solidFill>
                <a:effectLst/>
                <a:uLnTx/>
                <a:uFillTx/>
                <a:latin typeface="Carlito"/>
                <a:ea typeface="+mn-ea"/>
                <a:cs typeface="Carlito"/>
              </a:rPr>
              <a:t>if </a:t>
            </a:r>
            <a:r>
              <a:rPr kumimoji="0" sz="2400" b="0" i="0" u="none" strike="noStrike" kern="1200" cap="none" spc="-5" normalizeH="0" baseline="0" noProof="0" dirty="0">
                <a:ln>
                  <a:noFill/>
                </a:ln>
                <a:solidFill>
                  <a:srgbClr val="2E2B1F"/>
                </a:solidFill>
                <a:effectLst/>
                <a:uLnTx/>
                <a:uFillTx/>
                <a:latin typeface="Carlito"/>
                <a:ea typeface="+mn-ea"/>
                <a:cs typeface="Carlito"/>
              </a:rPr>
              <a:t>they</a:t>
            </a:r>
            <a:r>
              <a:rPr kumimoji="0" sz="2400" b="0" i="0" u="none" strike="noStrike" kern="1200" cap="none" spc="0" normalizeH="0" baseline="0" noProof="0" dirty="0">
                <a:ln>
                  <a:noFill/>
                </a:ln>
                <a:solidFill>
                  <a:srgbClr val="2E2B1F"/>
                </a:solidFill>
                <a:effectLst/>
                <a:uLnTx/>
                <a:uFillTx/>
                <a:latin typeface="Carlito"/>
                <a:ea typeface="+mn-ea"/>
                <a:cs typeface="Carlito"/>
              </a:rPr>
              <a:t> </a:t>
            </a:r>
            <a:r>
              <a:rPr kumimoji="0" sz="2400" b="0" i="0" u="none" strike="noStrike" kern="1200" cap="none" spc="-15" normalizeH="0" baseline="0" noProof="0" dirty="0">
                <a:ln>
                  <a:noFill/>
                </a:ln>
                <a:solidFill>
                  <a:srgbClr val="2E2B1F"/>
                </a:solidFill>
                <a:effectLst/>
                <a:uLnTx/>
                <a:uFillTx/>
                <a:latin typeface="Carlito"/>
                <a:ea typeface="+mn-ea"/>
                <a:cs typeface="Carlito"/>
              </a:rPr>
              <a:t>are</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used </a:t>
            </a:r>
            <a:r>
              <a:rPr kumimoji="0" sz="2400" b="0" i="0" u="none" strike="noStrike" kern="1200" cap="none" spc="0" normalizeH="0" baseline="0" noProof="0" dirty="0">
                <a:ln>
                  <a:noFill/>
                </a:ln>
                <a:solidFill>
                  <a:srgbClr val="2E2B1F"/>
                </a:solidFill>
                <a:effectLst/>
                <a:uLnTx/>
                <a:uFillTx/>
                <a:latin typeface="Carlito"/>
                <a:ea typeface="+mn-ea"/>
                <a:cs typeface="Carlito"/>
              </a:rPr>
              <a:t>in </a:t>
            </a:r>
            <a:r>
              <a:rPr kumimoji="0" sz="2400" b="0" i="0" u="none" strike="noStrike" kern="1200" cap="none" spc="-5" normalizeH="0" baseline="0" noProof="0" dirty="0">
                <a:ln>
                  <a:noFill/>
                </a:ln>
                <a:solidFill>
                  <a:srgbClr val="2E2B1F"/>
                </a:solidFill>
                <a:effectLst/>
                <a:uLnTx/>
                <a:uFillTx/>
                <a:latin typeface="Carlito"/>
                <a:ea typeface="+mn-ea"/>
                <a:cs typeface="Carlito"/>
              </a:rPr>
              <a:t>series </a:t>
            </a:r>
            <a:r>
              <a:rPr kumimoji="0" sz="2400" b="0" i="0" u="none" strike="noStrike" kern="1200" cap="none" spc="0" normalizeH="0" baseline="0" noProof="0" dirty="0">
                <a:ln>
                  <a:noFill/>
                </a:ln>
                <a:solidFill>
                  <a:srgbClr val="2E2B1F"/>
                </a:solidFill>
                <a:effectLst/>
                <a:uLnTx/>
                <a:uFillTx/>
                <a:latin typeface="Carlito"/>
                <a:ea typeface="+mn-ea"/>
                <a:cs typeface="Carlito"/>
              </a:rPr>
              <a:t>as in this type </a:t>
            </a:r>
            <a:r>
              <a:rPr kumimoji="0" sz="2400" b="0" i="0" u="none" strike="noStrike" kern="1200" cap="none" spc="-5" normalizeH="0" baseline="0" noProof="0" dirty="0">
                <a:ln>
                  <a:noFill/>
                </a:ln>
                <a:solidFill>
                  <a:srgbClr val="2E2B1F"/>
                </a:solidFill>
                <a:effectLst/>
                <a:uLnTx/>
                <a:uFillTx/>
                <a:latin typeface="Carlito"/>
                <a:ea typeface="+mn-ea"/>
                <a:cs typeface="Carlito"/>
              </a:rPr>
              <a:t>of</a:t>
            </a:r>
            <a:r>
              <a:rPr kumimoji="0" sz="2400" b="0" i="0" u="none" strike="noStrike" kern="1200" cap="none" spc="-45" normalizeH="0" baseline="0" noProof="0" dirty="0">
                <a:ln>
                  <a:noFill/>
                </a:ln>
                <a:solidFill>
                  <a:srgbClr val="2E2B1F"/>
                </a:solidFill>
                <a:effectLst/>
                <a:uLnTx/>
                <a:uFillTx/>
                <a:latin typeface="Carlito"/>
                <a:ea typeface="+mn-ea"/>
                <a:cs typeface="Carlito"/>
              </a:rPr>
              <a:t> </a:t>
            </a:r>
            <a:r>
              <a:rPr kumimoji="0" sz="2400" b="0" i="0" u="none" strike="noStrike" kern="1200" cap="none" spc="-25" normalizeH="0" baseline="0" noProof="0" dirty="0">
                <a:ln>
                  <a:noFill/>
                </a:ln>
                <a:solidFill>
                  <a:srgbClr val="2E2B1F"/>
                </a:solidFill>
                <a:effectLst/>
                <a:uLnTx/>
                <a:uFillTx/>
                <a:latin typeface="Carlito"/>
                <a:ea typeface="+mn-ea"/>
                <a:cs typeface="Carlito"/>
              </a:rPr>
              <a:t>calorimeter.</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0014" marR="0" lvl="0" indent="-107950" algn="l" defTabSz="914400" rtl="0" eaLnBrk="1" fontAlgn="auto" latinLnBrk="0" hangingPunct="1">
              <a:lnSpc>
                <a:spcPct val="100000"/>
              </a:lnSpc>
              <a:spcBef>
                <a:spcPts val="0"/>
              </a:spcBef>
              <a:spcAft>
                <a:spcPts val="0"/>
              </a:spcAft>
              <a:buClrTx/>
              <a:buSzPct val="95833"/>
              <a:buFont typeface="Arial"/>
              <a:buChar char="•"/>
              <a:tabLst>
                <a:tab pos="120650" algn="l"/>
              </a:tabLst>
              <a:defRPr/>
            </a:pPr>
            <a:r>
              <a:rPr kumimoji="0" sz="2400" b="0" i="0" u="none" strike="noStrike" kern="1200" cap="none" spc="-5" normalizeH="0" baseline="0" noProof="0" dirty="0">
                <a:ln>
                  <a:noFill/>
                </a:ln>
                <a:solidFill>
                  <a:srgbClr val="2E2B1F"/>
                </a:solidFill>
                <a:effectLst/>
                <a:uLnTx/>
                <a:uFillTx/>
                <a:latin typeface="Carlito"/>
                <a:ea typeface="+mn-ea"/>
                <a:cs typeface="Carlito"/>
              </a:rPr>
              <a:t>It </a:t>
            </a:r>
            <a:r>
              <a:rPr kumimoji="0" sz="2400" b="0" i="0" u="none" strike="noStrike" kern="1200" cap="none" spc="-10" normalizeH="0" baseline="0" noProof="0" dirty="0">
                <a:ln>
                  <a:noFill/>
                </a:ln>
                <a:solidFill>
                  <a:srgbClr val="2E2B1F"/>
                </a:solidFill>
                <a:effectLst/>
                <a:uLnTx/>
                <a:uFillTx/>
                <a:latin typeface="Carlito"/>
                <a:ea typeface="+mn-ea"/>
                <a:cs typeface="Carlito"/>
              </a:rPr>
              <a:t>gives </a:t>
            </a:r>
            <a:r>
              <a:rPr kumimoji="0" sz="2400" b="0" i="0" u="none" strike="noStrike" kern="1200" cap="none" spc="-15" normalizeH="0" baseline="0" noProof="0" dirty="0">
                <a:ln>
                  <a:noFill/>
                </a:ln>
                <a:solidFill>
                  <a:srgbClr val="2E2B1F"/>
                </a:solidFill>
                <a:effectLst/>
                <a:uLnTx/>
                <a:uFillTx/>
                <a:latin typeface="Carlito"/>
                <a:ea typeface="+mn-ea"/>
                <a:cs typeface="Carlito"/>
              </a:rPr>
              <a:t>accurate </a:t>
            </a:r>
            <a:r>
              <a:rPr kumimoji="0" sz="2400" b="0" i="0" u="none" strike="noStrike" kern="1200" cap="none" spc="-5" normalizeH="0" baseline="0" noProof="0" dirty="0">
                <a:ln>
                  <a:noFill/>
                </a:ln>
                <a:solidFill>
                  <a:srgbClr val="2E2B1F"/>
                </a:solidFill>
                <a:effectLst/>
                <a:uLnTx/>
                <a:uFillTx/>
                <a:latin typeface="Carlito"/>
                <a:ea typeface="+mn-ea"/>
                <a:cs typeface="Carlito"/>
              </a:rPr>
              <a:t>estimation of </a:t>
            </a:r>
            <a:r>
              <a:rPr kumimoji="0" sz="2400" b="0" i="0" u="none" strike="noStrike" kern="1200" cap="none" spc="0" normalizeH="0" baseline="0" noProof="0" dirty="0">
                <a:ln>
                  <a:noFill/>
                </a:ln>
                <a:solidFill>
                  <a:srgbClr val="2E2B1F"/>
                </a:solidFill>
                <a:effectLst/>
                <a:uLnTx/>
                <a:uFillTx/>
                <a:latin typeface="Carlito"/>
                <a:ea typeface="+mn-ea"/>
                <a:cs typeface="Carlito"/>
              </a:rPr>
              <a:t>dryness</a:t>
            </a:r>
            <a:r>
              <a:rPr kumimoji="0" sz="2400" b="0" i="0" u="none" strike="noStrike" kern="1200" cap="none" spc="-50" normalizeH="0" baseline="0" noProof="0" dirty="0">
                <a:ln>
                  <a:noFill/>
                </a:ln>
                <a:solidFill>
                  <a:srgbClr val="2E2B1F"/>
                </a:solidFill>
                <a:effectLst/>
                <a:uLnTx/>
                <a:uFillTx/>
                <a:latin typeface="Carlito"/>
                <a:ea typeface="+mn-ea"/>
                <a:cs typeface="Carlito"/>
              </a:rPr>
              <a:t> </a:t>
            </a:r>
            <a:r>
              <a:rPr kumimoji="0" sz="2400" b="0" i="0" u="none" strike="noStrike" kern="1200" cap="none" spc="-10" normalizeH="0" baseline="0" noProof="0" dirty="0">
                <a:ln>
                  <a:noFill/>
                </a:ln>
                <a:solidFill>
                  <a:srgbClr val="2E2B1F"/>
                </a:solidFill>
                <a:effectLst/>
                <a:uLnTx/>
                <a:uFillTx/>
                <a:latin typeface="Carlito"/>
                <a:ea typeface="+mn-ea"/>
                <a:cs typeface="Carlito"/>
              </a:rPr>
              <a:t>fraction.</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424561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2E2B1F"/>
                </a:solidFill>
                <a:effectLst/>
                <a:uLnTx/>
                <a:uFillTx/>
                <a:latin typeface="Carlito"/>
                <a:ea typeface="+mn-ea"/>
                <a:cs typeface="Carlito"/>
              </a:rPr>
              <a:t>x = </a:t>
            </a:r>
            <a:r>
              <a:rPr kumimoji="0" sz="2400" b="0" i="0" u="none" strike="noStrike" kern="1200" cap="none" spc="-5" normalizeH="0" baseline="0" noProof="0" dirty="0">
                <a:ln>
                  <a:noFill/>
                </a:ln>
                <a:solidFill>
                  <a:srgbClr val="2E2B1F"/>
                </a:solidFill>
                <a:effectLst/>
                <a:uLnTx/>
                <a:uFillTx/>
                <a:latin typeface="Carlito"/>
                <a:ea typeface="+mn-ea"/>
                <a:cs typeface="Carlito"/>
              </a:rPr>
              <a:t>x1.</a:t>
            </a:r>
            <a:r>
              <a:rPr kumimoji="0" sz="2400" b="0" i="0" u="none" strike="noStrike" kern="1200" cap="none" spc="-45" normalizeH="0" baseline="0" noProof="0" dirty="0">
                <a:ln>
                  <a:noFill/>
                </a:ln>
                <a:solidFill>
                  <a:srgbClr val="2E2B1F"/>
                </a:solidFill>
                <a:effectLst/>
                <a:uLnTx/>
                <a:uFillTx/>
                <a:latin typeface="Carlito"/>
                <a:ea typeface="+mn-ea"/>
                <a:cs typeface="Carlito"/>
              </a:rPr>
              <a:t> </a:t>
            </a:r>
            <a:r>
              <a:rPr kumimoji="0" sz="2400" b="0" i="0" u="none" strike="noStrike" kern="1200" cap="none" spc="0" normalizeH="0" baseline="0" noProof="0" dirty="0">
                <a:ln>
                  <a:noFill/>
                </a:ln>
                <a:solidFill>
                  <a:srgbClr val="2E2B1F"/>
                </a:solidFill>
                <a:effectLst/>
                <a:uLnTx/>
                <a:uFillTx/>
                <a:latin typeface="Carlito"/>
                <a:ea typeface="+mn-ea"/>
                <a:cs typeface="Carlito"/>
              </a:rPr>
              <a:t>x2</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6350" lvl="0" indent="0" algn="l" defTabSz="914400" rtl="0" eaLnBrk="1" fontAlgn="auto" latinLnBrk="0" hangingPunct="1">
              <a:lnSpc>
                <a:spcPct val="100000"/>
              </a:lnSpc>
              <a:spcBef>
                <a:spcPts val="0"/>
              </a:spcBef>
              <a:spcAft>
                <a:spcPts val="0"/>
              </a:spcAft>
              <a:buClrTx/>
              <a:buSzTx/>
              <a:buFontTx/>
              <a:buNone/>
              <a:tabLst>
                <a:tab pos="445134" algn="l"/>
                <a:tab pos="744220" algn="l"/>
                <a:tab pos="1845945" algn="l"/>
                <a:tab pos="2952750" algn="l"/>
                <a:tab pos="3352165" algn="l"/>
                <a:tab pos="4254500" algn="l"/>
                <a:tab pos="5634990" algn="l"/>
                <a:tab pos="6382385" algn="l"/>
              </a:tabLst>
              <a:defRPr/>
            </a:pPr>
            <a:r>
              <a:rPr kumimoji="0" sz="2400" b="0" i="0" u="none" strike="noStrike" kern="1200" cap="none" spc="0" normalizeH="0" baseline="0" noProof="0" dirty="0">
                <a:ln>
                  <a:noFill/>
                </a:ln>
                <a:solidFill>
                  <a:srgbClr val="2E2B1F"/>
                </a:solidFill>
                <a:effectLst/>
                <a:uLnTx/>
                <a:uFillTx/>
                <a:latin typeface="Carlito"/>
                <a:ea typeface="+mn-ea"/>
                <a:cs typeface="Carlito"/>
              </a:rPr>
              <a:t>x1	=	</a:t>
            </a:r>
            <a:r>
              <a:rPr kumimoji="0" sz="2400" b="0" i="0" u="none" strike="noStrike" kern="1200" cap="none" spc="-5" normalizeH="0" baseline="0" noProof="0" dirty="0">
                <a:ln>
                  <a:noFill/>
                </a:ln>
                <a:solidFill>
                  <a:srgbClr val="2E2B1F"/>
                </a:solidFill>
                <a:effectLst/>
                <a:uLnTx/>
                <a:uFillTx/>
                <a:latin typeface="Carlito"/>
                <a:ea typeface="+mn-ea"/>
                <a:cs typeface="Carlito"/>
              </a:rPr>
              <a:t>d</a:t>
            </a:r>
            <a:r>
              <a:rPr kumimoji="0" sz="2400" b="0" i="0" u="none" strike="noStrike" kern="1200" cap="none" spc="10"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yness	</a:t>
            </a:r>
            <a:r>
              <a:rPr kumimoji="0" sz="2400" b="0" i="0" u="none" strike="noStrike" kern="1200" cap="none" spc="-5" normalizeH="0" baseline="0" noProof="0" dirty="0">
                <a:ln>
                  <a:noFill/>
                </a:ln>
                <a:solidFill>
                  <a:srgbClr val="2E2B1F"/>
                </a:solidFill>
                <a:effectLst/>
                <a:uLnTx/>
                <a:uFillTx/>
                <a:latin typeface="Carlito"/>
                <a:ea typeface="+mn-ea"/>
                <a:cs typeface="Carlito"/>
              </a:rPr>
              <a:t>f</a:t>
            </a:r>
            <a:r>
              <a:rPr kumimoji="0" sz="2400" b="0" i="0" u="none" strike="noStrike" kern="1200" cap="none" spc="-50"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action	</a:t>
            </a:r>
            <a:r>
              <a:rPr kumimoji="0" sz="2400" b="0" i="0" u="none" strike="noStrike" kern="1200" cap="none" spc="-10" normalizeH="0" baseline="0" noProof="0" dirty="0">
                <a:ln>
                  <a:noFill/>
                </a:ln>
                <a:solidFill>
                  <a:srgbClr val="2E2B1F"/>
                </a:solidFill>
                <a:effectLst/>
                <a:uLnTx/>
                <a:uFillTx/>
                <a:latin typeface="Carlito"/>
                <a:ea typeface="+mn-ea"/>
                <a:cs typeface="Carlito"/>
              </a:rPr>
              <a:t>o</a:t>
            </a:r>
            <a:r>
              <a:rPr kumimoji="0" sz="2400" b="0" i="0" u="none" strike="noStrike" kern="1200" cap="none" spc="0" normalizeH="0" baseline="0" noProof="0" dirty="0">
                <a:ln>
                  <a:noFill/>
                </a:ln>
                <a:solidFill>
                  <a:srgbClr val="2E2B1F"/>
                </a:solidFill>
                <a:effectLst/>
                <a:uLnTx/>
                <a:uFillTx/>
                <a:latin typeface="Carlito"/>
                <a:ea typeface="+mn-ea"/>
                <a:cs typeface="Carlito"/>
              </a:rPr>
              <a:t>f	</a:t>
            </a:r>
            <a:r>
              <a:rPr kumimoji="0" sz="2400" b="0" i="0" u="none" strike="noStrike" kern="1200" cap="none" spc="-30" normalizeH="0" baseline="0" noProof="0" dirty="0">
                <a:ln>
                  <a:noFill/>
                </a:ln>
                <a:solidFill>
                  <a:srgbClr val="2E2B1F"/>
                </a:solidFill>
                <a:effectLst/>
                <a:uLnTx/>
                <a:uFillTx/>
                <a:latin typeface="Carlito"/>
                <a:ea typeface="+mn-ea"/>
                <a:cs typeface="Carlito"/>
              </a:rPr>
              <a:t>s</a:t>
            </a:r>
            <a:r>
              <a:rPr kumimoji="0" sz="2400" b="0" i="0" u="none" strike="noStrike" kern="1200" cap="none" spc="-25" normalizeH="0" baseline="0" noProof="0" dirty="0">
                <a:ln>
                  <a:noFill/>
                </a:ln>
                <a:solidFill>
                  <a:srgbClr val="2E2B1F"/>
                </a:solidFill>
                <a:effectLst/>
                <a:uLnTx/>
                <a:uFillTx/>
                <a:latin typeface="Carlito"/>
                <a:ea typeface="+mn-ea"/>
                <a:cs typeface="Carlito"/>
              </a:rPr>
              <a:t>t</a:t>
            </a:r>
            <a:r>
              <a:rPr kumimoji="0" sz="2400" b="0" i="0" u="none" strike="noStrike" kern="1200" cap="none" spc="0" normalizeH="0" baseline="0" noProof="0" dirty="0">
                <a:ln>
                  <a:noFill/>
                </a:ln>
                <a:solidFill>
                  <a:srgbClr val="2E2B1F"/>
                </a:solidFill>
                <a:effectLst/>
                <a:uLnTx/>
                <a:uFillTx/>
                <a:latin typeface="Carlito"/>
                <a:ea typeface="+mn-ea"/>
                <a:cs typeface="Carlito"/>
              </a:rPr>
              <a:t>e</a:t>
            </a:r>
            <a:r>
              <a:rPr kumimoji="0" sz="2400" b="0" i="0" u="none" strike="noStrike" kern="1200" cap="none" spc="5" normalizeH="0" baseline="0" noProof="0" dirty="0">
                <a:ln>
                  <a:noFill/>
                </a:ln>
                <a:solidFill>
                  <a:srgbClr val="2E2B1F"/>
                </a:solidFill>
                <a:effectLst/>
                <a:uLnTx/>
                <a:uFillTx/>
                <a:latin typeface="Carlito"/>
                <a:ea typeface="+mn-ea"/>
                <a:cs typeface="Carlito"/>
              </a:rPr>
              <a:t>a</a:t>
            </a:r>
            <a:r>
              <a:rPr kumimoji="0" sz="2400" b="0" i="0" u="none" strike="noStrike" kern="1200" cap="none" spc="0" normalizeH="0" baseline="0" noProof="0" dirty="0">
                <a:ln>
                  <a:noFill/>
                </a:ln>
                <a:solidFill>
                  <a:srgbClr val="2E2B1F"/>
                </a:solidFill>
                <a:effectLst/>
                <a:uLnTx/>
                <a:uFillTx/>
                <a:latin typeface="Carlito"/>
                <a:ea typeface="+mn-ea"/>
                <a:cs typeface="Carlito"/>
              </a:rPr>
              <a:t>m	</a:t>
            </a:r>
            <a:r>
              <a:rPr kumimoji="0" sz="2400" b="0" i="0" u="none" strike="noStrike" kern="1200" cap="none" spc="-10" normalizeH="0" baseline="0" noProof="0" dirty="0">
                <a:ln>
                  <a:noFill/>
                </a:ln>
                <a:solidFill>
                  <a:srgbClr val="2E2B1F"/>
                </a:solidFill>
                <a:effectLst/>
                <a:uLnTx/>
                <a:uFillTx/>
                <a:latin typeface="Carlito"/>
                <a:ea typeface="+mn-ea"/>
                <a:cs typeface="Carlito"/>
              </a:rPr>
              <a:t>m</a:t>
            </a:r>
            <a:r>
              <a:rPr kumimoji="0" sz="2400" b="0" i="0" u="none" strike="noStrike" kern="1200" cap="none" spc="0" normalizeH="0" baseline="0" noProof="0" dirty="0">
                <a:ln>
                  <a:noFill/>
                </a:ln>
                <a:solidFill>
                  <a:srgbClr val="2E2B1F"/>
                </a:solidFill>
                <a:effectLst/>
                <a:uLnTx/>
                <a:uFillTx/>
                <a:latin typeface="Carlito"/>
                <a:ea typeface="+mn-ea"/>
                <a:cs typeface="Carlito"/>
              </a:rPr>
              <a:t>e</a:t>
            </a:r>
            <a:r>
              <a:rPr kumimoji="0" sz="2400" b="0" i="0" u="none" strike="noStrike" kern="1200" cap="none" spc="5" normalizeH="0" baseline="0" noProof="0" dirty="0">
                <a:ln>
                  <a:noFill/>
                </a:ln>
                <a:solidFill>
                  <a:srgbClr val="2E2B1F"/>
                </a:solidFill>
                <a:effectLst/>
                <a:uLnTx/>
                <a:uFillTx/>
                <a:latin typeface="Carlito"/>
                <a:ea typeface="+mn-ea"/>
                <a:cs typeface="Carlito"/>
              </a:rPr>
              <a:t>a</a:t>
            </a:r>
            <a:r>
              <a:rPr kumimoji="0" sz="2400" b="0" i="0" u="none" strike="noStrike" kern="1200" cap="none" spc="-5" normalizeH="0" baseline="0" noProof="0" dirty="0">
                <a:ln>
                  <a:noFill/>
                </a:ln>
                <a:solidFill>
                  <a:srgbClr val="2E2B1F"/>
                </a:solidFill>
                <a:effectLst/>
                <a:uLnTx/>
                <a:uFillTx/>
                <a:latin typeface="Carlito"/>
                <a:ea typeface="+mn-ea"/>
                <a:cs typeface="Carlito"/>
              </a:rPr>
              <a:t>su</a:t>
            </a:r>
            <a:r>
              <a:rPr kumimoji="0" sz="2400" b="0" i="0" u="none" strike="noStrike" kern="1200" cap="none" spc="-40" normalizeH="0" baseline="0" noProof="0" dirty="0">
                <a:ln>
                  <a:noFill/>
                </a:ln>
                <a:solidFill>
                  <a:srgbClr val="2E2B1F"/>
                </a:solidFill>
                <a:effectLst/>
                <a:uLnTx/>
                <a:uFillTx/>
                <a:latin typeface="Carlito"/>
                <a:ea typeface="+mn-ea"/>
                <a:cs typeface="Carlito"/>
              </a:rPr>
              <a:t>r</a:t>
            </a:r>
            <a:r>
              <a:rPr kumimoji="0" sz="2400" b="0" i="0" u="none" strike="noStrike" kern="1200" cap="none" spc="0" normalizeH="0" baseline="0" noProof="0" dirty="0">
                <a:ln>
                  <a:noFill/>
                </a:ln>
                <a:solidFill>
                  <a:srgbClr val="2E2B1F"/>
                </a:solidFill>
                <a:effectLst/>
                <a:uLnTx/>
                <a:uFillTx/>
                <a:latin typeface="Carlito"/>
                <a:ea typeface="+mn-ea"/>
                <a:cs typeface="Carlito"/>
              </a:rPr>
              <a:t>ed	</a:t>
            </a:r>
            <a:r>
              <a:rPr kumimoji="0" sz="2400" b="0" i="0" u="none" strike="noStrike" kern="1200" cap="none" spc="-5" normalizeH="0" baseline="0" noProof="0" dirty="0">
                <a:ln>
                  <a:noFill/>
                </a:ln>
                <a:solidFill>
                  <a:srgbClr val="2E2B1F"/>
                </a:solidFill>
                <a:effectLst/>
                <a:uLnTx/>
                <a:uFillTx/>
                <a:latin typeface="Carlito"/>
                <a:ea typeface="+mn-ea"/>
                <a:cs typeface="Carlito"/>
              </a:rPr>
              <a:t>f</a:t>
            </a:r>
            <a:r>
              <a:rPr kumimoji="0" sz="2400" b="0" i="0" u="none" strike="noStrike" kern="1200" cap="none" spc="-30" normalizeH="0" baseline="0" noProof="0" dirty="0">
                <a:ln>
                  <a:noFill/>
                </a:ln>
                <a:solidFill>
                  <a:srgbClr val="2E2B1F"/>
                </a:solidFill>
                <a:effectLst/>
                <a:uLnTx/>
                <a:uFillTx/>
                <a:latin typeface="Carlito"/>
                <a:ea typeface="+mn-ea"/>
                <a:cs typeface="Carlito"/>
              </a:rPr>
              <a:t>r</a:t>
            </a:r>
            <a:r>
              <a:rPr kumimoji="0" sz="2400" b="0" i="0" u="none" strike="noStrike" kern="1200" cap="none" spc="5" normalizeH="0" baseline="0" noProof="0" dirty="0">
                <a:ln>
                  <a:noFill/>
                </a:ln>
                <a:solidFill>
                  <a:srgbClr val="2E2B1F"/>
                </a:solidFill>
                <a:effectLst/>
                <a:uLnTx/>
                <a:uFillTx/>
                <a:latin typeface="Carlito"/>
                <a:ea typeface="+mn-ea"/>
                <a:cs typeface="Carlito"/>
              </a:rPr>
              <a:t>o</a:t>
            </a:r>
            <a:r>
              <a:rPr kumimoji="0" sz="2400" b="0" i="0" u="none" strike="noStrike" kern="1200" cap="none" spc="0" normalizeH="0" baseline="0" noProof="0" dirty="0">
                <a:ln>
                  <a:noFill/>
                </a:ln>
                <a:solidFill>
                  <a:srgbClr val="2E2B1F"/>
                </a:solidFill>
                <a:effectLst/>
                <a:uLnTx/>
                <a:uFillTx/>
                <a:latin typeface="Carlito"/>
                <a:ea typeface="+mn-ea"/>
                <a:cs typeface="Carlito"/>
              </a:rPr>
              <a:t>m	</a:t>
            </a:r>
            <a:r>
              <a:rPr kumimoji="0" sz="2400" b="0" i="0" u="none" strike="noStrike" kern="1200" cap="none" spc="-5" normalizeH="0" baseline="0" noProof="0" dirty="0">
                <a:ln>
                  <a:noFill/>
                </a:ln>
                <a:solidFill>
                  <a:srgbClr val="2E2B1F"/>
                </a:solidFill>
                <a:effectLst/>
                <a:uLnTx/>
                <a:uFillTx/>
                <a:latin typeface="Carlito"/>
                <a:ea typeface="+mn-ea"/>
                <a:cs typeface="Carlito"/>
              </a:rPr>
              <a:t>sepa</a:t>
            </a:r>
            <a:r>
              <a:rPr kumimoji="0" sz="2400" b="0" i="0" u="none" strike="noStrike" kern="1200" cap="none" spc="-45" normalizeH="0" baseline="0" noProof="0" dirty="0">
                <a:ln>
                  <a:noFill/>
                </a:ln>
                <a:solidFill>
                  <a:srgbClr val="2E2B1F"/>
                </a:solidFill>
                <a:effectLst/>
                <a:uLnTx/>
                <a:uFillTx/>
                <a:latin typeface="Carlito"/>
                <a:ea typeface="+mn-ea"/>
                <a:cs typeface="Carlito"/>
              </a:rPr>
              <a:t>r</a:t>
            </a:r>
            <a:r>
              <a:rPr kumimoji="0" sz="2400" b="0" i="0" u="none" strike="noStrike" kern="1200" cap="none" spc="-25" normalizeH="0" baseline="0" noProof="0" dirty="0">
                <a:ln>
                  <a:noFill/>
                </a:ln>
                <a:solidFill>
                  <a:srgbClr val="2E2B1F"/>
                </a:solidFill>
                <a:effectLst/>
                <a:uLnTx/>
                <a:uFillTx/>
                <a:latin typeface="Carlito"/>
                <a:ea typeface="+mn-ea"/>
                <a:cs typeface="Carlito"/>
              </a:rPr>
              <a:t>a</a:t>
            </a:r>
            <a:r>
              <a:rPr kumimoji="0" sz="2400" b="0" i="0" u="none" strike="noStrike" kern="1200" cap="none" spc="0" normalizeH="0" baseline="0" noProof="0" dirty="0">
                <a:ln>
                  <a:noFill/>
                </a:ln>
                <a:solidFill>
                  <a:srgbClr val="2E2B1F"/>
                </a:solidFill>
                <a:effectLst/>
                <a:uLnTx/>
                <a:uFillTx/>
                <a:latin typeface="Carlito"/>
                <a:ea typeface="+mn-ea"/>
                <a:cs typeface="Carlito"/>
              </a:rPr>
              <a:t>ti</a:t>
            </a:r>
            <a:r>
              <a:rPr kumimoji="0" sz="2400" b="0" i="0" u="none" strike="noStrike" kern="1200" cap="none" spc="-15" normalizeH="0" baseline="0" noProof="0" dirty="0">
                <a:ln>
                  <a:noFill/>
                </a:ln>
                <a:solidFill>
                  <a:srgbClr val="2E2B1F"/>
                </a:solidFill>
                <a:effectLst/>
                <a:uLnTx/>
                <a:uFillTx/>
                <a:latin typeface="Carlito"/>
                <a:ea typeface="+mn-ea"/>
                <a:cs typeface="Carlito"/>
              </a:rPr>
              <a:t>n</a:t>
            </a:r>
            <a:r>
              <a:rPr kumimoji="0" sz="2400" b="0" i="0" u="none" strike="noStrike" kern="1200" cap="none" spc="0" normalizeH="0" baseline="0" noProof="0" dirty="0">
                <a:ln>
                  <a:noFill/>
                </a:ln>
                <a:solidFill>
                  <a:srgbClr val="2E2B1F"/>
                </a:solidFill>
                <a:effectLst/>
                <a:uLnTx/>
                <a:uFillTx/>
                <a:latin typeface="Carlito"/>
                <a:ea typeface="+mn-ea"/>
                <a:cs typeface="Carlito"/>
              </a:rPr>
              <a:t>g  </a:t>
            </a:r>
            <a:r>
              <a:rPr kumimoji="0" sz="2400" b="0" i="0" u="none" strike="noStrike" kern="1200" cap="none" spc="-25" normalizeH="0" baseline="0" noProof="0" dirty="0">
                <a:ln>
                  <a:noFill/>
                </a:ln>
                <a:solidFill>
                  <a:srgbClr val="2E2B1F"/>
                </a:solidFill>
                <a:effectLst/>
                <a:uLnTx/>
                <a:uFillTx/>
                <a:latin typeface="Carlito"/>
                <a:ea typeface="+mn-ea"/>
                <a:cs typeface="Carlito"/>
              </a:rPr>
              <a:t>calorimeter.</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tab pos="461645" algn="l"/>
                <a:tab pos="777875" algn="l"/>
                <a:tab pos="1896110" algn="l"/>
                <a:tab pos="3020060" algn="l"/>
                <a:tab pos="3435985" algn="l"/>
                <a:tab pos="4353560" algn="l"/>
                <a:tab pos="5753100" algn="l"/>
                <a:tab pos="6513195" algn="l"/>
              </a:tabLst>
              <a:defRPr/>
            </a:pPr>
            <a:r>
              <a:rPr kumimoji="0" sz="2400" b="0" i="0" u="none" strike="noStrike" kern="1200" cap="none" spc="0" normalizeH="0" baseline="0" noProof="0" dirty="0">
                <a:ln>
                  <a:noFill/>
                </a:ln>
                <a:solidFill>
                  <a:srgbClr val="2E2B1F"/>
                </a:solidFill>
                <a:effectLst/>
                <a:uLnTx/>
                <a:uFillTx/>
                <a:latin typeface="Carlito"/>
                <a:ea typeface="+mn-ea"/>
                <a:cs typeface="Carlito"/>
              </a:rPr>
              <a:t>x2	=	</a:t>
            </a:r>
            <a:r>
              <a:rPr kumimoji="0" sz="2400" b="0" i="0" u="none" strike="noStrike" kern="1200" cap="none" spc="-5" normalizeH="0" baseline="0" noProof="0" dirty="0">
                <a:ln>
                  <a:noFill/>
                </a:ln>
                <a:solidFill>
                  <a:srgbClr val="2E2B1F"/>
                </a:solidFill>
                <a:effectLst/>
                <a:uLnTx/>
                <a:uFillTx/>
                <a:latin typeface="Carlito"/>
                <a:ea typeface="+mn-ea"/>
                <a:cs typeface="Carlito"/>
              </a:rPr>
              <a:t>dryness	</a:t>
            </a:r>
            <a:r>
              <a:rPr kumimoji="0" sz="2400" b="0" i="0" u="none" strike="noStrike" kern="1200" cap="none" spc="-10" normalizeH="0" baseline="0" noProof="0" dirty="0">
                <a:ln>
                  <a:noFill/>
                </a:ln>
                <a:solidFill>
                  <a:srgbClr val="2E2B1F"/>
                </a:solidFill>
                <a:effectLst/>
                <a:uLnTx/>
                <a:uFillTx/>
                <a:latin typeface="Carlito"/>
                <a:ea typeface="+mn-ea"/>
                <a:cs typeface="Carlito"/>
              </a:rPr>
              <a:t>fraction	</a:t>
            </a:r>
            <a:r>
              <a:rPr kumimoji="0" sz="2400" b="0" i="0" u="none" strike="noStrike" kern="1200" cap="none" spc="-5" normalizeH="0" baseline="0" noProof="0" dirty="0">
                <a:ln>
                  <a:noFill/>
                </a:ln>
                <a:solidFill>
                  <a:srgbClr val="2E2B1F"/>
                </a:solidFill>
                <a:effectLst/>
                <a:uLnTx/>
                <a:uFillTx/>
                <a:latin typeface="Carlito"/>
                <a:ea typeface="+mn-ea"/>
                <a:cs typeface="Carlito"/>
              </a:rPr>
              <a:t>of	</a:t>
            </a:r>
            <a:r>
              <a:rPr kumimoji="0" sz="2400" b="0" i="0" u="none" strike="noStrike" kern="1200" cap="none" spc="-10" normalizeH="0" baseline="0" noProof="0" dirty="0">
                <a:ln>
                  <a:noFill/>
                </a:ln>
                <a:solidFill>
                  <a:srgbClr val="2E2B1F"/>
                </a:solidFill>
                <a:effectLst/>
                <a:uLnTx/>
                <a:uFillTx/>
                <a:latin typeface="Carlito"/>
                <a:ea typeface="+mn-ea"/>
                <a:cs typeface="Carlito"/>
              </a:rPr>
              <a:t>steam	</a:t>
            </a:r>
            <a:r>
              <a:rPr kumimoji="0" sz="2400" b="0" i="0" u="none" strike="noStrike" kern="1200" cap="none" spc="-5" normalizeH="0" baseline="0" noProof="0" dirty="0">
                <a:ln>
                  <a:noFill/>
                </a:ln>
                <a:solidFill>
                  <a:srgbClr val="2E2B1F"/>
                </a:solidFill>
                <a:effectLst/>
                <a:uLnTx/>
                <a:uFillTx/>
                <a:latin typeface="Carlito"/>
                <a:ea typeface="+mn-ea"/>
                <a:cs typeface="Carlito"/>
              </a:rPr>
              <a:t>measured	</a:t>
            </a:r>
            <a:r>
              <a:rPr kumimoji="0" sz="2400" b="0" i="0" u="none" strike="noStrike" kern="1200" cap="none" spc="-15" normalizeH="0" baseline="0" noProof="0" dirty="0">
                <a:ln>
                  <a:noFill/>
                </a:ln>
                <a:solidFill>
                  <a:srgbClr val="2E2B1F"/>
                </a:solidFill>
                <a:effectLst/>
                <a:uLnTx/>
                <a:uFillTx/>
                <a:latin typeface="Carlito"/>
                <a:ea typeface="+mn-ea"/>
                <a:cs typeface="Carlito"/>
              </a:rPr>
              <a:t>from	throttling</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400" b="0" i="0" u="none" strike="noStrike" kern="1200" cap="none" spc="-25" normalizeH="0" baseline="0" noProof="0" dirty="0">
                <a:ln>
                  <a:noFill/>
                </a:ln>
                <a:solidFill>
                  <a:srgbClr val="2E2B1F"/>
                </a:solidFill>
                <a:effectLst/>
                <a:uLnTx/>
                <a:uFillTx/>
                <a:latin typeface="Carlito"/>
                <a:ea typeface="+mn-ea"/>
                <a:cs typeface="Carlito"/>
              </a:rPr>
              <a:t>calorimeter.</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23</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2384-2607-4FD3-9CF9-8B3B958191CE}"/>
              </a:ext>
            </a:extLst>
          </p:cNvPr>
          <p:cNvSpPr>
            <a:spLocks noGrp="1"/>
          </p:cNvSpPr>
          <p:nvPr>
            <p:ph type="title"/>
          </p:nvPr>
        </p:nvSpPr>
        <p:spPr>
          <a:xfrm>
            <a:off x="179512" y="274638"/>
            <a:ext cx="8784976" cy="1143000"/>
          </a:xfrm>
        </p:spPr>
        <p:txBody>
          <a:bodyPr>
            <a:normAutofit fontScale="90000"/>
          </a:bodyPr>
          <a:lstStyle/>
          <a:p>
            <a:r>
              <a:rPr lang="en-US" dirty="0"/>
              <a:t>PROPERTY DIAGRAMS IN COMMON USE</a:t>
            </a:r>
          </a:p>
        </p:txBody>
      </p:sp>
      <p:pic>
        <p:nvPicPr>
          <p:cNvPr id="5" name="Content Placeholder 4">
            <a:extLst>
              <a:ext uri="{FF2B5EF4-FFF2-40B4-BE49-F238E27FC236}">
                <a16:creationId xmlns:a16="http://schemas.microsoft.com/office/drawing/2014/main" id="{A5B3AD25-8A31-401E-AC48-B1BCC34D2E36}"/>
              </a:ext>
            </a:extLst>
          </p:cNvPr>
          <p:cNvPicPr>
            <a:picLocks noGrp="1" noChangeAspect="1"/>
          </p:cNvPicPr>
          <p:nvPr>
            <p:ph idx="1"/>
          </p:nvPr>
        </p:nvPicPr>
        <p:blipFill>
          <a:blip r:embed="rId2"/>
          <a:stretch>
            <a:fillRect/>
          </a:stretch>
        </p:blipFill>
        <p:spPr>
          <a:xfrm>
            <a:off x="2078360" y="1429197"/>
            <a:ext cx="4474840" cy="5174314"/>
          </a:xfrm>
          <a:prstGeom prst="rect">
            <a:avLst/>
          </a:prstGeom>
        </p:spPr>
      </p:pic>
      <p:sp>
        <p:nvSpPr>
          <p:cNvPr id="4" name="Slide Number Placeholder 3">
            <a:extLst>
              <a:ext uri="{FF2B5EF4-FFF2-40B4-BE49-F238E27FC236}">
                <a16:creationId xmlns:a16="http://schemas.microsoft.com/office/drawing/2014/main" id="{334C95F8-89D9-400D-8C07-F5FD3F976001}"/>
              </a:ext>
            </a:extLst>
          </p:cNvPr>
          <p:cNvSpPr>
            <a:spLocks noGrp="1"/>
          </p:cNvSpPr>
          <p:nvPr>
            <p:ph type="sldNum" sz="quarter" idx="12"/>
          </p:nvPr>
        </p:nvSpPr>
        <p:spPr/>
        <p:txBody>
          <a:bodyPr/>
          <a:lstStyle/>
          <a:p>
            <a:fld id="{2CABE815-B518-4B8B-9874-D3A955463FAF}" type="slidenum">
              <a:rPr lang="en-AU" smtClean="0"/>
              <a:pPr/>
              <a:t>24</a:t>
            </a:fld>
            <a:endParaRPr lang="en-AU"/>
          </a:p>
        </p:txBody>
      </p:sp>
    </p:spTree>
    <p:extLst>
      <p:ext uri="{BB962C8B-B14F-4D97-AF65-F5344CB8AC3E}">
        <p14:creationId xmlns:p14="http://schemas.microsoft.com/office/powerpoint/2010/main" val="2174334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9409" y="828040"/>
            <a:ext cx="7590155" cy="532130"/>
          </a:xfrm>
          <a:prstGeom prst="rect">
            <a:avLst/>
          </a:prstGeom>
        </p:spPr>
        <p:txBody>
          <a:bodyPr vert="horz" wrap="square" lIns="0" tIns="55244" rIns="0" bIns="0" rtlCol="0">
            <a:spAutoFit/>
          </a:bodyPr>
          <a:lstStyle/>
          <a:p>
            <a:pPr marL="3077210" marR="5080" lvl="0" indent="-3064510" algn="l" defTabSz="914400" rtl="0" eaLnBrk="1" fontAlgn="auto" latinLnBrk="0" hangingPunct="1">
              <a:lnSpc>
                <a:spcPts val="1830"/>
              </a:lnSpc>
              <a:spcBef>
                <a:spcPts val="434"/>
              </a:spcBef>
              <a:spcAft>
                <a:spcPts val="0"/>
              </a:spcAft>
              <a:buClrTx/>
              <a:buSzTx/>
              <a:buFontTx/>
              <a:buNone/>
              <a:tabLst/>
              <a:defRPr/>
            </a:pPr>
            <a:r>
              <a:rPr kumimoji="0" sz="1800" b="1" i="0" u="none" strike="noStrike" kern="1200" cap="none" spc="-5" normalizeH="0" baseline="0" noProof="0" dirty="0">
                <a:ln>
                  <a:noFill/>
                </a:ln>
                <a:solidFill>
                  <a:srgbClr val="071C57"/>
                </a:solidFill>
                <a:effectLst/>
                <a:uLnTx/>
                <a:uFillTx/>
                <a:latin typeface="Times New Roman"/>
                <a:ea typeface="+mn-ea"/>
                <a:cs typeface="Times New Roman"/>
              </a:rPr>
              <a:t>The entropy </a:t>
            </a:r>
            <a:r>
              <a:rPr kumimoji="0" sz="1800" b="1" i="0" u="none" strike="noStrike" kern="1200" cap="none" spc="0" normalizeH="0" baseline="0" noProof="0" dirty="0">
                <a:ln>
                  <a:noFill/>
                </a:ln>
                <a:solidFill>
                  <a:srgbClr val="071C57"/>
                </a:solidFill>
                <a:effectLst/>
                <a:uLnTx/>
                <a:uFillTx/>
                <a:latin typeface="Times New Roman"/>
                <a:ea typeface="+mn-ea"/>
                <a:cs typeface="Times New Roman"/>
              </a:rPr>
              <a:t>of a </a:t>
            </a:r>
            <a:r>
              <a:rPr kumimoji="0" sz="1800" b="1" i="0" u="none" strike="noStrike" kern="1200" cap="none" spc="-10" normalizeH="0" baseline="0" noProof="0" dirty="0">
                <a:ln>
                  <a:noFill/>
                </a:ln>
                <a:solidFill>
                  <a:srgbClr val="071C57"/>
                </a:solidFill>
                <a:effectLst/>
                <a:uLnTx/>
                <a:uFillTx/>
                <a:latin typeface="Times New Roman"/>
                <a:ea typeface="+mn-ea"/>
                <a:cs typeface="Times New Roman"/>
              </a:rPr>
              <a:t>pure substance </a:t>
            </a:r>
            <a:r>
              <a:rPr kumimoji="0" sz="1800" b="1" i="0" u="none" strike="noStrike" kern="1200" cap="none" spc="-5" normalizeH="0" baseline="0" noProof="0" dirty="0">
                <a:ln>
                  <a:noFill/>
                </a:ln>
                <a:solidFill>
                  <a:srgbClr val="071C57"/>
                </a:solidFill>
                <a:effectLst/>
                <a:uLnTx/>
                <a:uFillTx/>
                <a:latin typeface="Times New Roman"/>
                <a:ea typeface="+mn-ea"/>
                <a:cs typeface="Times New Roman"/>
              </a:rPr>
              <a:t>is determined </a:t>
            </a:r>
            <a:r>
              <a:rPr kumimoji="0" sz="1800" b="1" i="0" u="none" strike="noStrike" kern="1200" cap="none" spc="0" normalizeH="0" baseline="0" noProof="0" dirty="0">
                <a:ln>
                  <a:noFill/>
                </a:ln>
                <a:solidFill>
                  <a:srgbClr val="071C57"/>
                </a:solidFill>
                <a:effectLst/>
                <a:uLnTx/>
                <a:uFillTx/>
                <a:latin typeface="Times New Roman"/>
                <a:ea typeface="+mn-ea"/>
                <a:cs typeface="Times New Roman"/>
              </a:rPr>
              <a:t>from </a:t>
            </a:r>
            <a:r>
              <a:rPr kumimoji="0" sz="1800" b="1" i="0" u="none" strike="noStrike" kern="1200" cap="none" spc="-5" normalizeH="0" baseline="0" noProof="0" dirty="0">
                <a:ln>
                  <a:noFill/>
                </a:ln>
                <a:solidFill>
                  <a:srgbClr val="071C57"/>
                </a:solidFill>
                <a:effectLst/>
                <a:uLnTx/>
                <a:uFillTx/>
                <a:latin typeface="Times New Roman"/>
                <a:ea typeface="+mn-ea"/>
                <a:cs typeface="Times New Roman"/>
              </a:rPr>
              <a:t>the tables, just </a:t>
            </a:r>
            <a:r>
              <a:rPr kumimoji="0" sz="1800" b="1" i="0" u="none" strike="noStrike" kern="1200" cap="none" spc="0" normalizeH="0" baseline="0" noProof="0" dirty="0">
                <a:ln>
                  <a:noFill/>
                </a:ln>
                <a:solidFill>
                  <a:srgbClr val="071C57"/>
                </a:solidFill>
                <a:effectLst/>
                <a:uLnTx/>
                <a:uFillTx/>
                <a:latin typeface="Times New Roman"/>
                <a:ea typeface="+mn-ea"/>
                <a:cs typeface="Times New Roman"/>
              </a:rPr>
              <a:t>as for any  other</a:t>
            </a:r>
            <a:r>
              <a:rPr kumimoji="0" sz="1800" b="1" i="0" u="none" strike="noStrike" kern="1200" cap="none" spc="5" normalizeH="0" baseline="0" noProof="0" dirty="0">
                <a:ln>
                  <a:noFill/>
                </a:ln>
                <a:solidFill>
                  <a:srgbClr val="071C57"/>
                </a:solidFill>
                <a:effectLst/>
                <a:uLnTx/>
                <a:uFillTx/>
                <a:latin typeface="Times New Roman"/>
                <a:ea typeface="+mn-ea"/>
                <a:cs typeface="Times New Roman"/>
              </a:rPr>
              <a:t> </a:t>
            </a:r>
            <a:r>
              <a:rPr kumimoji="0" sz="1800" b="1" i="0" u="none" strike="noStrike" kern="1200" cap="none" spc="-5" normalizeH="0" baseline="0" noProof="0" dirty="0">
                <a:ln>
                  <a:noFill/>
                </a:ln>
                <a:solidFill>
                  <a:srgbClr val="071C57"/>
                </a:solidFill>
                <a:effectLst/>
                <a:uLnTx/>
                <a:uFillTx/>
                <a:latin typeface="Times New Roman"/>
                <a:ea typeface="+mn-ea"/>
                <a:cs typeface="Times New Roman"/>
              </a:rPr>
              <a:t>property</a:t>
            </a:r>
            <a:endParaRPr kumimoji="0" sz="1800" b="0" i="0" u="none" strike="noStrike" kern="1200" cap="none" spc="0" normalizeH="0" baseline="0" noProof="0">
              <a:ln>
                <a:noFill/>
              </a:ln>
              <a:solidFill>
                <a:prstClr val="black"/>
              </a:solidFill>
              <a:effectLst/>
              <a:uLnTx/>
              <a:uFillTx/>
              <a:latin typeface="Times New Roman"/>
              <a:ea typeface="+mn-ea"/>
              <a:cs typeface="Times New Roman"/>
            </a:endParaRPr>
          </a:p>
        </p:txBody>
      </p:sp>
      <p:grpSp>
        <p:nvGrpSpPr>
          <p:cNvPr id="3" name="object 3"/>
          <p:cNvGrpSpPr/>
          <p:nvPr/>
        </p:nvGrpSpPr>
        <p:grpSpPr>
          <a:xfrm>
            <a:off x="1813940" y="1547042"/>
            <a:ext cx="4701540" cy="4439920"/>
            <a:chOff x="1813940" y="1547042"/>
            <a:chExt cx="4701540" cy="4439920"/>
          </a:xfrm>
        </p:grpSpPr>
        <p:sp>
          <p:nvSpPr>
            <p:cNvPr id="4" name="object 4"/>
            <p:cNvSpPr/>
            <p:nvPr/>
          </p:nvSpPr>
          <p:spPr>
            <a:xfrm>
              <a:off x="1813940" y="1547042"/>
              <a:ext cx="4701159" cy="44398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757170" y="2021839"/>
              <a:ext cx="243840" cy="181610"/>
            </a:xfrm>
            <a:custGeom>
              <a:avLst/>
              <a:gdLst/>
              <a:ahLst/>
              <a:cxnLst/>
              <a:rect l="l" t="t" r="r" b="b"/>
              <a:pathLst>
                <a:path w="243839" h="181610">
                  <a:moveTo>
                    <a:pt x="243840" y="20320"/>
                  </a:moveTo>
                  <a:lnTo>
                    <a:pt x="223520" y="20320"/>
                  </a:lnTo>
                  <a:lnTo>
                    <a:pt x="223520" y="0"/>
                  </a:lnTo>
                  <a:lnTo>
                    <a:pt x="0" y="0"/>
                  </a:lnTo>
                  <a:lnTo>
                    <a:pt x="0" y="181610"/>
                  </a:lnTo>
                  <a:lnTo>
                    <a:pt x="223520" y="181610"/>
                  </a:lnTo>
                  <a:lnTo>
                    <a:pt x="223520" y="105410"/>
                  </a:lnTo>
                  <a:lnTo>
                    <a:pt x="243840" y="105410"/>
                  </a:lnTo>
                  <a:lnTo>
                    <a:pt x="243840" y="2032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747009" y="2070099"/>
              <a:ext cx="167639" cy="1473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64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38100" marR="0" lvl="0" indent="0" algn="l" defTabSz="914400" rtl="0" eaLnBrk="1" fontAlgn="auto" latinLnBrk="0" hangingPunct="1">
                <a:lnSpc>
                  <a:spcPts val="1645"/>
                </a:lnSpc>
                <a:spcBef>
                  <a:spcPts val="0"/>
                </a:spcBef>
                <a:spcAft>
                  <a:spcPts val="0"/>
                </a:spcAft>
                <a:buClrTx/>
                <a:buSzTx/>
                <a:buFontTx/>
                <a:buNone/>
                <a:tabLst/>
                <a:defRPr/>
              </a:pPr>
              <a:t>25</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760" y="185420"/>
            <a:ext cx="4979670" cy="574040"/>
          </a:xfrm>
          <a:prstGeom prst="rect">
            <a:avLst/>
          </a:prstGeom>
        </p:spPr>
        <p:txBody>
          <a:bodyPr vert="horz" wrap="square" lIns="0" tIns="12700" rIns="0" bIns="0" rtlCol="0">
            <a:spAutoFit/>
          </a:bodyPr>
          <a:lstStyle/>
          <a:p>
            <a:pPr marL="12700">
              <a:lnSpc>
                <a:spcPct val="100000"/>
              </a:lnSpc>
              <a:spcBef>
                <a:spcPts val="100"/>
              </a:spcBef>
            </a:pPr>
            <a:r>
              <a:rPr i="1" spc="-5" dirty="0">
                <a:latin typeface="Verdana"/>
                <a:cs typeface="Verdana"/>
              </a:rPr>
              <a:t>Ts </a:t>
            </a:r>
            <a:r>
              <a:rPr spc="-5" dirty="0"/>
              <a:t>Diagram for</a:t>
            </a:r>
            <a:r>
              <a:rPr spc="-100" dirty="0"/>
              <a:t> </a:t>
            </a:r>
            <a:r>
              <a:rPr spc="-5" dirty="0"/>
              <a:t>Water</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64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38100" marR="0" lvl="0" indent="0" algn="l" defTabSz="914400" rtl="0" eaLnBrk="1" fontAlgn="auto" latinLnBrk="0" hangingPunct="1">
                <a:lnSpc>
                  <a:spcPts val="1645"/>
                </a:lnSpc>
                <a:spcBef>
                  <a:spcPts val="0"/>
                </a:spcBef>
                <a:spcAft>
                  <a:spcPts val="0"/>
                </a:spcAft>
                <a:buClrTx/>
                <a:buSzTx/>
                <a:buFontTx/>
                <a:buNone/>
                <a:tabLst/>
                <a:defRPr/>
              </a:pPr>
              <a:t>26</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7705" y="1209503"/>
            <a:ext cx="7770971" cy="3793090"/>
          </a:xfrm>
          <a:prstGeom prst="rect">
            <a:avLst/>
          </a:prstGeom>
        </p:spPr>
        <p:txBody>
          <a:bodyPr vert="horz" wrap="square" lIns="0" tIns="72390" rIns="0" bIns="0" rtlCol="0">
            <a:spAutoFit/>
          </a:bodyPr>
          <a:lstStyle/>
          <a:p>
            <a:pPr marL="9525" algn="just" defTabSz="685800">
              <a:spcBef>
                <a:spcPts val="570"/>
              </a:spcBef>
            </a:pPr>
            <a:r>
              <a:rPr sz="2100" b="1" spc="-8" dirty="0">
                <a:solidFill>
                  <a:prstClr val="black"/>
                </a:solidFill>
                <a:latin typeface="Caladea"/>
                <a:cs typeface="Caladea"/>
              </a:rPr>
              <a:t>Pure </a:t>
            </a:r>
            <a:r>
              <a:rPr sz="2100" b="1" spc="-4" dirty="0">
                <a:solidFill>
                  <a:prstClr val="black"/>
                </a:solidFill>
                <a:latin typeface="Caladea"/>
                <a:cs typeface="Caladea"/>
              </a:rPr>
              <a:t>substance and</a:t>
            </a:r>
            <a:r>
              <a:rPr sz="2100" b="1" spc="-8" dirty="0">
                <a:solidFill>
                  <a:prstClr val="black"/>
                </a:solidFill>
                <a:latin typeface="Caladea"/>
                <a:cs typeface="Caladea"/>
              </a:rPr>
              <a:t> phase</a:t>
            </a:r>
            <a:endParaRPr sz="2100">
              <a:solidFill>
                <a:prstClr val="black"/>
              </a:solidFill>
              <a:latin typeface="Caladea"/>
              <a:cs typeface="Caladea"/>
            </a:endParaRPr>
          </a:p>
          <a:p>
            <a:pPr marL="9525" marR="3810" algn="just" defTabSz="685800">
              <a:lnSpc>
                <a:spcPct val="90000"/>
              </a:lnSpc>
              <a:spcBef>
                <a:spcPts val="750"/>
              </a:spcBef>
            </a:pPr>
            <a:r>
              <a:rPr sz="2100" spc="-4" dirty="0">
                <a:solidFill>
                  <a:prstClr val="black"/>
                </a:solidFill>
                <a:latin typeface="Caladea"/>
                <a:cs typeface="Caladea"/>
              </a:rPr>
              <a:t>All substance is composed </a:t>
            </a:r>
            <a:r>
              <a:rPr sz="2100" spc="-8" dirty="0">
                <a:solidFill>
                  <a:prstClr val="black"/>
                </a:solidFill>
                <a:latin typeface="Caladea"/>
                <a:cs typeface="Caladea"/>
              </a:rPr>
              <a:t>of numerous </a:t>
            </a:r>
            <a:r>
              <a:rPr sz="2100" spc="-4" dirty="0">
                <a:solidFill>
                  <a:prstClr val="black"/>
                </a:solidFill>
                <a:latin typeface="Caladea"/>
                <a:cs typeface="Caladea"/>
              </a:rPr>
              <a:t>numbers of particles </a:t>
            </a:r>
            <a:r>
              <a:rPr sz="2100" spc="-8" dirty="0">
                <a:solidFill>
                  <a:prstClr val="black"/>
                </a:solidFill>
                <a:latin typeface="Caladea"/>
                <a:cs typeface="Caladea"/>
              </a:rPr>
              <a:t>known  </a:t>
            </a:r>
            <a:r>
              <a:rPr sz="2100" dirty="0">
                <a:solidFill>
                  <a:prstClr val="black"/>
                </a:solidFill>
                <a:latin typeface="Caladea"/>
                <a:cs typeface="Caladea"/>
              </a:rPr>
              <a:t>as </a:t>
            </a:r>
            <a:r>
              <a:rPr sz="2100" spc="-4" dirty="0">
                <a:solidFill>
                  <a:prstClr val="black"/>
                </a:solidFill>
                <a:latin typeface="Caladea"/>
                <a:cs typeface="Caladea"/>
              </a:rPr>
              <a:t>molecules. </a:t>
            </a:r>
            <a:r>
              <a:rPr sz="2100" spc="-11" dirty="0">
                <a:solidFill>
                  <a:prstClr val="black"/>
                </a:solidFill>
                <a:latin typeface="Caladea"/>
                <a:cs typeface="Caladea"/>
              </a:rPr>
              <a:t>Pure </a:t>
            </a:r>
            <a:r>
              <a:rPr sz="2100" spc="-4" dirty="0">
                <a:solidFill>
                  <a:prstClr val="black"/>
                </a:solidFill>
                <a:latin typeface="Caladea"/>
                <a:cs typeface="Caladea"/>
              </a:rPr>
              <a:t>substance </a:t>
            </a:r>
            <a:r>
              <a:rPr sz="2100" spc="-8" dirty="0">
                <a:solidFill>
                  <a:prstClr val="black"/>
                </a:solidFill>
                <a:latin typeface="Caladea"/>
                <a:cs typeface="Caladea"/>
              </a:rPr>
              <a:t>is </a:t>
            </a:r>
            <a:r>
              <a:rPr sz="2100" spc="-4" dirty="0">
                <a:solidFill>
                  <a:prstClr val="black"/>
                </a:solidFill>
                <a:latin typeface="Caladea"/>
                <a:cs typeface="Caladea"/>
              </a:rPr>
              <a:t>defined as substance that </a:t>
            </a:r>
            <a:r>
              <a:rPr sz="2100" spc="-8" dirty="0">
                <a:solidFill>
                  <a:prstClr val="black"/>
                </a:solidFill>
                <a:latin typeface="Caladea"/>
                <a:cs typeface="Caladea"/>
              </a:rPr>
              <a:t>is made </a:t>
            </a:r>
            <a:r>
              <a:rPr sz="2100" spc="-4" dirty="0">
                <a:solidFill>
                  <a:prstClr val="black"/>
                </a:solidFill>
                <a:latin typeface="Caladea"/>
                <a:cs typeface="Caladea"/>
              </a:rPr>
              <a:t>of  </a:t>
            </a:r>
            <a:r>
              <a:rPr sz="2100" spc="-11" dirty="0">
                <a:solidFill>
                  <a:prstClr val="black"/>
                </a:solidFill>
                <a:latin typeface="Caladea"/>
                <a:cs typeface="Caladea"/>
              </a:rPr>
              <a:t>only </a:t>
            </a:r>
            <a:r>
              <a:rPr sz="2100" spc="-4" dirty="0">
                <a:solidFill>
                  <a:prstClr val="black"/>
                </a:solidFill>
                <a:latin typeface="Caladea"/>
                <a:cs typeface="Caladea"/>
              </a:rPr>
              <a:t>one </a:t>
            </a:r>
            <a:r>
              <a:rPr sz="2100" spc="-8" dirty="0">
                <a:solidFill>
                  <a:prstClr val="black"/>
                </a:solidFill>
                <a:latin typeface="Caladea"/>
                <a:cs typeface="Caladea"/>
              </a:rPr>
              <a:t>type </a:t>
            </a:r>
            <a:r>
              <a:rPr sz="2100" dirty="0">
                <a:solidFill>
                  <a:prstClr val="black"/>
                </a:solidFill>
                <a:latin typeface="Caladea"/>
                <a:cs typeface="Caladea"/>
              </a:rPr>
              <a:t>of </a:t>
            </a:r>
            <a:r>
              <a:rPr sz="2100" spc="-8" dirty="0">
                <a:solidFill>
                  <a:prstClr val="black"/>
                </a:solidFill>
                <a:latin typeface="Caladea"/>
                <a:cs typeface="Caladea"/>
              </a:rPr>
              <a:t>atom </a:t>
            </a:r>
            <a:r>
              <a:rPr sz="2100" spc="-4" dirty="0">
                <a:solidFill>
                  <a:prstClr val="black"/>
                </a:solidFill>
                <a:latin typeface="Caladea"/>
                <a:cs typeface="Caladea"/>
              </a:rPr>
              <a:t>or </a:t>
            </a:r>
            <a:r>
              <a:rPr sz="2100" spc="-11" dirty="0">
                <a:solidFill>
                  <a:prstClr val="black"/>
                </a:solidFill>
                <a:latin typeface="Caladea"/>
                <a:cs typeface="Caladea"/>
              </a:rPr>
              <a:t>only </a:t>
            </a:r>
            <a:r>
              <a:rPr sz="2100" spc="-4" dirty="0">
                <a:solidFill>
                  <a:prstClr val="black"/>
                </a:solidFill>
                <a:latin typeface="Caladea"/>
                <a:cs typeface="Caladea"/>
              </a:rPr>
              <a:t>one type of molecule. Its </a:t>
            </a:r>
            <a:r>
              <a:rPr sz="2100" dirty="0">
                <a:solidFill>
                  <a:prstClr val="black"/>
                </a:solidFill>
                <a:latin typeface="Caladea"/>
                <a:cs typeface="Caladea"/>
              </a:rPr>
              <a:t>chemical  </a:t>
            </a:r>
            <a:r>
              <a:rPr sz="2100" spc="-4" dirty="0">
                <a:solidFill>
                  <a:prstClr val="black"/>
                </a:solidFill>
                <a:latin typeface="Caladea"/>
                <a:cs typeface="Caladea"/>
              </a:rPr>
              <a:t>composition is </a:t>
            </a:r>
            <a:r>
              <a:rPr sz="2100" spc="-8" dirty="0">
                <a:solidFill>
                  <a:prstClr val="black"/>
                </a:solidFill>
                <a:latin typeface="Caladea"/>
                <a:cs typeface="Caladea"/>
              </a:rPr>
              <a:t>uniform </a:t>
            </a:r>
            <a:r>
              <a:rPr sz="2100" spc="-4" dirty="0">
                <a:solidFill>
                  <a:prstClr val="black"/>
                </a:solidFill>
                <a:latin typeface="Caladea"/>
                <a:cs typeface="Caladea"/>
              </a:rPr>
              <a:t>and </a:t>
            </a:r>
            <a:r>
              <a:rPr sz="2100" spc="-8" dirty="0">
                <a:solidFill>
                  <a:prstClr val="black"/>
                </a:solidFill>
                <a:latin typeface="Caladea"/>
                <a:cs typeface="Caladea"/>
              </a:rPr>
              <a:t>remains </a:t>
            </a:r>
            <a:r>
              <a:rPr sz="2100" spc="-15" dirty="0">
                <a:solidFill>
                  <a:prstClr val="black"/>
                </a:solidFill>
                <a:latin typeface="Caladea"/>
                <a:cs typeface="Caladea"/>
              </a:rPr>
              <a:t>invariant </a:t>
            </a:r>
            <a:r>
              <a:rPr sz="2100" spc="-4" dirty="0">
                <a:solidFill>
                  <a:prstClr val="black"/>
                </a:solidFill>
                <a:latin typeface="Caladea"/>
                <a:cs typeface="Caladea"/>
              </a:rPr>
              <a:t>during </a:t>
            </a:r>
            <a:r>
              <a:rPr sz="2100" dirty="0">
                <a:solidFill>
                  <a:prstClr val="black"/>
                </a:solidFill>
                <a:latin typeface="Caladea"/>
                <a:cs typeface="Caladea"/>
              </a:rPr>
              <a:t>heating </a:t>
            </a:r>
            <a:r>
              <a:rPr sz="2100" spc="-4" dirty="0">
                <a:solidFill>
                  <a:prstClr val="black"/>
                </a:solidFill>
                <a:latin typeface="Caladea"/>
                <a:cs typeface="Caladea"/>
              </a:rPr>
              <a:t>or  </a:t>
            </a:r>
            <a:r>
              <a:rPr sz="2100" spc="-11" dirty="0">
                <a:solidFill>
                  <a:prstClr val="black"/>
                </a:solidFill>
                <a:latin typeface="Caladea"/>
                <a:cs typeface="Caladea"/>
              </a:rPr>
              <a:t>work transfer </a:t>
            </a:r>
            <a:r>
              <a:rPr sz="2100" spc="-8" dirty="0">
                <a:solidFill>
                  <a:prstClr val="black"/>
                </a:solidFill>
                <a:latin typeface="Caladea"/>
                <a:cs typeface="Caladea"/>
              </a:rPr>
              <a:t>with the surroundings. </a:t>
            </a:r>
            <a:r>
              <a:rPr sz="2100" spc="-4" dirty="0">
                <a:solidFill>
                  <a:prstClr val="black"/>
                </a:solidFill>
                <a:latin typeface="Caladea"/>
                <a:cs typeface="Caladea"/>
              </a:rPr>
              <a:t>Such </a:t>
            </a:r>
            <a:r>
              <a:rPr sz="2100" dirty="0">
                <a:solidFill>
                  <a:prstClr val="black"/>
                </a:solidFill>
                <a:latin typeface="Caladea"/>
                <a:cs typeface="Caladea"/>
              </a:rPr>
              <a:t>as </a:t>
            </a:r>
            <a:r>
              <a:rPr sz="2100" spc="-49" dirty="0">
                <a:solidFill>
                  <a:prstClr val="black"/>
                </a:solidFill>
                <a:latin typeface="Caladea"/>
                <a:cs typeface="Caladea"/>
              </a:rPr>
              <a:t>water, </a:t>
            </a:r>
            <a:r>
              <a:rPr sz="2100" spc="-8" dirty="0">
                <a:solidFill>
                  <a:prstClr val="black"/>
                </a:solidFill>
                <a:latin typeface="Caladea"/>
                <a:cs typeface="Caladea"/>
              </a:rPr>
              <a:t>diamond, </a:t>
            </a:r>
            <a:r>
              <a:rPr sz="2100" spc="-4" dirty="0">
                <a:solidFill>
                  <a:prstClr val="black"/>
                </a:solidFill>
                <a:latin typeface="Caladea"/>
                <a:cs typeface="Caladea"/>
              </a:rPr>
              <a:t>ice,  </a:t>
            </a:r>
            <a:r>
              <a:rPr sz="2100" spc="-8" dirty="0">
                <a:solidFill>
                  <a:prstClr val="black"/>
                </a:solidFill>
                <a:latin typeface="Caladea"/>
                <a:cs typeface="Caladea"/>
              </a:rPr>
              <a:t>nitrogen, </a:t>
            </a:r>
            <a:r>
              <a:rPr sz="2100" spc="-15" dirty="0">
                <a:solidFill>
                  <a:prstClr val="black"/>
                </a:solidFill>
                <a:latin typeface="Caladea"/>
                <a:cs typeface="Caladea"/>
              </a:rPr>
              <a:t>oxygen, </a:t>
            </a:r>
            <a:r>
              <a:rPr sz="2100" spc="-8" dirty="0">
                <a:solidFill>
                  <a:prstClr val="black"/>
                </a:solidFill>
                <a:latin typeface="Caladea"/>
                <a:cs typeface="Caladea"/>
              </a:rPr>
              <a:t>gold</a:t>
            </a:r>
            <a:r>
              <a:rPr sz="2100" spc="26" dirty="0">
                <a:solidFill>
                  <a:prstClr val="black"/>
                </a:solidFill>
                <a:latin typeface="Caladea"/>
                <a:cs typeface="Caladea"/>
              </a:rPr>
              <a:t> </a:t>
            </a:r>
            <a:r>
              <a:rPr sz="2100" spc="-8" dirty="0">
                <a:solidFill>
                  <a:prstClr val="black"/>
                </a:solidFill>
                <a:latin typeface="Caladea"/>
                <a:cs typeface="Caladea"/>
              </a:rPr>
              <a:t>etc.</a:t>
            </a:r>
            <a:endParaRPr sz="2100">
              <a:solidFill>
                <a:prstClr val="black"/>
              </a:solidFill>
              <a:latin typeface="Caladea"/>
              <a:cs typeface="Caladea"/>
            </a:endParaRPr>
          </a:p>
          <a:p>
            <a:pPr marL="9525" defTabSz="685800">
              <a:spcBef>
                <a:spcPts val="506"/>
              </a:spcBef>
            </a:pPr>
            <a:r>
              <a:rPr sz="2100" b="1" spc="-4" dirty="0">
                <a:solidFill>
                  <a:prstClr val="black"/>
                </a:solidFill>
                <a:latin typeface="Caladea"/>
                <a:cs typeface="Caladea"/>
              </a:rPr>
              <a:t>Phases</a:t>
            </a:r>
            <a:endParaRPr sz="2100">
              <a:solidFill>
                <a:prstClr val="black"/>
              </a:solidFill>
              <a:latin typeface="Caladea"/>
              <a:cs typeface="Caladea"/>
            </a:endParaRPr>
          </a:p>
          <a:p>
            <a:pPr marL="395764" indent="-386715" defTabSz="685800">
              <a:spcBef>
                <a:spcPts val="495"/>
              </a:spcBef>
              <a:buFontTx/>
              <a:buAutoNum type="arabicPeriod"/>
              <a:tabLst>
                <a:tab pos="395764" algn="l"/>
                <a:tab pos="396240" algn="l"/>
              </a:tabLst>
            </a:pPr>
            <a:r>
              <a:rPr sz="2100" spc="-4" dirty="0">
                <a:solidFill>
                  <a:prstClr val="black"/>
                </a:solidFill>
                <a:latin typeface="Caladea"/>
                <a:cs typeface="Caladea"/>
              </a:rPr>
              <a:t>Solid,</a:t>
            </a:r>
            <a:endParaRPr sz="2100">
              <a:solidFill>
                <a:prstClr val="black"/>
              </a:solidFill>
              <a:latin typeface="Caladea"/>
              <a:cs typeface="Caladea"/>
            </a:endParaRPr>
          </a:p>
          <a:p>
            <a:pPr marL="395764" indent="-386715" defTabSz="685800">
              <a:spcBef>
                <a:spcPts val="495"/>
              </a:spcBef>
              <a:buFontTx/>
              <a:buAutoNum type="arabicPeriod"/>
              <a:tabLst>
                <a:tab pos="395764" algn="l"/>
                <a:tab pos="396240" algn="l"/>
              </a:tabLst>
            </a:pPr>
            <a:r>
              <a:rPr sz="2100" spc="-4" dirty="0">
                <a:solidFill>
                  <a:prstClr val="black"/>
                </a:solidFill>
                <a:latin typeface="Caladea"/>
                <a:cs typeface="Caladea"/>
              </a:rPr>
              <a:t>Liquid </a:t>
            </a:r>
            <a:r>
              <a:rPr sz="2100" spc="-8" dirty="0">
                <a:solidFill>
                  <a:prstClr val="black"/>
                </a:solidFill>
                <a:latin typeface="Caladea"/>
                <a:cs typeface="Caladea"/>
              </a:rPr>
              <a:t>and</a:t>
            </a:r>
            <a:endParaRPr sz="2100">
              <a:solidFill>
                <a:prstClr val="black"/>
              </a:solidFill>
              <a:latin typeface="Caladea"/>
              <a:cs typeface="Caladea"/>
            </a:endParaRPr>
          </a:p>
          <a:p>
            <a:pPr marL="395764" indent="-386715" defTabSz="685800">
              <a:spcBef>
                <a:spcPts val="506"/>
              </a:spcBef>
              <a:buFontTx/>
              <a:buAutoNum type="arabicPeriod"/>
              <a:tabLst>
                <a:tab pos="395764" algn="l"/>
                <a:tab pos="396240" algn="l"/>
              </a:tabLst>
            </a:pPr>
            <a:r>
              <a:rPr sz="2100" spc="-4" dirty="0">
                <a:solidFill>
                  <a:prstClr val="black"/>
                </a:solidFill>
                <a:latin typeface="Caladea"/>
                <a:cs typeface="Caladea"/>
              </a:rPr>
              <a:t>Gas</a:t>
            </a:r>
            <a:endParaRPr sz="2100">
              <a:solidFill>
                <a:prstClr val="black"/>
              </a:solidFill>
              <a:latin typeface="Caladea"/>
              <a:cs typeface="Calad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8654" y="1114996"/>
            <a:ext cx="7808595" cy="4120102"/>
          </a:xfrm>
          <a:prstGeom prst="rect">
            <a:avLst/>
          </a:prstGeom>
        </p:spPr>
        <p:txBody>
          <a:bodyPr vert="horz" wrap="square" lIns="0" tIns="9525" rIns="0" bIns="0" rtlCol="0">
            <a:spAutoFit/>
          </a:bodyPr>
          <a:lstStyle/>
          <a:p>
            <a:pPr marL="28575" defTabSz="685800">
              <a:spcBef>
                <a:spcPts val="75"/>
              </a:spcBef>
            </a:pPr>
            <a:r>
              <a:rPr b="1" spc="-8" dirty="0">
                <a:solidFill>
                  <a:prstClr val="black"/>
                </a:solidFill>
                <a:latin typeface="Caladea"/>
                <a:cs typeface="Caladea"/>
              </a:rPr>
              <a:t>Properties </a:t>
            </a:r>
            <a:r>
              <a:rPr b="1" spc="-4" dirty="0">
                <a:solidFill>
                  <a:prstClr val="black"/>
                </a:solidFill>
                <a:latin typeface="Caladea"/>
                <a:cs typeface="Caladea"/>
              </a:rPr>
              <a:t>and important</a:t>
            </a:r>
            <a:r>
              <a:rPr b="1" spc="23" dirty="0">
                <a:solidFill>
                  <a:prstClr val="black"/>
                </a:solidFill>
                <a:latin typeface="Caladea"/>
                <a:cs typeface="Caladea"/>
              </a:rPr>
              <a:t> </a:t>
            </a:r>
            <a:r>
              <a:rPr b="1" spc="-4" dirty="0">
                <a:solidFill>
                  <a:prstClr val="black"/>
                </a:solidFill>
                <a:latin typeface="Caladea"/>
                <a:cs typeface="Caladea"/>
              </a:rPr>
              <a:t>definitions</a:t>
            </a:r>
            <a:endParaRPr>
              <a:solidFill>
                <a:prstClr val="black"/>
              </a:solidFill>
              <a:latin typeface="Caladea"/>
              <a:cs typeface="Caladea"/>
            </a:endParaRPr>
          </a:p>
          <a:p>
            <a:pPr marL="28575" defTabSz="685800">
              <a:lnSpc>
                <a:spcPts val="1838"/>
              </a:lnSpc>
              <a:spcBef>
                <a:spcPts val="98"/>
              </a:spcBef>
            </a:pPr>
            <a:r>
              <a:rPr b="1" spc="-4" dirty="0">
                <a:solidFill>
                  <a:prstClr val="black"/>
                </a:solidFill>
                <a:latin typeface="Caladea"/>
                <a:cs typeface="Caladea"/>
              </a:rPr>
              <a:t>Boiling</a:t>
            </a:r>
            <a:r>
              <a:rPr b="1" spc="109" dirty="0">
                <a:solidFill>
                  <a:prstClr val="black"/>
                </a:solidFill>
                <a:latin typeface="Caladea"/>
                <a:cs typeface="Caladea"/>
              </a:rPr>
              <a:t> </a:t>
            </a:r>
            <a:r>
              <a:rPr b="1" spc="-4" dirty="0">
                <a:solidFill>
                  <a:prstClr val="black"/>
                </a:solidFill>
                <a:latin typeface="Caladea"/>
                <a:cs typeface="Caladea"/>
              </a:rPr>
              <a:t>point:</a:t>
            </a:r>
            <a:r>
              <a:rPr b="1" spc="105" dirty="0">
                <a:solidFill>
                  <a:prstClr val="black"/>
                </a:solidFill>
                <a:latin typeface="Caladea"/>
                <a:cs typeface="Caladea"/>
              </a:rPr>
              <a:t> </a:t>
            </a:r>
            <a:r>
              <a:rPr dirty="0">
                <a:solidFill>
                  <a:prstClr val="black"/>
                </a:solidFill>
                <a:latin typeface="Caladea"/>
                <a:cs typeface="Caladea"/>
              </a:rPr>
              <a:t>It</a:t>
            </a:r>
            <a:r>
              <a:rPr spc="101" dirty="0">
                <a:solidFill>
                  <a:prstClr val="black"/>
                </a:solidFill>
                <a:latin typeface="Caladea"/>
                <a:cs typeface="Caladea"/>
              </a:rPr>
              <a:t> </a:t>
            </a:r>
            <a:r>
              <a:rPr dirty="0">
                <a:solidFill>
                  <a:prstClr val="black"/>
                </a:solidFill>
                <a:latin typeface="Caladea"/>
                <a:cs typeface="Caladea"/>
              </a:rPr>
              <a:t>is</a:t>
            </a:r>
            <a:r>
              <a:rPr spc="113" dirty="0">
                <a:solidFill>
                  <a:prstClr val="black"/>
                </a:solidFill>
                <a:latin typeface="Caladea"/>
                <a:cs typeface="Caladea"/>
              </a:rPr>
              <a:t> </a:t>
            </a:r>
            <a:r>
              <a:rPr dirty="0">
                <a:solidFill>
                  <a:prstClr val="black"/>
                </a:solidFill>
                <a:latin typeface="Caladea"/>
                <a:cs typeface="Caladea"/>
              </a:rPr>
              <a:t>defined</a:t>
            </a:r>
            <a:r>
              <a:rPr spc="109" dirty="0">
                <a:solidFill>
                  <a:prstClr val="black"/>
                </a:solidFill>
                <a:latin typeface="Caladea"/>
                <a:cs typeface="Caladea"/>
              </a:rPr>
              <a:t> </a:t>
            </a:r>
            <a:r>
              <a:rPr dirty="0">
                <a:solidFill>
                  <a:prstClr val="black"/>
                </a:solidFill>
                <a:latin typeface="Caladea"/>
                <a:cs typeface="Caladea"/>
              </a:rPr>
              <a:t>as</a:t>
            </a:r>
            <a:r>
              <a:rPr spc="105" dirty="0">
                <a:solidFill>
                  <a:prstClr val="black"/>
                </a:solidFill>
                <a:latin typeface="Caladea"/>
                <a:cs typeface="Caladea"/>
              </a:rPr>
              <a:t> </a:t>
            </a:r>
            <a:r>
              <a:rPr spc="-4" dirty="0">
                <a:solidFill>
                  <a:prstClr val="black"/>
                </a:solidFill>
                <a:latin typeface="Caladea"/>
                <a:cs typeface="Caladea"/>
              </a:rPr>
              <a:t>that</a:t>
            </a:r>
            <a:r>
              <a:rPr spc="116" dirty="0">
                <a:solidFill>
                  <a:prstClr val="black"/>
                </a:solidFill>
                <a:latin typeface="Caladea"/>
                <a:cs typeface="Caladea"/>
              </a:rPr>
              <a:t> </a:t>
            </a:r>
            <a:r>
              <a:rPr spc="-4" dirty="0">
                <a:solidFill>
                  <a:prstClr val="black"/>
                </a:solidFill>
                <a:latin typeface="Caladea"/>
                <a:cs typeface="Caladea"/>
              </a:rPr>
              <a:t>point</a:t>
            </a:r>
            <a:r>
              <a:rPr spc="116" dirty="0">
                <a:solidFill>
                  <a:prstClr val="black"/>
                </a:solidFill>
                <a:latin typeface="Caladea"/>
                <a:cs typeface="Caladea"/>
              </a:rPr>
              <a:t> </a:t>
            </a:r>
            <a:r>
              <a:rPr spc="-8" dirty="0">
                <a:solidFill>
                  <a:prstClr val="black"/>
                </a:solidFill>
                <a:latin typeface="Caladea"/>
                <a:cs typeface="Caladea"/>
              </a:rPr>
              <a:t>(temperature)</a:t>
            </a:r>
            <a:r>
              <a:rPr spc="101" dirty="0">
                <a:solidFill>
                  <a:prstClr val="black"/>
                </a:solidFill>
                <a:latin typeface="Caladea"/>
                <a:cs typeface="Caladea"/>
              </a:rPr>
              <a:t> </a:t>
            </a:r>
            <a:r>
              <a:rPr spc="-4" dirty="0">
                <a:solidFill>
                  <a:prstClr val="black"/>
                </a:solidFill>
                <a:latin typeface="Caladea"/>
                <a:cs typeface="Caladea"/>
              </a:rPr>
              <a:t>in</a:t>
            </a:r>
            <a:r>
              <a:rPr spc="109" dirty="0">
                <a:solidFill>
                  <a:prstClr val="black"/>
                </a:solidFill>
                <a:latin typeface="Caladea"/>
                <a:cs typeface="Caladea"/>
              </a:rPr>
              <a:t> </a:t>
            </a:r>
            <a:r>
              <a:rPr spc="-4" dirty="0">
                <a:solidFill>
                  <a:prstClr val="black"/>
                </a:solidFill>
                <a:latin typeface="Caladea"/>
                <a:cs typeface="Caladea"/>
              </a:rPr>
              <a:t>the</a:t>
            </a:r>
            <a:r>
              <a:rPr spc="113" dirty="0">
                <a:solidFill>
                  <a:prstClr val="black"/>
                </a:solidFill>
                <a:latin typeface="Caladea"/>
                <a:cs typeface="Caladea"/>
              </a:rPr>
              <a:t> </a:t>
            </a:r>
            <a:r>
              <a:rPr spc="-11" dirty="0">
                <a:solidFill>
                  <a:prstClr val="black"/>
                </a:solidFill>
                <a:latin typeface="Caladea"/>
                <a:cs typeface="Caladea"/>
              </a:rPr>
              <a:t>system</a:t>
            </a:r>
            <a:r>
              <a:rPr spc="109" dirty="0">
                <a:solidFill>
                  <a:prstClr val="black"/>
                </a:solidFill>
                <a:latin typeface="Caladea"/>
                <a:cs typeface="Caladea"/>
              </a:rPr>
              <a:t> </a:t>
            </a:r>
            <a:r>
              <a:rPr dirty="0">
                <a:solidFill>
                  <a:prstClr val="black"/>
                </a:solidFill>
                <a:latin typeface="Caladea"/>
                <a:cs typeface="Caladea"/>
              </a:rPr>
              <a:t>at</a:t>
            </a:r>
            <a:r>
              <a:rPr spc="109" dirty="0">
                <a:solidFill>
                  <a:prstClr val="black"/>
                </a:solidFill>
                <a:latin typeface="Caladea"/>
                <a:cs typeface="Caladea"/>
              </a:rPr>
              <a:t> </a:t>
            </a:r>
            <a:r>
              <a:rPr spc="-8" dirty="0">
                <a:solidFill>
                  <a:prstClr val="black"/>
                </a:solidFill>
                <a:latin typeface="Caladea"/>
                <a:cs typeface="Caladea"/>
              </a:rPr>
              <a:t>which</a:t>
            </a:r>
            <a:endParaRPr>
              <a:solidFill>
                <a:prstClr val="black"/>
              </a:solidFill>
              <a:latin typeface="Caladea"/>
              <a:cs typeface="Caladea"/>
            </a:endParaRPr>
          </a:p>
          <a:p>
            <a:pPr marL="28575" marR="24288" defTabSz="685800">
              <a:lnSpc>
                <a:spcPct val="70000"/>
              </a:lnSpc>
              <a:spcBef>
                <a:spcPts val="323"/>
              </a:spcBef>
              <a:tabLst>
                <a:tab pos="931545" algn="l"/>
                <a:tab pos="1999298" algn="l"/>
                <a:tab pos="2845118" algn="l"/>
                <a:tab pos="3253264" algn="l"/>
                <a:tab pos="3780473" algn="l"/>
                <a:tab pos="5216366" algn="l"/>
                <a:tab pos="6282690" algn="l"/>
                <a:tab pos="6861334" algn="l"/>
                <a:tab pos="7262336" algn="l"/>
              </a:tabLst>
            </a:pPr>
            <a:r>
              <a:rPr spc="-38" dirty="0">
                <a:solidFill>
                  <a:prstClr val="black"/>
                </a:solidFill>
                <a:latin typeface="Caladea"/>
                <a:cs typeface="Caladea"/>
              </a:rPr>
              <a:t>v</a:t>
            </a:r>
            <a:r>
              <a:rPr dirty="0">
                <a:solidFill>
                  <a:prstClr val="black"/>
                </a:solidFill>
                <a:latin typeface="Caladea"/>
                <a:cs typeface="Caladea"/>
              </a:rPr>
              <a:t>a</a:t>
            </a:r>
            <a:r>
              <a:rPr spc="-8" dirty="0">
                <a:solidFill>
                  <a:prstClr val="black"/>
                </a:solidFill>
                <a:latin typeface="Caladea"/>
                <a:cs typeface="Caladea"/>
              </a:rPr>
              <a:t>pou</a:t>
            </a:r>
            <a:r>
              <a:rPr spc="-4" dirty="0">
                <a:solidFill>
                  <a:prstClr val="black"/>
                </a:solidFill>
                <a:latin typeface="Caladea"/>
                <a:cs typeface="Caladea"/>
              </a:rPr>
              <a:t>r</a:t>
            </a:r>
            <a:r>
              <a:rPr dirty="0">
                <a:solidFill>
                  <a:prstClr val="black"/>
                </a:solidFill>
                <a:latin typeface="Caladea"/>
                <a:cs typeface="Caladea"/>
              </a:rPr>
              <a:t>	</a:t>
            </a:r>
            <a:r>
              <a:rPr spc="-8" dirty="0">
                <a:solidFill>
                  <a:prstClr val="black"/>
                </a:solidFill>
                <a:latin typeface="Caladea"/>
                <a:cs typeface="Caladea"/>
              </a:rPr>
              <a:t>p</a:t>
            </a:r>
            <a:r>
              <a:rPr spc="-34" dirty="0">
                <a:solidFill>
                  <a:prstClr val="black"/>
                </a:solidFill>
                <a:latin typeface="Caladea"/>
                <a:cs typeface="Caladea"/>
              </a:rPr>
              <a:t>r</a:t>
            </a:r>
            <a:r>
              <a:rPr spc="-4" dirty="0">
                <a:solidFill>
                  <a:prstClr val="black"/>
                </a:solidFill>
                <a:latin typeface="Caladea"/>
                <a:cs typeface="Caladea"/>
              </a:rPr>
              <a:t>essu</a:t>
            </a:r>
            <a:r>
              <a:rPr spc="-30" dirty="0">
                <a:solidFill>
                  <a:prstClr val="black"/>
                </a:solidFill>
                <a:latin typeface="Caladea"/>
                <a:cs typeface="Caladea"/>
              </a:rPr>
              <a:t>r</a:t>
            </a:r>
            <a:r>
              <a:rPr spc="-4" dirty="0">
                <a:solidFill>
                  <a:prstClr val="black"/>
                </a:solidFill>
                <a:latin typeface="Caladea"/>
                <a:cs typeface="Caladea"/>
              </a:rPr>
              <a:t>e</a:t>
            </a:r>
            <a:r>
              <a:rPr dirty="0">
                <a:solidFill>
                  <a:prstClr val="black"/>
                </a:solidFill>
                <a:latin typeface="Caladea"/>
                <a:cs typeface="Caladea"/>
              </a:rPr>
              <a:t>	equals	</a:t>
            </a:r>
            <a:r>
              <a:rPr spc="-19" dirty="0">
                <a:solidFill>
                  <a:prstClr val="black"/>
                </a:solidFill>
                <a:latin typeface="Caladea"/>
                <a:cs typeface="Caladea"/>
              </a:rPr>
              <a:t>t</a:t>
            </a:r>
            <a:r>
              <a:rPr dirty="0">
                <a:solidFill>
                  <a:prstClr val="black"/>
                </a:solidFill>
                <a:latin typeface="Caladea"/>
                <a:cs typeface="Caladea"/>
              </a:rPr>
              <a:t>o	</a:t>
            </a:r>
            <a:r>
              <a:rPr spc="-4" dirty="0">
                <a:solidFill>
                  <a:prstClr val="black"/>
                </a:solidFill>
                <a:latin typeface="Caladea"/>
                <a:cs typeface="Caladea"/>
              </a:rPr>
              <a:t>th</a:t>
            </a:r>
            <a:r>
              <a:rPr dirty="0">
                <a:solidFill>
                  <a:prstClr val="black"/>
                </a:solidFill>
                <a:latin typeface="Caladea"/>
                <a:cs typeface="Caladea"/>
              </a:rPr>
              <a:t>e	</a:t>
            </a:r>
            <a:r>
              <a:rPr spc="-4" dirty="0">
                <a:solidFill>
                  <a:prstClr val="black"/>
                </a:solidFill>
                <a:latin typeface="Caladea"/>
                <a:cs typeface="Caladea"/>
              </a:rPr>
              <a:t>a</a:t>
            </a:r>
            <a:r>
              <a:rPr spc="4" dirty="0">
                <a:solidFill>
                  <a:prstClr val="black"/>
                </a:solidFill>
                <a:latin typeface="Caladea"/>
                <a:cs typeface="Caladea"/>
              </a:rPr>
              <a:t>t</a:t>
            </a:r>
            <a:r>
              <a:rPr spc="-8" dirty="0">
                <a:solidFill>
                  <a:prstClr val="black"/>
                </a:solidFill>
                <a:latin typeface="Caladea"/>
                <a:cs typeface="Caladea"/>
              </a:rPr>
              <a:t>m</a:t>
            </a:r>
            <a:r>
              <a:rPr spc="-11" dirty="0">
                <a:solidFill>
                  <a:prstClr val="black"/>
                </a:solidFill>
                <a:latin typeface="Caladea"/>
                <a:cs typeface="Caladea"/>
              </a:rPr>
              <a:t>o</a:t>
            </a:r>
            <a:r>
              <a:rPr spc="4" dirty="0">
                <a:solidFill>
                  <a:prstClr val="black"/>
                </a:solidFill>
                <a:latin typeface="Caladea"/>
                <a:cs typeface="Caladea"/>
              </a:rPr>
              <a:t>s</a:t>
            </a:r>
            <a:r>
              <a:rPr spc="-8" dirty="0">
                <a:solidFill>
                  <a:prstClr val="black"/>
                </a:solidFill>
                <a:latin typeface="Caladea"/>
                <a:cs typeface="Caladea"/>
              </a:rPr>
              <a:t>p</a:t>
            </a:r>
            <a:r>
              <a:rPr spc="-11" dirty="0">
                <a:solidFill>
                  <a:prstClr val="black"/>
                </a:solidFill>
                <a:latin typeface="Caladea"/>
                <a:cs typeface="Caladea"/>
              </a:rPr>
              <a:t>h</a:t>
            </a:r>
            <a:r>
              <a:rPr spc="-4" dirty="0">
                <a:solidFill>
                  <a:prstClr val="black"/>
                </a:solidFill>
                <a:latin typeface="Caladea"/>
                <a:cs typeface="Caladea"/>
              </a:rPr>
              <a:t>er</a:t>
            </a:r>
            <a:r>
              <a:rPr spc="4" dirty="0">
                <a:solidFill>
                  <a:prstClr val="black"/>
                </a:solidFill>
                <a:latin typeface="Caladea"/>
                <a:cs typeface="Caladea"/>
              </a:rPr>
              <a:t>i</a:t>
            </a:r>
            <a:r>
              <a:rPr spc="-4" dirty="0">
                <a:solidFill>
                  <a:prstClr val="black"/>
                </a:solidFill>
                <a:latin typeface="Caladea"/>
                <a:cs typeface="Caladea"/>
              </a:rPr>
              <a:t>c</a:t>
            </a:r>
            <a:r>
              <a:rPr dirty="0">
                <a:solidFill>
                  <a:prstClr val="black"/>
                </a:solidFill>
                <a:latin typeface="Caladea"/>
                <a:cs typeface="Caladea"/>
              </a:rPr>
              <a:t>	</a:t>
            </a:r>
            <a:r>
              <a:rPr spc="-8" dirty="0">
                <a:solidFill>
                  <a:prstClr val="black"/>
                </a:solidFill>
                <a:latin typeface="Caladea"/>
                <a:cs typeface="Caladea"/>
              </a:rPr>
              <a:t>p</a:t>
            </a:r>
            <a:r>
              <a:rPr spc="-34" dirty="0">
                <a:solidFill>
                  <a:prstClr val="black"/>
                </a:solidFill>
                <a:latin typeface="Caladea"/>
                <a:cs typeface="Caladea"/>
              </a:rPr>
              <a:t>r</a:t>
            </a:r>
            <a:r>
              <a:rPr spc="-11" dirty="0">
                <a:solidFill>
                  <a:prstClr val="black"/>
                </a:solidFill>
                <a:latin typeface="Caladea"/>
                <a:cs typeface="Caladea"/>
              </a:rPr>
              <a:t>e</a:t>
            </a:r>
            <a:r>
              <a:rPr spc="-4" dirty="0">
                <a:solidFill>
                  <a:prstClr val="black"/>
                </a:solidFill>
                <a:latin typeface="Caladea"/>
                <a:cs typeface="Caladea"/>
              </a:rPr>
              <a:t>ssu</a:t>
            </a:r>
            <a:r>
              <a:rPr spc="-34" dirty="0">
                <a:solidFill>
                  <a:prstClr val="black"/>
                </a:solidFill>
                <a:latin typeface="Caladea"/>
                <a:cs typeface="Caladea"/>
              </a:rPr>
              <a:t>r</a:t>
            </a:r>
            <a:r>
              <a:rPr spc="-4" dirty="0">
                <a:solidFill>
                  <a:prstClr val="black"/>
                </a:solidFill>
                <a:latin typeface="Caladea"/>
                <a:cs typeface="Caladea"/>
              </a:rPr>
              <a:t>e</a:t>
            </a:r>
            <a:r>
              <a:rPr dirty="0">
                <a:solidFill>
                  <a:prstClr val="black"/>
                </a:solidFill>
                <a:latin typeface="Caladea"/>
                <a:cs typeface="Caladea"/>
              </a:rPr>
              <a:t>	and	at	</a:t>
            </a:r>
            <a:r>
              <a:rPr spc="-8" dirty="0">
                <a:solidFill>
                  <a:prstClr val="black"/>
                </a:solidFill>
                <a:latin typeface="Caladea"/>
                <a:cs typeface="Caladea"/>
              </a:rPr>
              <a:t>po</a:t>
            </a:r>
            <a:r>
              <a:rPr spc="-15" dirty="0">
                <a:solidFill>
                  <a:prstClr val="black"/>
                </a:solidFill>
                <a:latin typeface="Caladea"/>
                <a:cs typeface="Caladea"/>
              </a:rPr>
              <a:t>i</a:t>
            </a:r>
            <a:r>
              <a:rPr spc="-4" dirty="0">
                <a:solidFill>
                  <a:prstClr val="black"/>
                </a:solidFill>
                <a:latin typeface="Caladea"/>
                <a:cs typeface="Caladea"/>
              </a:rPr>
              <a:t>nt  </a:t>
            </a:r>
            <a:r>
              <a:rPr spc="-8" dirty="0">
                <a:solidFill>
                  <a:prstClr val="black"/>
                </a:solidFill>
                <a:latin typeface="Caladea"/>
                <a:cs typeface="Caladea"/>
              </a:rPr>
              <a:t>(temperature) phase transfer from </a:t>
            </a:r>
            <a:r>
              <a:rPr spc="-4" dirty="0">
                <a:solidFill>
                  <a:prstClr val="black"/>
                </a:solidFill>
                <a:latin typeface="Caladea"/>
                <a:cs typeface="Caladea"/>
              </a:rPr>
              <a:t>liquid </a:t>
            </a:r>
            <a:r>
              <a:rPr spc="-11" dirty="0">
                <a:solidFill>
                  <a:prstClr val="black"/>
                </a:solidFill>
                <a:latin typeface="Caladea"/>
                <a:cs typeface="Caladea"/>
              </a:rPr>
              <a:t>to </a:t>
            </a:r>
            <a:r>
              <a:rPr spc="-8" dirty="0">
                <a:solidFill>
                  <a:prstClr val="black"/>
                </a:solidFill>
                <a:latin typeface="Caladea"/>
                <a:cs typeface="Caladea"/>
              </a:rPr>
              <a:t>gas (vapours) takes</a:t>
            </a:r>
            <a:r>
              <a:rPr spc="38" dirty="0">
                <a:solidFill>
                  <a:prstClr val="black"/>
                </a:solidFill>
                <a:latin typeface="Caladea"/>
                <a:cs typeface="Caladea"/>
              </a:rPr>
              <a:t> </a:t>
            </a:r>
            <a:r>
              <a:rPr spc="-4" dirty="0">
                <a:solidFill>
                  <a:prstClr val="black"/>
                </a:solidFill>
                <a:latin typeface="Caladea"/>
                <a:cs typeface="Caladea"/>
              </a:rPr>
              <a:t>place.</a:t>
            </a:r>
            <a:endParaRPr>
              <a:solidFill>
                <a:prstClr val="black"/>
              </a:solidFill>
              <a:latin typeface="Caladea"/>
              <a:cs typeface="Caladea"/>
            </a:endParaRPr>
          </a:p>
          <a:p>
            <a:pPr marL="28575" defTabSz="685800">
              <a:lnSpc>
                <a:spcPts val="1838"/>
              </a:lnSpc>
              <a:spcBef>
                <a:spcPts val="109"/>
              </a:spcBef>
            </a:pPr>
            <a:r>
              <a:rPr b="1" spc="-4" dirty="0">
                <a:solidFill>
                  <a:prstClr val="black"/>
                </a:solidFill>
                <a:latin typeface="Caladea"/>
                <a:cs typeface="Caladea"/>
              </a:rPr>
              <a:t>Melting</a:t>
            </a:r>
            <a:r>
              <a:rPr b="1" spc="79" dirty="0">
                <a:solidFill>
                  <a:prstClr val="black"/>
                </a:solidFill>
                <a:latin typeface="Caladea"/>
                <a:cs typeface="Caladea"/>
              </a:rPr>
              <a:t> </a:t>
            </a:r>
            <a:r>
              <a:rPr b="1" spc="-4" dirty="0">
                <a:solidFill>
                  <a:prstClr val="black"/>
                </a:solidFill>
                <a:latin typeface="Caladea"/>
                <a:cs typeface="Caladea"/>
              </a:rPr>
              <a:t>point:</a:t>
            </a:r>
            <a:r>
              <a:rPr b="1" spc="79" dirty="0">
                <a:solidFill>
                  <a:prstClr val="black"/>
                </a:solidFill>
                <a:latin typeface="Caladea"/>
                <a:cs typeface="Caladea"/>
              </a:rPr>
              <a:t> </a:t>
            </a:r>
            <a:r>
              <a:rPr spc="-8" dirty="0">
                <a:solidFill>
                  <a:prstClr val="black"/>
                </a:solidFill>
                <a:latin typeface="Caladea"/>
                <a:cs typeface="Caladea"/>
              </a:rPr>
              <a:t>It</a:t>
            </a:r>
            <a:r>
              <a:rPr spc="75" dirty="0">
                <a:solidFill>
                  <a:prstClr val="black"/>
                </a:solidFill>
                <a:latin typeface="Caladea"/>
                <a:cs typeface="Caladea"/>
              </a:rPr>
              <a:t> </a:t>
            </a:r>
            <a:r>
              <a:rPr dirty="0">
                <a:solidFill>
                  <a:prstClr val="black"/>
                </a:solidFill>
                <a:latin typeface="Caladea"/>
                <a:cs typeface="Caladea"/>
              </a:rPr>
              <a:t>is</a:t>
            </a:r>
            <a:r>
              <a:rPr spc="83" dirty="0">
                <a:solidFill>
                  <a:prstClr val="black"/>
                </a:solidFill>
                <a:latin typeface="Caladea"/>
                <a:cs typeface="Caladea"/>
              </a:rPr>
              <a:t> </a:t>
            </a:r>
            <a:r>
              <a:rPr dirty="0">
                <a:solidFill>
                  <a:prstClr val="black"/>
                </a:solidFill>
                <a:latin typeface="Caladea"/>
                <a:cs typeface="Caladea"/>
              </a:rPr>
              <a:t>defined</a:t>
            </a:r>
            <a:r>
              <a:rPr spc="83" dirty="0">
                <a:solidFill>
                  <a:prstClr val="black"/>
                </a:solidFill>
                <a:latin typeface="Caladea"/>
                <a:cs typeface="Caladea"/>
              </a:rPr>
              <a:t> </a:t>
            </a:r>
            <a:r>
              <a:rPr dirty="0">
                <a:solidFill>
                  <a:prstClr val="black"/>
                </a:solidFill>
                <a:latin typeface="Caladea"/>
                <a:cs typeface="Caladea"/>
              </a:rPr>
              <a:t>as</a:t>
            </a:r>
            <a:r>
              <a:rPr spc="83" dirty="0">
                <a:solidFill>
                  <a:prstClr val="black"/>
                </a:solidFill>
                <a:latin typeface="Caladea"/>
                <a:cs typeface="Caladea"/>
              </a:rPr>
              <a:t> </a:t>
            </a:r>
            <a:r>
              <a:rPr spc="-4" dirty="0">
                <a:solidFill>
                  <a:prstClr val="black"/>
                </a:solidFill>
                <a:latin typeface="Caladea"/>
                <a:cs typeface="Caladea"/>
              </a:rPr>
              <a:t>that</a:t>
            </a:r>
            <a:r>
              <a:rPr spc="75" dirty="0">
                <a:solidFill>
                  <a:prstClr val="black"/>
                </a:solidFill>
                <a:latin typeface="Caladea"/>
                <a:cs typeface="Caladea"/>
              </a:rPr>
              <a:t> </a:t>
            </a:r>
            <a:r>
              <a:rPr spc="-4" dirty="0">
                <a:solidFill>
                  <a:prstClr val="black"/>
                </a:solidFill>
                <a:latin typeface="Caladea"/>
                <a:cs typeface="Caladea"/>
              </a:rPr>
              <a:t>point</a:t>
            </a:r>
            <a:r>
              <a:rPr spc="75" dirty="0">
                <a:solidFill>
                  <a:prstClr val="black"/>
                </a:solidFill>
                <a:latin typeface="Caladea"/>
                <a:cs typeface="Caladea"/>
              </a:rPr>
              <a:t> </a:t>
            </a:r>
            <a:r>
              <a:rPr spc="-8" dirty="0">
                <a:solidFill>
                  <a:prstClr val="black"/>
                </a:solidFill>
                <a:latin typeface="Caladea"/>
                <a:cs typeface="Caladea"/>
              </a:rPr>
              <a:t>(temperature)</a:t>
            </a:r>
            <a:r>
              <a:rPr spc="79" dirty="0">
                <a:solidFill>
                  <a:prstClr val="black"/>
                </a:solidFill>
                <a:latin typeface="Caladea"/>
                <a:cs typeface="Caladea"/>
              </a:rPr>
              <a:t> </a:t>
            </a:r>
            <a:r>
              <a:rPr spc="-4" dirty="0">
                <a:solidFill>
                  <a:prstClr val="black"/>
                </a:solidFill>
                <a:latin typeface="Caladea"/>
                <a:cs typeface="Caladea"/>
              </a:rPr>
              <a:t>in</a:t>
            </a:r>
            <a:r>
              <a:rPr spc="83" dirty="0">
                <a:solidFill>
                  <a:prstClr val="black"/>
                </a:solidFill>
                <a:latin typeface="Caladea"/>
                <a:cs typeface="Caladea"/>
              </a:rPr>
              <a:t> </a:t>
            </a:r>
            <a:r>
              <a:rPr spc="-4" dirty="0">
                <a:solidFill>
                  <a:prstClr val="black"/>
                </a:solidFill>
                <a:latin typeface="Caladea"/>
                <a:cs typeface="Caladea"/>
              </a:rPr>
              <a:t>the</a:t>
            </a:r>
            <a:r>
              <a:rPr spc="83" dirty="0">
                <a:solidFill>
                  <a:prstClr val="black"/>
                </a:solidFill>
                <a:latin typeface="Caladea"/>
                <a:cs typeface="Caladea"/>
              </a:rPr>
              <a:t> </a:t>
            </a:r>
            <a:r>
              <a:rPr spc="-11" dirty="0">
                <a:solidFill>
                  <a:prstClr val="black"/>
                </a:solidFill>
                <a:latin typeface="Caladea"/>
                <a:cs typeface="Caladea"/>
              </a:rPr>
              <a:t>system</a:t>
            </a:r>
            <a:r>
              <a:rPr spc="75" dirty="0">
                <a:solidFill>
                  <a:prstClr val="black"/>
                </a:solidFill>
                <a:latin typeface="Caladea"/>
                <a:cs typeface="Caladea"/>
              </a:rPr>
              <a:t> </a:t>
            </a:r>
            <a:r>
              <a:rPr dirty="0">
                <a:solidFill>
                  <a:prstClr val="black"/>
                </a:solidFill>
                <a:latin typeface="Caladea"/>
                <a:cs typeface="Caladea"/>
              </a:rPr>
              <a:t>at</a:t>
            </a:r>
            <a:r>
              <a:rPr spc="83" dirty="0">
                <a:solidFill>
                  <a:prstClr val="black"/>
                </a:solidFill>
                <a:latin typeface="Caladea"/>
                <a:cs typeface="Caladea"/>
              </a:rPr>
              <a:t> </a:t>
            </a:r>
            <a:r>
              <a:rPr spc="-4" dirty="0">
                <a:solidFill>
                  <a:prstClr val="black"/>
                </a:solidFill>
                <a:latin typeface="Caladea"/>
                <a:cs typeface="Caladea"/>
              </a:rPr>
              <a:t>which</a:t>
            </a:r>
            <a:endParaRPr>
              <a:solidFill>
                <a:prstClr val="black"/>
              </a:solidFill>
              <a:latin typeface="Caladea"/>
              <a:cs typeface="Caladea"/>
            </a:endParaRPr>
          </a:p>
          <a:p>
            <a:pPr marL="28575" defTabSz="685800">
              <a:lnSpc>
                <a:spcPts val="1838"/>
              </a:lnSpc>
            </a:pPr>
            <a:r>
              <a:rPr spc="-4" dirty="0">
                <a:solidFill>
                  <a:prstClr val="black"/>
                </a:solidFill>
                <a:latin typeface="Caladea"/>
                <a:cs typeface="Caladea"/>
              </a:rPr>
              <a:t>phase </a:t>
            </a:r>
            <a:r>
              <a:rPr spc="-8" dirty="0">
                <a:solidFill>
                  <a:prstClr val="black"/>
                </a:solidFill>
                <a:latin typeface="Caladea"/>
                <a:cs typeface="Caladea"/>
              </a:rPr>
              <a:t>transfer from </a:t>
            </a:r>
            <a:r>
              <a:rPr spc="-4" dirty="0">
                <a:solidFill>
                  <a:prstClr val="black"/>
                </a:solidFill>
                <a:latin typeface="Caladea"/>
                <a:cs typeface="Caladea"/>
              </a:rPr>
              <a:t>solid </a:t>
            </a:r>
            <a:r>
              <a:rPr spc="-11" dirty="0">
                <a:solidFill>
                  <a:prstClr val="black"/>
                </a:solidFill>
                <a:latin typeface="Caladea"/>
                <a:cs typeface="Caladea"/>
              </a:rPr>
              <a:t>to </a:t>
            </a:r>
            <a:r>
              <a:rPr spc="-4" dirty="0">
                <a:solidFill>
                  <a:prstClr val="black"/>
                </a:solidFill>
                <a:latin typeface="Caladea"/>
                <a:cs typeface="Caladea"/>
              </a:rPr>
              <a:t>liquid </a:t>
            </a:r>
            <a:r>
              <a:rPr spc="-8" dirty="0">
                <a:solidFill>
                  <a:prstClr val="black"/>
                </a:solidFill>
                <a:latin typeface="Caladea"/>
                <a:cs typeface="Caladea"/>
              </a:rPr>
              <a:t>takes</a:t>
            </a:r>
            <a:r>
              <a:rPr dirty="0">
                <a:solidFill>
                  <a:prstClr val="black"/>
                </a:solidFill>
                <a:latin typeface="Caladea"/>
                <a:cs typeface="Caladea"/>
              </a:rPr>
              <a:t> </a:t>
            </a:r>
            <a:r>
              <a:rPr spc="-4" dirty="0">
                <a:solidFill>
                  <a:prstClr val="black"/>
                </a:solidFill>
                <a:latin typeface="Caladea"/>
                <a:cs typeface="Caladea"/>
              </a:rPr>
              <a:t>place.</a:t>
            </a:r>
            <a:endParaRPr>
              <a:solidFill>
                <a:prstClr val="black"/>
              </a:solidFill>
              <a:latin typeface="Caladea"/>
              <a:cs typeface="Caladea"/>
            </a:endParaRPr>
          </a:p>
          <a:p>
            <a:pPr marL="28575" marR="26194" defTabSz="685800">
              <a:lnSpc>
                <a:spcPct val="70000"/>
              </a:lnSpc>
              <a:spcBef>
                <a:spcPts val="746"/>
              </a:spcBef>
            </a:pPr>
            <a:r>
              <a:rPr b="1" spc="-4" dirty="0">
                <a:solidFill>
                  <a:prstClr val="black"/>
                </a:solidFill>
                <a:latin typeface="Caladea"/>
                <a:cs typeface="Caladea"/>
              </a:rPr>
              <a:t>Saturation point: </a:t>
            </a:r>
            <a:r>
              <a:rPr dirty="0">
                <a:solidFill>
                  <a:prstClr val="black"/>
                </a:solidFill>
                <a:latin typeface="Caladea"/>
                <a:cs typeface="Caladea"/>
              </a:rPr>
              <a:t>It is defined as </a:t>
            </a:r>
            <a:r>
              <a:rPr spc="-8" dirty="0">
                <a:solidFill>
                  <a:prstClr val="black"/>
                </a:solidFill>
                <a:latin typeface="Caladea"/>
                <a:cs typeface="Caladea"/>
              </a:rPr>
              <a:t>that </a:t>
            </a:r>
            <a:r>
              <a:rPr spc="-4" dirty="0">
                <a:solidFill>
                  <a:prstClr val="black"/>
                </a:solidFill>
                <a:latin typeface="Caladea"/>
                <a:cs typeface="Caladea"/>
              </a:rPr>
              <a:t>point </a:t>
            </a:r>
            <a:r>
              <a:rPr dirty="0">
                <a:solidFill>
                  <a:prstClr val="black"/>
                </a:solidFill>
                <a:latin typeface="Caladea"/>
                <a:cs typeface="Caladea"/>
              </a:rPr>
              <a:t>at </a:t>
            </a:r>
            <a:r>
              <a:rPr spc="-8" dirty="0">
                <a:solidFill>
                  <a:prstClr val="black"/>
                </a:solidFill>
                <a:latin typeface="Caladea"/>
                <a:cs typeface="Caladea"/>
              </a:rPr>
              <a:t>which </a:t>
            </a:r>
            <a:r>
              <a:rPr spc="-4" dirty="0">
                <a:solidFill>
                  <a:prstClr val="black"/>
                </a:solidFill>
                <a:latin typeface="Caladea"/>
                <a:cs typeface="Caladea"/>
              </a:rPr>
              <a:t>phase </a:t>
            </a:r>
            <a:r>
              <a:rPr spc="-11" dirty="0">
                <a:solidFill>
                  <a:prstClr val="black"/>
                </a:solidFill>
                <a:latin typeface="Caladea"/>
                <a:cs typeface="Caladea"/>
              </a:rPr>
              <a:t>transfer </a:t>
            </a:r>
            <a:r>
              <a:rPr spc="-8" dirty="0">
                <a:solidFill>
                  <a:prstClr val="black"/>
                </a:solidFill>
                <a:latin typeface="Caladea"/>
                <a:cs typeface="Caladea"/>
              </a:rPr>
              <a:t>takes </a:t>
            </a:r>
            <a:r>
              <a:rPr spc="-4" dirty="0">
                <a:solidFill>
                  <a:prstClr val="black"/>
                </a:solidFill>
                <a:latin typeface="Caladea"/>
                <a:cs typeface="Caladea"/>
              </a:rPr>
              <a:t>place  without </a:t>
            </a:r>
            <a:r>
              <a:rPr spc="-11" dirty="0">
                <a:solidFill>
                  <a:prstClr val="black"/>
                </a:solidFill>
                <a:latin typeface="Caladea"/>
                <a:cs typeface="Caladea"/>
              </a:rPr>
              <a:t>any </a:t>
            </a:r>
            <a:r>
              <a:rPr spc="-4" dirty="0">
                <a:solidFill>
                  <a:prstClr val="black"/>
                </a:solidFill>
                <a:latin typeface="Caladea"/>
                <a:cs typeface="Caladea"/>
              </a:rPr>
              <a:t>change </a:t>
            </a:r>
            <a:r>
              <a:rPr dirty="0">
                <a:solidFill>
                  <a:prstClr val="black"/>
                </a:solidFill>
                <a:latin typeface="Caladea"/>
                <a:cs typeface="Caladea"/>
              </a:rPr>
              <a:t>in </a:t>
            </a:r>
            <a:r>
              <a:rPr spc="-11" dirty="0">
                <a:solidFill>
                  <a:prstClr val="black"/>
                </a:solidFill>
                <a:latin typeface="Caladea"/>
                <a:cs typeface="Caladea"/>
              </a:rPr>
              <a:t>pressure </a:t>
            </a:r>
            <a:r>
              <a:rPr dirty="0">
                <a:solidFill>
                  <a:prstClr val="black"/>
                </a:solidFill>
                <a:latin typeface="Caladea"/>
                <a:cs typeface="Caladea"/>
              </a:rPr>
              <a:t>and</a:t>
            </a:r>
            <a:r>
              <a:rPr spc="15" dirty="0">
                <a:solidFill>
                  <a:prstClr val="black"/>
                </a:solidFill>
                <a:latin typeface="Caladea"/>
                <a:cs typeface="Caladea"/>
              </a:rPr>
              <a:t> </a:t>
            </a:r>
            <a:r>
              <a:rPr spc="-8" dirty="0">
                <a:solidFill>
                  <a:prstClr val="black"/>
                </a:solidFill>
                <a:latin typeface="Caladea"/>
                <a:cs typeface="Caladea"/>
              </a:rPr>
              <a:t>temperature.</a:t>
            </a:r>
            <a:endParaRPr>
              <a:solidFill>
                <a:prstClr val="black"/>
              </a:solidFill>
              <a:latin typeface="Caladea"/>
              <a:cs typeface="Caladea"/>
            </a:endParaRPr>
          </a:p>
          <a:p>
            <a:pPr marL="28575" defTabSz="685800">
              <a:lnSpc>
                <a:spcPts val="1838"/>
              </a:lnSpc>
              <a:spcBef>
                <a:spcPts val="101"/>
              </a:spcBef>
            </a:pPr>
            <a:r>
              <a:rPr b="1" spc="-4" dirty="0">
                <a:solidFill>
                  <a:prstClr val="black"/>
                </a:solidFill>
                <a:latin typeface="Caladea"/>
                <a:cs typeface="Caladea"/>
              </a:rPr>
              <a:t>Saturation</a:t>
            </a:r>
            <a:r>
              <a:rPr b="1" spc="319" dirty="0">
                <a:solidFill>
                  <a:prstClr val="black"/>
                </a:solidFill>
                <a:latin typeface="Caladea"/>
                <a:cs typeface="Caladea"/>
              </a:rPr>
              <a:t> </a:t>
            </a:r>
            <a:r>
              <a:rPr b="1" spc="-8" dirty="0">
                <a:solidFill>
                  <a:prstClr val="black"/>
                </a:solidFill>
                <a:latin typeface="Caladea"/>
                <a:cs typeface="Caladea"/>
              </a:rPr>
              <a:t>pressure:</a:t>
            </a:r>
            <a:r>
              <a:rPr b="1" spc="326" dirty="0">
                <a:solidFill>
                  <a:prstClr val="black"/>
                </a:solidFill>
                <a:latin typeface="Caladea"/>
                <a:cs typeface="Caladea"/>
              </a:rPr>
              <a:t> </a:t>
            </a:r>
            <a:r>
              <a:rPr dirty="0">
                <a:solidFill>
                  <a:prstClr val="black"/>
                </a:solidFill>
                <a:latin typeface="Caladea"/>
                <a:cs typeface="Caladea"/>
              </a:rPr>
              <a:t>It</a:t>
            </a:r>
            <a:r>
              <a:rPr spc="323" dirty="0">
                <a:solidFill>
                  <a:prstClr val="black"/>
                </a:solidFill>
                <a:latin typeface="Caladea"/>
                <a:cs typeface="Caladea"/>
              </a:rPr>
              <a:t> </a:t>
            </a:r>
            <a:r>
              <a:rPr dirty="0">
                <a:solidFill>
                  <a:prstClr val="black"/>
                </a:solidFill>
                <a:latin typeface="Caladea"/>
                <a:cs typeface="Caladea"/>
              </a:rPr>
              <a:t>is</a:t>
            </a:r>
            <a:r>
              <a:rPr spc="319" dirty="0">
                <a:solidFill>
                  <a:prstClr val="black"/>
                </a:solidFill>
                <a:latin typeface="Caladea"/>
                <a:cs typeface="Caladea"/>
              </a:rPr>
              <a:t> </a:t>
            </a:r>
            <a:r>
              <a:rPr spc="-4" dirty="0">
                <a:solidFill>
                  <a:prstClr val="black"/>
                </a:solidFill>
                <a:latin typeface="Caladea"/>
                <a:cs typeface="Caladea"/>
              </a:rPr>
              <a:t>defined</a:t>
            </a:r>
            <a:r>
              <a:rPr spc="326" dirty="0">
                <a:solidFill>
                  <a:prstClr val="black"/>
                </a:solidFill>
                <a:latin typeface="Caladea"/>
                <a:cs typeface="Caladea"/>
              </a:rPr>
              <a:t> </a:t>
            </a:r>
            <a:r>
              <a:rPr dirty="0">
                <a:solidFill>
                  <a:prstClr val="black"/>
                </a:solidFill>
                <a:latin typeface="Caladea"/>
                <a:cs typeface="Caladea"/>
              </a:rPr>
              <a:t>as</a:t>
            </a:r>
            <a:r>
              <a:rPr spc="319" dirty="0">
                <a:solidFill>
                  <a:prstClr val="black"/>
                </a:solidFill>
                <a:latin typeface="Caladea"/>
                <a:cs typeface="Caladea"/>
              </a:rPr>
              <a:t> </a:t>
            </a:r>
            <a:r>
              <a:rPr spc="-4" dirty="0">
                <a:solidFill>
                  <a:prstClr val="black"/>
                </a:solidFill>
                <a:latin typeface="Caladea"/>
                <a:cs typeface="Caladea"/>
              </a:rPr>
              <a:t>that</a:t>
            </a:r>
            <a:r>
              <a:rPr spc="334" dirty="0">
                <a:solidFill>
                  <a:prstClr val="black"/>
                </a:solidFill>
                <a:latin typeface="Caladea"/>
                <a:cs typeface="Caladea"/>
              </a:rPr>
              <a:t> </a:t>
            </a:r>
            <a:r>
              <a:rPr spc="-11" dirty="0">
                <a:solidFill>
                  <a:prstClr val="black"/>
                </a:solidFill>
                <a:latin typeface="Caladea"/>
                <a:cs typeface="Caladea"/>
              </a:rPr>
              <a:t>pressure</a:t>
            </a:r>
            <a:r>
              <a:rPr spc="330" dirty="0">
                <a:solidFill>
                  <a:prstClr val="black"/>
                </a:solidFill>
                <a:latin typeface="Caladea"/>
                <a:cs typeface="Caladea"/>
              </a:rPr>
              <a:t> </a:t>
            </a:r>
            <a:r>
              <a:rPr dirty="0">
                <a:solidFill>
                  <a:prstClr val="black"/>
                </a:solidFill>
                <a:latin typeface="Caladea"/>
                <a:cs typeface="Caladea"/>
              </a:rPr>
              <a:t>at</a:t>
            </a:r>
            <a:r>
              <a:rPr spc="323" dirty="0">
                <a:solidFill>
                  <a:prstClr val="black"/>
                </a:solidFill>
                <a:latin typeface="Caladea"/>
                <a:cs typeface="Caladea"/>
              </a:rPr>
              <a:t> </a:t>
            </a:r>
            <a:r>
              <a:rPr spc="-8" dirty="0">
                <a:solidFill>
                  <a:prstClr val="black"/>
                </a:solidFill>
                <a:latin typeface="Caladea"/>
                <a:cs typeface="Caladea"/>
              </a:rPr>
              <a:t>which</a:t>
            </a:r>
            <a:r>
              <a:rPr spc="323" dirty="0">
                <a:solidFill>
                  <a:prstClr val="black"/>
                </a:solidFill>
                <a:latin typeface="Caladea"/>
                <a:cs typeface="Caladea"/>
              </a:rPr>
              <a:t> </a:t>
            </a:r>
            <a:r>
              <a:rPr spc="-4" dirty="0">
                <a:solidFill>
                  <a:prstClr val="black"/>
                </a:solidFill>
                <a:latin typeface="Caladea"/>
                <a:cs typeface="Caladea"/>
              </a:rPr>
              <a:t>phase</a:t>
            </a:r>
            <a:r>
              <a:rPr spc="326" dirty="0">
                <a:solidFill>
                  <a:prstClr val="black"/>
                </a:solidFill>
                <a:latin typeface="Caladea"/>
                <a:cs typeface="Caladea"/>
              </a:rPr>
              <a:t> </a:t>
            </a:r>
            <a:r>
              <a:rPr spc="-11" dirty="0">
                <a:solidFill>
                  <a:prstClr val="black"/>
                </a:solidFill>
                <a:latin typeface="Caladea"/>
                <a:cs typeface="Caladea"/>
              </a:rPr>
              <a:t>transfer</a:t>
            </a:r>
            <a:endParaRPr>
              <a:solidFill>
                <a:prstClr val="black"/>
              </a:solidFill>
              <a:latin typeface="Caladea"/>
              <a:cs typeface="Caladea"/>
            </a:endParaRPr>
          </a:p>
          <a:p>
            <a:pPr marL="28575" defTabSz="685800">
              <a:lnSpc>
                <a:spcPts val="1511"/>
              </a:lnSpc>
            </a:pPr>
            <a:r>
              <a:rPr spc="-8" dirty="0">
                <a:solidFill>
                  <a:prstClr val="black"/>
                </a:solidFill>
                <a:latin typeface="Caladea"/>
                <a:cs typeface="Caladea"/>
              </a:rPr>
              <a:t>takes  </a:t>
            </a:r>
            <a:r>
              <a:rPr spc="-4" dirty="0">
                <a:solidFill>
                  <a:prstClr val="black"/>
                </a:solidFill>
                <a:latin typeface="Caladea"/>
                <a:cs typeface="Caladea"/>
              </a:rPr>
              <a:t>place  </a:t>
            </a:r>
            <a:r>
              <a:rPr dirty="0">
                <a:solidFill>
                  <a:prstClr val="black"/>
                </a:solidFill>
                <a:latin typeface="Caladea"/>
                <a:cs typeface="Caladea"/>
              </a:rPr>
              <a:t>at constant </a:t>
            </a:r>
            <a:r>
              <a:rPr spc="-8" dirty="0">
                <a:solidFill>
                  <a:prstClr val="black"/>
                </a:solidFill>
                <a:latin typeface="Caladea"/>
                <a:cs typeface="Caladea"/>
              </a:rPr>
              <a:t>temperature.</a:t>
            </a:r>
            <a:r>
              <a:rPr spc="379" dirty="0">
                <a:solidFill>
                  <a:prstClr val="black"/>
                </a:solidFill>
                <a:latin typeface="Caladea"/>
                <a:cs typeface="Caladea"/>
              </a:rPr>
              <a:t> </a:t>
            </a:r>
            <a:r>
              <a:rPr spc="-4" dirty="0">
                <a:solidFill>
                  <a:prstClr val="black"/>
                </a:solidFill>
                <a:latin typeface="Caladea"/>
                <a:cs typeface="Caladea"/>
              </a:rPr>
              <a:t>Such </a:t>
            </a:r>
            <a:r>
              <a:rPr spc="4" dirty="0">
                <a:solidFill>
                  <a:prstClr val="black"/>
                </a:solidFill>
                <a:latin typeface="Caladea"/>
                <a:cs typeface="Caladea"/>
              </a:rPr>
              <a:t>as </a:t>
            </a:r>
            <a:r>
              <a:rPr dirty="0">
                <a:solidFill>
                  <a:prstClr val="black"/>
                </a:solidFill>
                <a:latin typeface="Caladea"/>
                <a:cs typeface="Caladea"/>
              </a:rPr>
              <a:t>at </a:t>
            </a:r>
            <a:r>
              <a:rPr spc="-15" dirty="0">
                <a:solidFill>
                  <a:prstClr val="black"/>
                </a:solidFill>
                <a:latin typeface="Caladea"/>
                <a:cs typeface="Caladea"/>
              </a:rPr>
              <a:t>any  </a:t>
            </a:r>
            <a:r>
              <a:rPr spc="-19" dirty="0">
                <a:solidFill>
                  <a:prstClr val="black"/>
                </a:solidFill>
                <a:latin typeface="Caladea"/>
                <a:cs typeface="Caladea"/>
              </a:rPr>
              <a:t>given  </a:t>
            </a:r>
            <a:r>
              <a:rPr spc="-11" dirty="0">
                <a:solidFill>
                  <a:prstClr val="black"/>
                </a:solidFill>
                <a:latin typeface="Caladea"/>
                <a:cs typeface="Caladea"/>
              </a:rPr>
              <a:t>temperature </a:t>
            </a:r>
            <a:r>
              <a:rPr spc="363" dirty="0">
                <a:solidFill>
                  <a:prstClr val="black"/>
                </a:solidFill>
                <a:latin typeface="Caladea"/>
                <a:cs typeface="Caladea"/>
              </a:rPr>
              <a:t> </a:t>
            </a:r>
            <a:r>
              <a:rPr spc="-11" dirty="0">
                <a:solidFill>
                  <a:prstClr val="black"/>
                </a:solidFill>
                <a:latin typeface="Caladea"/>
                <a:cs typeface="Caladea"/>
              </a:rPr>
              <a:t>water</a:t>
            </a:r>
            <a:endParaRPr>
              <a:solidFill>
                <a:prstClr val="black"/>
              </a:solidFill>
              <a:latin typeface="Caladea"/>
              <a:cs typeface="Caladea"/>
            </a:endParaRPr>
          </a:p>
          <a:p>
            <a:pPr marL="28575" defTabSz="685800">
              <a:lnSpc>
                <a:spcPts val="1511"/>
              </a:lnSpc>
            </a:pPr>
            <a:r>
              <a:rPr spc="-4" dirty="0">
                <a:solidFill>
                  <a:prstClr val="black"/>
                </a:solidFill>
                <a:latin typeface="Caladea"/>
                <a:cs typeface="Caladea"/>
              </a:rPr>
              <a:t>will  be  </a:t>
            </a:r>
            <a:r>
              <a:rPr spc="-11" dirty="0">
                <a:solidFill>
                  <a:prstClr val="black"/>
                </a:solidFill>
                <a:latin typeface="Caladea"/>
                <a:cs typeface="Caladea"/>
              </a:rPr>
              <a:t>converted  </a:t>
            </a:r>
            <a:r>
              <a:rPr spc="-4" dirty="0">
                <a:solidFill>
                  <a:prstClr val="black"/>
                </a:solidFill>
                <a:latin typeface="Caladea"/>
                <a:cs typeface="Caladea"/>
              </a:rPr>
              <a:t>into  steam  </a:t>
            </a:r>
            <a:r>
              <a:rPr dirty="0">
                <a:solidFill>
                  <a:prstClr val="black"/>
                </a:solidFill>
                <a:latin typeface="Caladea"/>
                <a:cs typeface="Caladea"/>
              </a:rPr>
              <a:t>at  a  </a:t>
            </a:r>
            <a:r>
              <a:rPr spc="-4" dirty="0">
                <a:solidFill>
                  <a:prstClr val="black"/>
                </a:solidFill>
                <a:latin typeface="Caladea"/>
                <a:cs typeface="Caladea"/>
              </a:rPr>
              <a:t>definite  </a:t>
            </a:r>
            <a:r>
              <a:rPr spc="-11" dirty="0">
                <a:solidFill>
                  <a:prstClr val="black"/>
                </a:solidFill>
                <a:latin typeface="Caladea"/>
                <a:cs typeface="Caladea"/>
              </a:rPr>
              <a:t>temperature  </a:t>
            </a:r>
            <a:r>
              <a:rPr spc="-41" dirty="0">
                <a:solidFill>
                  <a:prstClr val="black"/>
                </a:solidFill>
                <a:latin typeface="Caladea"/>
                <a:cs typeface="Caladea"/>
              </a:rPr>
              <a:t>only.  </a:t>
            </a:r>
            <a:r>
              <a:rPr spc="-4" dirty="0">
                <a:solidFill>
                  <a:prstClr val="black"/>
                </a:solidFill>
                <a:latin typeface="Caladea"/>
                <a:cs typeface="Caladea"/>
              </a:rPr>
              <a:t>Such  </a:t>
            </a:r>
            <a:r>
              <a:rPr dirty="0">
                <a:solidFill>
                  <a:prstClr val="black"/>
                </a:solidFill>
                <a:latin typeface="Caladea"/>
                <a:cs typeface="Caladea"/>
              </a:rPr>
              <a:t>as</a:t>
            </a:r>
            <a:r>
              <a:rPr spc="-98" dirty="0">
                <a:solidFill>
                  <a:prstClr val="black"/>
                </a:solidFill>
                <a:latin typeface="Caladea"/>
                <a:cs typeface="Caladea"/>
              </a:rPr>
              <a:t> </a:t>
            </a:r>
            <a:r>
              <a:rPr spc="-4" dirty="0">
                <a:solidFill>
                  <a:prstClr val="black"/>
                </a:solidFill>
                <a:latin typeface="Caladea"/>
                <a:cs typeface="Caladea"/>
              </a:rPr>
              <a:t>boiling</a:t>
            </a:r>
            <a:endParaRPr>
              <a:solidFill>
                <a:prstClr val="black"/>
              </a:solidFill>
              <a:latin typeface="Caladea"/>
              <a:cs typeface="Caladea"/>
            </a:endParaRPr>
          </a:p>
          <a:p>
            <a:pPr marL="28575" marR="24288" defTabSz="685800">
              <a:lnSpc>
                <a:spcPct val="70000"/>
              </a:lnSpc>
              <a:spcBef>
                <a:spcPts val="323"/>
              </a:spcBef>
            </a:pPr>
            <a:r>
              <a:rPr spc="-4" dirty="0">
                <a:solidFill>
                  <a:prstClr val="black"/>
                </a:solidFill>
                <a:latin typeface="Caladea"/>
                <a:cs typeface="Caladea"/>
              </a:rPr>
              <a:t>point of </a:t>
            </a:r>
            <a:r>
              <a:rPr spc="-11" dirty="0">
                <a:solidFill>
                  <a:prstClr val="black"/>
                </a:solidFill>
                <a:latin typeface="Caladea"/>
                <a:cs typeface="Caladea"/>
              </a:rPr>
              <a:t>water </a:t>
            </a:r>
            <a:r>
              <a:rPr dirty="0">
                <a:solidFill>
                  <a:prstClr val="black"/>
                </a:solidFill>
                <a:latin typeface="Caladea"/>
                <a:cs typeface="Caladea"/>
              </a:rPr>
              <a:t>is </a:t>
            </a:r>
            <a:r>
              <a:rPr spc="-4" dirty="0">
                <a:solidFill>
                  <a:prstClr val="black"/>
                </a:solidFill>
                <a:latin typeface="Caladea"/>
                <a:cs typeface="Caladea"/>
              </a:rPr>
              <a:t>100</a:t>
            </a:r>
            <a:r>
              <a:rPr spc="-5" baseline="24305" dirty="0">
                <a:solidFill>
                  <a:prstClr val="black"/>
                </a:solidFill>
                <a:latin typeface="Caladea"/>
                <a:cs typeface="Caladea"/>
              </a:rPr>
              <a:t>o</a:t>
            </a:r>
            <a:r>
              <a:rPr spc="-4" dirty="0">
                <a:solidFill>
                  <a:prstClr val="black"/>
                </a:solidFill>
                <a:latin typeface="Caladea"/>
                <a:cs typeface="Caladea"/>
              </a:rPr>
              <a:t>C </a:t>
            </a:r>
            <a:r>
              <a:rPr dirty="0">
                <a:solidFill>
                  <a:prstClr val="black"/>
                </a:solidFill>
                <a:latin typeface="Caladea"/>
                <a:cs typeface="Caladea"/>
              </a:rPr>
              <a:t>at </a:t>
            </a:r>
            <a:r>
              <a:rPr spc="-4" dirty="0">
                <a:solidFill>
                  <a:prstClr val="black"/>
                </a:solidFill>
                <a:latin typeface="Caladea"/>
                <a:cs typeface="Caladea"/>
              </a:rPr>
              <a:t>1 </a:t>
            </a:r>
            <a:r>
              <a:rPr dirty="0">
                <a:solidFill>
                  <a:prstClr val="black"/>
                </a:solidFill>
                <a:latin typeface="Caladea"/>
                <a:cs typeface="Caladea"/>
              </a:rPr>
              <a:t>atm </a:t>
            </a:r>
            <a:r>
              <a:rPr spc="-11" dirty="0">
                <a:solidFill>
                  <a:prstClr val="black"/>
                </a:solidFill>
                <a:latin typeface="Caladea"/>
                <a:cs typeface="Caladea"/>
              </a:rPr>
              <a:t>pressure </a:t>
            </a:r>
            <a:r>
              <a:rPr dirty="0">
                <a:solidFill>
                  <a:prstClr val="black"/>
                </a:solidFill>
                <a:latin typeface="Caladea"/>
                <a:cs typeface="Caladea"/>
              </a:rPr>
              <a:t>and </a:t>
            </a:r>
            <a:r>
              <a:rPr spc="-4" dirty="0">
                <a:solidFill>
                  <a:prstClr val="black"/>
                </a:solidFill>
                <a:latin typeface="Caladea"/>
                <a:cs typeface="Caladea"/>
              </a:rPr>
              <a:t>122</a:t>
            </a:r>
            <a:r>
              <a:rPr spc="-5" baseline="24305" dirty="0">
                <a:solidFill>
                  <a:prstClr val="black"/>
                </a:solidFill>
                <a:latin typeface="Caladea"/>
                <a:cs typeface="Caladea"/>
              </a:rPr>
              <a:t>o</a:t>
            </a:r>
            <a:r>
              <a:rPr spc="-4" dirty="0">
                <a:solidFill>
                  <a:prstClr val="black"/>
                </a:solidFill>
                <a:latin typeface="Caladea"/>
                <a:cs typeface="Caladea"/>
              </a:rPr>
              <a:t>C </a:t>
            </a:r>
            <a:r>
              <a:rPr dirty="0">
                <a:solidFill>
                  <a:prstClr val="black"/>
                </a:solidFill>
                <a:latin typeface="Caladea"/>
                <a:cs typeface="Caladea"/>
              </a:rPr>
              <a:t>at </a:t>
            </a:r>
            <a:r>
              <a:rPr spc="-8" dirty="0">
                <a:solidFill>
                  <a:prstClr val="black"/>
                </a:solidFill>
                <a:latin typeface="Caladea"/>
                <a:cs typeface="Caladea"/>
              </a:rPr>
              <a:t>2.1 </a:t>
            </a:r>
            <a:r>
              <a:rPr dirty="0">
                <a:solidFill>
                  <a:prstClr val="black"/>
                </a:solidFill>
                <a:latin typeface="Caladea"/>
                <a:cs typeface="Caladea"/>
              </a:rPr>
              <a:t>atm </a:t>
            </a:r>
            <a:r>
              <a:rPr spc="-8" dirty="0">
                <a:solidFill>
                  <a:prstClr val="black"/>
                </a:solidFill>
                <a:latin typeface="Caladea"/>
                <a:cs typeface="Caladea"/>
              </a:rPr>
              <a:t>pressure. </a:t>
            </a:r>
            <a:r>
              <a:rPr spc="-4" dirty="0">
                <a:solidFill>
                  <a:prstClr val="black"/>
                </a:solidFill>
                <a:latin typeface="Caladea"/>
                <a:cs typeface="Caladea"/>
              </a:rPr>
              <a:t>So that  1 </a:t>
            </a:r>
            <a:r>
              <a:rPr dirty="0">
                <a:solidFill>
                  <a:prstClr val="black"/>
                </a:solidFill>
                <a:latin typeface="Caladea"/>
                <a:cs typeface="Caladea"/>
              </a:rPr>
              <a:t>atm and </a:t>
            </a:r>
            <a:r>
              <a:rPr spc="-4" dirty="0">
                <a:solidFill>
                  <a:prstClr val="black"/>
                </a:solidFill>
                <a:latin typeface="Caladea"/>
                <a:cs typeface="Caladea"/>
              </a:rPr>
              <a:t>2.1 </a:t>
            </a:r>
            <a:r>
              <a:rPr dirty="0">
                <a:solidFill>
                  <a:prstClr val="black"/>
                </a:solidFill>
                <a:latin typeface="Caladea"/>
                <a:cs typeface="Caladea"/>
              </a:rPr>
              <a:t>atm </a:t>
            </a:r>
            <a:r>
              <a:rPr spc="-4" dirty="0">
                <a:solidFill>
                  <a:prstClr val="black"/>
                </a:solidFill>
                <a:latin typeface="Caladea"/>
                <a:cs typeface="Caladea"/>
              </a:rPr>
              <a:t>will be the saturation</a:t>
            </a:r>
            <a:r>
              <a:rPr spc="-41" dirty="0">
                <a:solidFill>
                  <a:prstClr val="black"/>
                </a:solidFill>
                <a:latin typeface="Caladea"/>
                <a:cs typeface="Caladea"/>
              </a:rPr>
              <a:t> </a:t>
            </a:r>
            <a:r>
              <a:rPr spc="-8" dirty="0">
                <a:solidFill>
                  <a:prstClr val="black"/>
                </a:solidFill>
                <a:latin typeface="Caladea"/>
                <a:cs typeface="Caladea"/>
              </a:rPr>
              <a:t>pressure.</a:t>
            </a:r>
            <a:endParaRPr>
              <a:solidFill>
                <a:prstClr val="black"/>
              </a:solidFill>
              <a:latin typeface="Caladea"/>
              <a:cs typeface="Caladea"/>
            </a:endParaRPr>
          </a:p>
          <a:p>
            <a:pPr marL="28575" defTabSz="685800">
              <a:lnSpc>
                <a:spcPts val="1838"/>
              </a:lnSpc>
              <a:spcBef>
                <a:spcPts val="109"/>
              </a:spcBef>
              <a:tabLst>
                <a:tab pos="1238726" algn="l"/>
                <a:tab pos="2735580" algn="l"/>
                <a:tab pos="2987993" algn="l"/>
                <a:tab pos="3250883" algn="l"/>
                <a:tab pos="4090035" algn="l"/>
                <a:tab pos="4401026" algn="l"/>
                <a:tab pos="4893469" algn="l"/>
                <a:tab pos="6220778" algn="l"/>
                <a:tab pos="6511290" algn="l"/>
                <a:tab pos="7201853" algn="l"/>
              </a:tabLst>
            </a:pPr>
            <a:r>
              <a:rPr b="1" spc="-4" dirty="0">
                <a:solidFill>
                  <a:prstClr val="black"/>
                </a:solidFill>
                <a:latin typeface="Caladea"/>
                <a:cs typeface="Caladea"/>
              </a:rPr>
              <a:t>Saturation	</a:t>
            </a:r>
            <a:r>
              <a:rPr b="1" spc="-8" dirty="0">
                <a:solidFill>
                  <a:prstClr val="black"/>
                </a:solidFill>
                <a:latin typeface="Caladea"/>
                <a:cs typeface="Caladea"/>
              </a:rPr>
              <a:t>temperature:	</a:t>
            </a:r>
            <a:r>
              <a:rPr dirty="0">
                <a:solidFill>
                  <a:prstClr val="black"/>
                </a:solidFill>
                <a:latin typeface="Caladea"/>
                <a:cs typeface="Caladea"/>
              </a:rPr>
              <a:t>It	is	defined	as	</a:t>
            </a:r>
            <a:r>
              <a:rPr spc="-8" dirty="0">
                <a:solidFill>
                  <a:prstClr val="black"/>
                </a:solidFill>
                <a:latin typeface="Caladea"/>
                <a:cs typeface="Caladea"/>
              </a:rPr>
              <a:t>that	temperature	</a:t>
            </a:r>
            <a:r>
              <a:rPr dirty="0">
                <a:solidFill>
                  <a:prstClr val="black"/>
                </a:solidFill>
                <a:latin typeface="Caladea"/>
                <a:cs typeface="Caladea"/>
              </a:rPr>
              <a:t>at	</a:t>
            </a:r>
            <a:r>
              <a:rPr spc="-8" dirty="0">
                <a:solidFill>
                  <a:prstClr val="black"/>
                </a:solidFill>
                <a:latin typeface="Caladea"/>
                <a:cs typeface="Caladea"/>
              </a:rPr>
              <a:t>which	</a:t>
            </a:r>
            <a:r>
              <a:rPr spc="-4" dirty="0">
                <a:solidFill>
                  <a:prstClr val="black"/>
                </a:solidFill>
                <a:latin typeface="Caladea"/>
                <a:cs typeface="Caladea"/>
              </a:rPr>
              <a:t>phase</a:t>
            </a:r>
            <a:endParaRPr>
              <a:solidFill>
                <a:prstClr val="black"/>
              </a:solidFill>
              <a:latin typeface="Caladea"/>
              <a:cs typeface="Caladea"/>
            </a:endParaRPr>
          </a:p>
          <a:p>
            <a:pPr marL="28575" defTabSz="685800">
              <a:lnSpc>
                <a:spcPts val="1515"/>
              </a:lnSpc>
            </a:pPr>
            <a:r>
              <a:rPr spc="-8" dirty="0">
                <a:solidFill>
                  <a:prstClr val="black"/>
                </a:solidFill>
                <a:latin typeface="Caladea"/>
                <a:cs typeface="Caladea"/>
              </a:rPr>
              <a:t>transfer</a:t>
            </a:r>
            <a:r>
              <a:rPr spc="304" dirty="0">
                <a:solidFill>
                  <a:prstClr val="black"/>
                </a:solidFill>
                <a:latin typeface="Caladea"/>
                <a:cs typeface="Caladea"/>
              </a:rPr>
              <a:t> </a:t>
            </a:r>
            <a:r>
              <a:rPr spc="-8" dirty="0">
                <a:solidFill>
                  <a:prstClr val="black"/>
                </a:solidFill>
                <a:latin typeface="Caladea"/>
                <a:cs typeface="Caladea"/>
              </a:rPr>
              <a:t>takes</a:t>
            </a:r>
            <a:r>
              <a:rPr spc="311" dirty="0">
                <a:solidFill>
                  <a:prstClr val="black"/>
                </a:solidFill>
                <a:latin typeface="Caladea"/>
                <a:cs typeface="Caladea"/>
              </a:rPr>
              <a:t> </a:t>
            </a:r>
            <a:r>
              <a:rPr spc="-4" dirty="0">
                <a:solidFill>
                  <a:prstClr val="black"/>
                </a:solidFill>
                <a:latin typeface="Caladea"/>
                <a:cs typeface="Caladea"/>
              </a:rPr>
              <a:t>place</a:t>
            </a:r>
            <a:r>
              <a:rPr spc="319" dirty="0">
                <a:solidFill>
                  <a:prstClr val="black"/>
                </a:solidFill>
                <a:latin typeface="Caladea"/>
                <a:cs typeface="Caladea"/>
              </a:rPr>
              <a:t> </a:t>
            </a:r>
            <a:r>
              <a:rPr dirty="0">
                <a:solidFill>
                  <a:prstClr val="black"/>
                </a:solidFill>
                <a:latin typeface="Caladea"/>
                <a:cs typeface="Caladea"/>
              </a:rPr>
              <a:t>at</a:t>
            </a:r>
            <a:r>
              <a:rPr spc="315" dirty="0">
                <a:solidFill>
                  <a:prstClr val="black"/>
                </a:solidFill>
                <a:latin typeface="Caladea"/>
                <a:cs typeface="Caladea"/>
              </a:rPr>
              <a:t> </a:t>
            </a:r>
            <a:r>
              <a:rPr dirty="0">
                <a:solidFill>
                  <a:prstClr val="black"/>
                </a:solidFill>
                <a:latin typeface="Caladea"/>
                <a:cs typeface="Caladea"/>
              </a:rPr>
              <a:t>constant</a:t>
            </a:r>
            <a:r>
              <a:rPr spc="315" dirty="0">
                <a:solidFill>
                  <a:prstClr val="black"/>
                </a:solidFill>
                <a:latin typeface="Caladea"/>
                <a:cs typeface="Caladea"/>
              </a:rPr>
              <a:t> </a:t>
            </a:r>
            <a:r>
              <a:rPr spc="-8" dirty="0">
                <a:solidFill>
                  <a:prstClr val="black"/>
                </a:solidFill>
                <a:latin typeface="Caladea"/>
                <a:cs typeface="Caladea"/>
              </a:rPr>
              <a:t>pressure.</a:t>
            </a:r>
            <a:r>
              <a:rPr spc="311" dirty="0">
                <a:solidFill>
                  <a:prstClr val="black"/>
                </a:solidFill>
                <a:latin typeface="Caladea"/>
                <a:cs typeface="Caladea"/>
              </a:rPr>
              <a:t> </a:t>
            </a:r>
            <a:r>
              <a:rPr spc="-4" dirty="0">
                <a:solidFill>
                  <a:prstClr val="black"/>
                </a:solidFill>
                <a:latin typeface="Caladea"/>
                <a:cs typeface="Caladea"/>
              </a:rPr>
              <a:t>Such</a:t>
            </a:r>
            <a:r>
              <a:rPr spc="311" dirty="0">
                <a:solidFill>
                  <a:prstClr val="black"/>
                </a:solidFill>
                <a:latin typeface="Caladea"/>
                <a:cs typeface="Caladea"/>
              </a:rPr>
              <a:t> </a:t>
            </a:r>
            <a:r>
              <a:rPr dirty="0">
                <a:solidFill>
                  <a:prstClr val="black"/>
                </a:solidFill>
                <a:latin typeface="Caladea"/>
                <a:cs typeface="Caladea"/>
              </a:rPr>
              <a:t>as</a:t>
            </a:r>
            <a:r>
              <a:rPr spc="323" dirty="0">
                <a:solidFill>
                  <a:prstClr val="black"/>
                </a:solidFill>
                <a:latin typeface="Caladea"/>
                <a:cs typeface="Caladea"/>
              </a:rPr>
              <a:t> </a:t>
            </a:r>
            <a:r>
              <a:rPr spc="-4" dirty="0">
                <a:solidFill>
                  <a:prstClr val="black"/>
                </a:solidFill>
                <a:latin typeface="Caladea"/>
                <a:cs typeface="Caladea"/>
              </a:rPr>
              <a:t>saturation</a:t>
            </a:r>
            <a:r>
              <a:rPr spc="315" dirty="0">
                <a:solidFill>
                  <a:prstClr val="black"/>
                </a:solidFill>
                <a:latin typeface="Caladea"/>
                <a:cs typeface="Caladea"/>
              </a:rPr>
              <a:t> </a:t>
            </a:r>
            <a:r>
              <a:rPr spc="-8" dirty="0">
                <a:solidFill>
                  <a:prstClr val="black"/>
                </a:solidFill>
                <a:latin typeface="Caladea"/>
                <a:cs typeface="Caladea"/>
              </a:rPr>
              <a:t>temperature</a:t>
            </a:r>
            <a:r>
              <a:rPr spc="319" dirty="0">
                <a:solidFill>
                  <a:prstClr val="black"/>
                </a:solidFill>
                <a:latin typeface="Caladea"/>
                <a:cs typeface="Caladea"/>
              </a:rPr>
              <a:t> </a:t>
            </a:r>
            <a:r>
              <a:rPr spc="-15" dirty="0">
                <a:solidFill>
                  <a:prstClr val="black"/>
                </a:solidFill>
                <a:latin typeface="Caladea"/>
                <a:cs typeface="Caladea"/>
              </a:rPr>
              <a:t>of</a:t>
            </a:r>
            <a:endParaRPr>
              <a:solidFill>
                <a:prstClr val="black"/>
              </a:solidFill>
              <a:latin typeface="Caladea"/>
              <a:cs typeface="Caladea"/>
            </a:endParaRPr>
          </a:p>
          <a:p>
            <a:pPr marL="28575" defTabSz="685800">
              <a:lnSpc>
                <a:spcPts val="1838"/>
              </a:lnSpc>
            </a:pPr>
            <a:r>
              <a:rPr spc="-11" dirty="0">
                <a:solidFill>
                  <a:prstClr val="black"/>
                </a:solidFill>
                <a:latin typeface="Caladea"/>
                <a:cs typeface="Caladea"/>
              </a:rPr>
              <a:t>water </a:t>
            </a:r>
            <a:r>
              <a:rPr dirty="0">
                <a:solidFill>
                  <a:prstClr val="black"/>
                </a:solidFill>
                <a:latin typeface="Caladea"/>
                <a:cs typeface="Caladea"/>
              </a:rPr>
              <a:t>at 1atm </a:t>
            </a:r>
            <a:r>
              <a:rPr spc="-11" dirty="0">
                <a:solidFill>
                  <a:prstClr val="black"/>
                </a:solidFill>
                <a:latin typeface="Caladea"/>
                <a:cs typeface="Caladea"/>
              </a:rPr>
              <a:t>pressure </a:t>
            </a:r>
            <a:r>
              <a:rPr dirty="0">
                <a:solidFill>
                  <a:prstClr val="black"/>
                </a:solidFill>
                <a:latin typeface="Caladea"/>
                <a:cs typeface="Caladea"/>
              </a:rPr>
              <a:t>is 100</a:t>
            </a:r>
            <a:r>
              <a:rPr baseline="24305" dirty="0">
                <a:solidFill>
                  <a:prstClr val="black"/>
                </a:solidFill>
                <a:latin typeface="Caladea"/>
                <a:cs typeface="Caladea"/>
              </a:rPr>
              <a:t>o</a:t>
            </a:r>
            <a:r>
              <a:rPr dirty="0">
                <a:solidFill>
                  <a:prstClr val="black"/>
                </a:solidFill>
                <a:latin typeface="Caladea"/>
                <a:cs typeface="Caladea"/>
              </a:rPr>
              <a:t>C.</a:t>
            </a:r>
            <a:endParaRPr>
              <a:solidFill>
                <a:prstClr val="black"/>
              </a:solidFill>
              <a:latin typeface="Caladea"/>
              <a:cs typeface="Caladea"/>
            </a:endParaRPr>
          </a:p>
          <a:p>
            <a:pPr marL="28575" marR="26194" defTabSz="685800">
              <a:lnSpc>
                <a:spcPct val="70000"/>
              </a:lnSpc>
              <a:spcBef>
                <a:spcPts val="746"/>
              </a:spcBef>
            </a:pPr>
            <a:r>
              <a:rPr b="1" spc="-15" dirty="0">
                <a:solidFill>
                  <a:prstClr val="black"/>
                </a:solidFill>
                <a:latin typeface="Caladea"/>
                <a:cs typeface="Caladea"/>
              </a:rPr>
              <a:t>Triple </a:t>
            </a:r>
            <a:r>
              <a:rPr b="1" spc="-4" dirty="0">
                <a:solidFill>
                  <a:prstClr val="black"/>
                </a:solidFill>
                <a:latin typeface="Caladea"/>
                <a:cs typeface="Caladea"/>
              </a:rPr>
              <a:t>point: </a:t>
            </a:r>
            <a:r>
              <a:rPr dirty="0">
                <a:solidFill>
                  <a:prstClr val="black"/>
                </a:solidFill>
                <a:latin typeface="Caladea"/>
                <a:cs typeface="Caladea"/>
              </a:rPr>
              <a:t>It is defined as </a:t>
            </a:r>
            <a:r>
              <a:rPr spc="-4" dirty="0">
                <a:solidFill>
                  <a:prstClr val="black"/>
                </a:solidFill>
                <a:latin typeface="Caladea"/>
                <a:cs typeface="Caladea"/>
              </a:rPr>
              <a:t>that point </a:t>
            </a:r>
            <a:r>
              <a:rPr dirty="0">
                <a:solidFill>
                  <a:prstClr val="black"/>
                </a:solidFill>
                <a:latin typeface="Caladea"/>
                <a:cs typeface="Caladea"/>
              </a:rPr>
              <a:t>in </a:t>
            </a:r>
            <a:r>
              <a:rPr spc="-8" dirty="0">
                <a:solidFill>
                  <a:prstClr val="black"/>
                </a:solidFill>
                <a:latin typeface="Caladea"/>
                <a:cs typeface="Caladea"/>
              </a:rPr>
              <a:t>the </a:t>
            </a:r>
            <a:r>
              <a:rPr spc="-11" dirty="0">
                <a:solidFill>
                  <a:prstClr val="black"/>
                </a:solidFill>
                <a:latin typeface="Caladea"/>
                <a:cs typeface="Caladea"/>
              </a:rPr>
              <a:t>system </a:t>
            </a:r>
            <a:r>
              <a:rPr dirty="0">
                <a:solidFill>
                  <a:prstClr val="black"/>
                </a:solidFill>
                <a:latin typeface="Caladea"/>
                <a:cs typeface="Caladea"/>
              </a:rPr>
              <a:t>at </a:t>
            </a:r>
            <a:r>
              <a:rPr spc="-8" dirty="0">
                <a:solidFill>
                  <a:prstClr val="black"/>
                </a:solidFill>
                <a:latin typeface="Caladea"/>
                <a:cs typeface="Caladea"/>
              </a:rPr>
              <a:t>which </a:t>
            </a:r>
            <a:r>
              <a:rPr spc="-4" dirty="0">
                <a:solidFill>
                  <a:prstClr val="black"/>
                </a:solidFill>
                <a:latin typeface="Caladea"/>
                <a:cs typeface="Caladea"/>
              </a:rPr>
              <a:t>all the phases  (solid, liquid </a:t>
            </a:r>
            <a:r>
              <a:rPr dirty="0">
                <a:solidFill>
                  <a:prstClr val="black"/>
                </a:solidFill>
                <a:latin typeface="Caladea"/>
                <a:cs typeface="Caladea"/>
              </a:rPr>
              <a:t>and </a:t>
            </a:r>
            <a:r>
              <a:rPr spc="-4" dirty="0">
                <a:solidFill>
                  <a:prstClr val="black"/>
                </a:solidFill>
                <a:latin typeface="Caladea"/>
                <a:cs typeface="Caladea"/>
              </a:rPr>
              <a:t>gas) exists </a:t>
            </a:r>
            <a:r>
              <a:rPr dirty="0">
                <a:solidFill>
                  <a:prstClr val="black"/>
                </a:solidFill>
                <a:latin typeface="Caladea"/>
                <a:cs typeface="Caladea"/>
              </a:rPr>
              <a:t>in</a:t>
            </a:r>
            <a:r>
              <a:rPr spc="-11" dirty="0">
                <a:solidFill>
                  <a:prstClr val="black"/>
                </a:solidFill>
                <a:latin typeface="Caladea"/>
                <a:cs typeface="Caladea"/>
              </a:rPr>
              <a:t> </a:t>
            </a:r>
            <a:r>
              <a:rPr spc="-4" dirty="0">
                <a:solidFill>
                  <a:prstClr val="black"/>
                </a:solidFill>
                <a:latin typeface="Caladea"/>
                <a:cs typeface="Caladea"/>
              </a:rPr>
              <a:t>equilibrium.</a:t>
            </a:r>
            <a:endParaRPr>
              <a:solidFill>
                <a:prstClr val="black"/>
              </a:solidFill>
              <a:latin typeface="Caladea"/>
              <a:cs typeface="Calad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49604" y="1051178"/>
            <a:ext cx="7846695" cy="4280627"/>
          </a:xfrm>
          <a:prstGeom prst="rect">
            <a:avLst/>
          </a:prstGeom>
        </p:spPr>
        <p:txBody>
          <a:bodyPr vert="horz" wrap="square" lIns="0" tIns="69056" rIns="0" bIns="0" rtlCol="0">
            <a:spAutoFit/>
          </a:bodyPr>
          <a:lstStyle/>
          <a:p>
            <a:pPr marL="47625" marR="42386" algn="just" defTabSz="685800">
              <a:lnSpc>
                <a:spcPct val="80000"/>
              </a:lnSpc>
              <a:spcBef>
                <a:spcPts val="544"/>
              </a:spcBef>
            </a:pPr>
            <a:r>
              <a:rPr sz="1950" b="1" dirty="0">
                <a:solidFill>
                  <a:prstClr val="black"/>
                </a:solidFill>
                <a:latin typeface="Caladea"/>
                <a:cs typeface="Caladea"/>
              </a:rPr>
              <a:t>Sensible </a:t>
            </a:r>
            <a:r>
              <a:rPr sz="1950" b="1" spc="-4" dirty="0">
                <a:solidFill>
                  <a:prstClr val="black"/>
                </a:solidFill>
                <a:latin typeface="Caladea"/>
                <a:cs typeface="Caladea"/>
              </a:rPr>
              <a:t>heat </a:t>
            </a:r>
            <a:r>
              <a:rPr sz="1950" b="1" spc="4" dirty="0">
                <a:solidFill>
                  <a:prstClr val="black"/>
                </a:solidFill>
                <a:latin typeface="Caladea"/>
                <a:cs typeface="Caladea"/>
              </a:rPr>
              <a:t>of </a:t>
            </a:r>
            <a:r>
              <a:rPr sz="1950" b="1" spc="-15" dirty="0">
                <a:solidFill>
                  <a:prstClr val="black"/>
                </a:solidFill>
                <a:latin typeface="Caladea"/>
                <a:cs typeface="Caladea"/>
              </a:rPr>
              <a:t>water: </a:t>
            </a:r>
            <a:r>
              <a:rPr sz="1950" spc="-4" dirty="0">
                <a:solidFill>
                  <a:prstClr val="black"/>
                </a:solidFill>
                <a:latin typeface="Caladea"/>
                <a:cs typeface="Caladea"/>
              </a:rPr>
              <a:t>It is defined </a:t>
            </a:r>
            <a:r>
              <a:rPr sz="1950" dirty="0">
                <a:solidFill>
                  <a:prstClr val="black"/>
                </a:solidFill>
                <a:latin typeface="Caladea"/>
                <a:cs typeface="Caladea"/>
              </a:rPr>
              <a:t>as </a:t>
            </a:r>
            <a:r>
              <a:rPr sz="1950" spc="-4" dirty="0">
                <a:solidFill>
                  <a:prstClr val="black"/>
                </a:solidFill>
                <a:latin typeface="Caladea"/>
                <a:cs typeface="Caladea"/>
              </a:rPr>
              <a:t>the amount of </a:t>
            </a:r>
            <a:r>
              <a:rPr sz="1950" dirty="0">
                <a:solidFill>
                  <a:prstClr val="black"/>
                </a:solidFill>
                <a:latin typeface="Caladea"/>
                <a:cs typeface="Caladea"/>
              </a:rPr>
              <a:t>heat </a:t>
            </a:r>
            <a:r>
              <a:rPr sz="1950" spc="-8" dirty="0">
                <a:solidFill>
                  <a:prstClr val="black"/>
                </a:solidFill>
                <a:latin typeface="Caladea"/>
                <a:cs typeface="Caladea"/>
              </a:rPr>
              <a:t>absorbed </a:t>
            </a:r>
            <a:r>
              <a:rPr sz="1950" spc="-38" dirty="0">
                <a:solidFill>
                  <a:prstClr val="black"/>
                </a:solidFill>
                <a:latin typeface="Caladea"/>
                <a:cs typeface="Caladea"/>
              </a:rPr>
              <a:t>by  </a:t>
            </a:r>
            <a:r>
              <a:rPr sz="1950" dirty="0">
                <a:solidFill>
                  <a:prstClr val="black"/>
                </a:solidFill>
                <a:latin typeface="Caladea"/>
                <a:cs typeface="Caladea"/>
              </a:rPr>
              <a:t>one </a:t>
            </a:r>
            <a:r>
              <a:rPr sz="1950" spc="-8" dirty="0">
                <a:solidFill>
                  <a:prstClr val="black"/>
                </a:solidFill>
                <a:latin typeface="Caladea"/>
                <a:cs typeface="Caladea"/>
              </a:rPr>
              <a:t>kilogram of </a:t>
            </a:r>
            <a:r>
              <a:rPr sz="1950" spc="-45" dirty="0">
                <a:solidFill>
                  <a:prstClr val="black"/>
                </a:solidFill>
                <a:latin typeface="Caladea"/>
                <a:cs typeface="Caladea"/>
              </a:rPr>
              <a:t>water, </a:t>
            </a:r>
            <a:r>
              <a:rPr sz="1950" spc="-8" dirty="0">
                <a:solidFill>
                  <a:prstClr val="black"/>
                </a:solidFill>
                <a:latin typeface="Caladea"/>
                <a:cs typeface="Caladea"/>
              </a:rPr>
              <a:t>when </a:t>
            </a:r>
            <a:r>
              <a:rPr sz="1950" spc="-4" dirty="0">
                <a:solidFill>
                  <a:prstClr val="black"/>
                </a:solidFill>
                <a:latin typeface="Caladea"/>
                <a:cs typeface="Caladea"/>
              </a:rPr>
              <a:t>heated at constant </a:t>
            </a:r>
            <a:r>
              <a:rPr sz="1950" spc="-11" dirty="0">
                <a:solidFill>
                  <a:prstClr val="black"/>
                </a:solidFill>
                <a:latin typeface="Caladea"/>
                <a:cs typeface="Caladea"/>
              </a:rPr>
              <a:t>pressure, </a:t>
            </a:r>
            <a:r>
              <a:rPr sz="1950" spc="-8" dirty="0">
                <a:solidFill>
                  <a:prstClr val="black"/>
                </a:solidFill>
                <a:latin typeface="Caladea"/>
                <a:cs typeface="Caladea"/>
              </a:rPr>
              <a:t>from </a:t>
            </a:r>
            <a:r>
              <a:rPr sz="1950" dirty="0">
                <a:solidFill>
                  <a:prstClr val="black"/>
                </a:solidFill>
                <a:latin typeface="Caladea"/>
                <a:cs typeface="Caladea"/>
              </a:rPr>
              <a:t>0</a:t>
            </a:r>
            <a:r>
              <a:rPr sz="1913" baseline="26143" dirty="0">
                <a:solidFill>
                  <a:prstClr val="black"/>
                </a:solidFill>
                <a:latin typeface="Caladea"/>
                <a:cs typeface="Caladea"/>
              </a:rPr>
              <a:t>o</a:t>
            </a:r>
            <a:r>
              <a:rPr sz="1950" dirty="0">
                <a:solidFill>
                  <a:prstClr val="black"/>
                </a:solidFill>
                <a:latin typeface="Caladea"/>
                <a:cs typeface="Caladea"/>
              </a:rPr>
              <a:t>C  </a:t>
            </a:r>
            <a:r>
              <a:rPr sz="1950" spc="-4" dirty="0">
                <a:solidFill>
                  <a:prstClr val="black"/>
                </a:solidFill>
                <a:latin typeface="Caladea"/>
                <a:cs typeface="Caladea"/>
              </a:rPr>
              <a:t>(freezing point) </a:t>
            </a:r>
            <a:r>
              <a:rPr sz="1950" spc="-11" dirty="0">
                <a:solidFill>
                  <a:prstClr val="black"/>
                </a:solidFill>
                <a:latin typeface="Caladea"/>
                <a:cs typeface="Caladea"/>
              </a:rPr>
              <a:t>to </a:t>
            </a:r>
            <a:r>
              <a:rPr sz="1950" spc="-8" dirty="0">
                <a:solidFill>
                  <a:prstClr val="black"/>
                </a:solidFill>
                <a:latin typeface="Caladea"/>
                <a:cs typeface="Caladea"/>
              </a:rPr>
              <a:t>saturation </a:t>
            </a:r>
            <a:r>
              <a:rPr sz="1950" spc="-11" dirty="0">
                <a:solidFill>
                  <a:prstClr val="black"/>
                </a:solidFill>
                <a:latin typeface="Caladea"/>
                <a:cs typeface="Caladea"/>
              </a:rPr>
              <a:t>temperature </a:t>
            </a:r>
            <a:r>
              <a:rPr sz="1950" spc="-8" dirty="0">
                <a:solidFill>
                  <a:prstClr val="black"/>
                </a:solidFill>
                <a:latin typeface="Caladea"/>
                <a:cs typeface="Caladea"/>
              </a:rPr>
              <a:t>(formation </a:t>
            </a:r>
            <a:r>
              <a:rPr sz="1950" spc="-4" dirty="0">
                <a:solidFill>
                  <a:prstClr val="black"/>
                </a:solidFill>
                <a:latin typeface="Caladea"/>
                <a:cs typeface="Caladea"/>
              </a:rPr>
              <a:t>of </a:t>
            </a:r>
            <a:r>
              <a:rPr sz="1950" spc="-8" dirty="0">
                <a:solidFill>
                  <a:prstClr val="black"/>
                </a:solidFill>
                <a:latin typeface="Caladea"/>
                <a:cs typeface="Caladea"/>
              </a:rPr>
              <a:t>steam). </a:t>
            </a:r>
            <a:r>
              <a:rPr sz="1950" spc="-4" dirty="0">
                <a:solidFill>
                  <a:prstClr val="black"/>
                </a:solidFill>
                <a:latin typeface="Caladea"/>
                <a:cs typeface="Caladea"/>
              </a:rPr>
              <a:t>It is also  known </a:t>
            </a:r>
            <a:r>
              <a:rPr sz="1950" dirty="0">
                <a:solidFill>
                  <a:prstClr val="black"/>
                </a:solidFill>
                <a:latin typeface="Caladea"/>
                <a:cs typeface="Caladea"/>
              </a:rPr>
              <a:t>as </a:t>
            </a:r>
            <a:r>
              <a:rPr sz="1950" spc="-4" dirty="0">
                <a:solidFill>
                  <a:prstClr val="black"/>
                </a:solidFill>
                <a:latin typeface="Caladea"/>
                <a:cs typeface="Caladea"/>
              </a:rPr>
              <a:t>liquid</a:t>
            </a:r>
            <a:r>
              <a:rPr sz="1950" spc="-19" dirty="0">
                <a:solidFill>
                  <a:prstClr val="black"/>
                </a:solidFill>
                <a:latin typeface="Caladea"/>
                <a:cs typeface="Caladea"/>
              </a:rPr>
              <a:t> </a:t>
            </a:r>
            <a:r>
              <a:rPr sz="1950" spc="4" dirty="0">
                <a:solidFill>
                  <a:prstClr val="black"/>
                </a:solidFill>
                <a:latin typeface="Caladea"/>
                <a:cs typeface="Caladea"/>
              </a:rPr>
              <a:t>heat.</a:t>
            </a:r>
            <a:endParaRPr sz="1950">
              <a:solidFill>
                <a:prstClr val="black"/>
              </a:solidFill>
              <a:latin typeface="Caladea"/>
              <a:cs typeface="Caladea"/>
            </a:endParaRPr>
          </a:p>
          <a:p>
            <a:pPr marL="47625" marR="41910" algn="just" defTabSz="685800">
              <a:lnSpc>
                <a:spcPct val="80000"/>
              </a:lnSpc>
              <a:spcBef>
                <a:spcPts val="750"/>
              </a:spcBef>
            </a:pPr>
            <a:r>
              <a:rPr sz="1950" b="1" spc="-4" dirty="0">
                <a:solidFill>
                  <a:prstClr val="black"/>
                </a:solidFill>
                <a:latin typeface="Caladea"/>
                <a:cs typeface="Caladea"/>
              </a:rPr>
              <a:t>Latent heat </a:t>
            </a:r>
            <a:r>
              <a:rPr sz="1950" b="1" spc="4" dirty="0">
                <a:solidFill>
                  <a:prstClr val="black"/>
                </a:solidFill>
                <a:latin typeface="Caladea"/>
                <a:cs typeface="Caladea"/>
              </a:rPr>
              <a:t>of </a:t>
            </a:r>
            <a:r>
              <a:rPr sz="1950" b="1" spc="-8" dirty="0">
                <a:solidFill>
                  <a:prstClr val="black"/>
                </a:solidFill>
                <a:latin typeface="Caladea"/>
                <a:cs typeface="Caladea"/>
              </a:rPr>
              <a:t>vaporization: </a:t>
            </a:r>
            <a:r>
              <a:rPr sz="1950" spc="-8" dirty="0">
                <a:solidFill>
                  <a:prstClr val="black"/>
                </a:solidFill>
                <a:latin typeface="Caladea"/>
                <a:cs typeface="Caladea"/>
              </a:rPr>
              <a:t>It </a:t>
            </a:r>
            <a:r>
              <a:rPr sz="1950" spc="-4" dirty="0">
                <a:solidFill>
                  <a:prstClr val="black"/>
                </a:solidFill>
                <a:latin typeface="Caladea"/>
                <a:cs typeface="Caladea"/>
              </a:rPr>
              <a:t>is </a:t>
            </a:r>
            <a:r>
              <a:rPr sz="1950" dirty="0">
                <a:solidFill>
                  <a:prstClr val="black"/>
                </a:solidFill>
                <a:latin typeface="Caladea"/>
                <a:cs typeface="Caladea"/>
              </a:rPr>
              <a:t>defined as </a:t>
            </a:r>
            <a:r>
              <a:rPr sz="1950" spc="-4" dirty="0">
                <a:solidFill>
                  <a:prstClr val="black"/>
                </a:solidFill>
                <a:latin typeface="Caladea"/>
                <a:cs typeface="Caladea"/>
              </a:rPr>
              <a:t>the amount of heat </a:t>
            </a:r>
            <a:r>
              <a:rPr sz="1950" spc="-11" dirty="0">
                <a:solidFill>
                  <a:prstClr val="black"/>
                </a:solidFill>
                <a:latin typeface="Caladea"/>
                <a:cs typeface="Caladea"/>
              </a:rPr>
              <a:t>required  to </a:t>
            </a:r>
            <a:r>
              <a:rPr sz="1950" spc="-15" dirty="0">
                <a:solidFill>
                  <a:prstClr val="black"/>
                </a:solidFill>
                <a:latin typeface="Caladea"/>
                <a:cs typeface="Caladea"/>
              </a:rPr>
              <a:t>evaporated </a:t>
            </a:r>
            <a:r>
              <a:rPr sz="1950" spc="-4" dirty="0">
                <a:solidFill>
                  <a:prstClr val="black"/>
                </a:solidFill>
                <a:latin typeface="Caladea"/>
                <a:cs typeface="Caladea"/>
              </a:rPr>
              <a:t>one </a:t>
            </a:r>
            <a:r>
              <a:rPr sz="1950" spc="-8" dirty="0">
                <a:solidFill>
                  <a:prstClr val="black"/>
                </a:solidFill>
                <a:latin typeface="Caladea"/>
                <a:cs typeface="Caladea"/>
              </a:rPr>
              <a:t>kilogram </a:t>
            </a:r>
            <a:r>
              <a:rPr sz="1950" spc="-4" dirty="0">
                <a:solidFill>
                  <a:prstClr val="black"/>
                </a:solidFill>
                <a:latin typeface="Caladea"/>
                <a:cs typeface="Caladea"/>
              </a:rPr>
              <a:t>of </a:t>
            </a:r>
            <a:r>
              <a:rPr sz="1950" spc="-15" dirty="0">
                <a:solidFill>
                  <a:prstClr val="black"/>
                </a:solidFill>
                <a:latin typeface="Caladea"/>
                <a:cs typeface="Caladea"/>
              </a:rPr>
              <a:t>water </a:t>
            </a:r>
            <a:r>
              <a:rPr sz="1950" dirty="0">
                <a:solidFill>
                  <a:prstClr val="black"/>
                </a:solidFill>
                <a:latin typeface="Caladea"/>
                <a:cs typeface="Caladea"/>
              </a:rPr>
              <a:t>at </a:t>
            </a:r>
            <a:r>
              <a:rPr sz="1950" spc="-4" dirty="0">
                <a:solidFill>
                  <a:prstClr val="black"/>
                </a:solidFill>
                <a:latin typeface="Caladea"/>
                <a:cs typeface="Caladea"/>
              </a:rPr>
              <a:t>its </a:t>
            </a:r>
            <a:r>
              <a:rPr sz="1950" spc="-8" dirty="0">
                <a:solidFill>
                  <a:prstClr val="black"/>
                </a:solidFill>
                <a:latin typeface="Caladea"/>
                <a:cs typeface="Caladea"/>
              </a:rPr>
              <a:t>saturation </a:t>
            </a:r>
            <a:r>
              <a:rPr sz="1950" spc="-11" dirty="0">
                <a:solidFill>
                  <a:prstClr val="black"/>
                </a:solidFill>
                <a:latin typeface="Caladea"/>
                <a:cs typeface="Caladea"/>
              </a:rPr>
              <a:t>temperature  </a:t>
            </a:r>
            <a:r>
              <a:rPr sz="1950" spc="-4" dirty="0">
                <a:solidFill>
                  <a:prstClr val="black"/>
                </a:solidFill>
                <a:latin typeface="Caladea"/>
                <a:cs typeface="Caladea"/>
              </a:rPr>
              <a:t>(boiling point) without </a:t>
            </a:r>
            <a:r>
              <a:rPr sz="1950" dirty="0">
                <a:solidFill>
                  <a:prstClr val="black"/>
                </a:solidFill>
                <a:latin typeface="Caladea"/>
                <a:cs typeface="Caladea"/>
              </a:rPr>
              <a:t>change </a:t>
            </a:r>
            <a:r>
              <a:rPr sz="1950" spc="-4" dirty="0">
                <a:solidFill>
                  <a:prstClr val="black"/>
                </a:solidFill>
                <a:latin typeface="Caladea"/>
                <a:cs typeface="Caladea"/>
              </a:rPr>
              <a:t>of </a:t>
            </a:r>
            <a:r>
              <a:rPr sz="1950" spc="-11" dirty="0">
                <a:solidFill>
                  <a:prstClr val="black"/>
                </a:solidFill>
                <a:latin typeface="Caladea"/>
                <a:cs typeface="Caladea"/>
              </a:rPr>
              <a:t>temperature. </a:t>
            </a:r>
            <a:r>
              <a:rPr sz="1950" spc="-4" dirty="0">
                <a:solidFill>
                  <a:prstClr val="black"/>
                </a:solidFill>
                <a:latin typeface="Caladea"/>
                <a:cs typeface="Caladea"/>
              </a:rPr>
              <a:t>It is </a:t>
            </a:r>
            <a:r>
              <a:rPr sz="1950" spc="-11" dirty="0">
                <a:solidFill>
                  <a:prstClr val="black"/>
                </a:solidFill>
                <a:latin typeface="Caladea"/>
                <a:cs typeface="Caladea"/>
              </a:rPr>
              <a:t>represented by </a:t>
            </a:r>
            <a:r>
              <a:rPr sz="1950" dirty="0">
                <a:solidFill>
                  <a:prstClr val="black"/>
                </a:solidFill>
                <a:latin typeface="Caladea"/>
                <a:cs typeface="Caladea"/>
              </a:rPr>
              <a:t>h</a:t>
            </a:r>
            <a:r>
              <a:rPr sz="1913" baseline="-21241" dirty="0">
                <a:solidFill>
                  <a:prstClr val="black"/>
                </a:solidFill>
                <a:latin typeface="Caladea"/>
                <a:cs typeface="Caladea"/>
              </a:rPr>
              <a:t>fg</a:t>
            </a:r>
            <a:r>
              <a:rPr sz="1950" dirty="0">
                <a:solidFill>
                  <a:prstClr val="black"/>
                </a:solidFill>
                <a:latin typeface="Caladea"/>
                <a:cs typeface="Caladea"/>
              </a:rPr>
              <a:t>. </a:t>
            </a:r>
            <a:r>
              <a:rPr sz="1950" spc="-4" dirty="0">
                <a:solidFill>
                  <a:prstClr val="black"/>
                </a:solidFill>
                <a:latin typeface="Caladea"/>
                <a:cs typeface="Caladea"/>
              </a:rPr>
              <a:t>Its  unit is </a:t>
            </a:r>
            <a:r>
              <a:rPr sz="1950" spc="-8" dirty="0">
                <a:solidFill>
                  <a:prstClr val="black"/>
                </a:solidFill>
                <a:latin typeface="Caladea"/>
                <a:cs typeface="Caladea"/>
              </a:rPr>
              <a:t>kJ/kg. </a:t>
            </a:r>
            <a:r>
              <a:rPr sz="1950" spc="-4" dirty="0">
                <a:solidFill>
                  <a:prstClr val="black"/>
                </a:solidFill>
                <a:latin typeface="Caladea"/>
                <a:cs typeface="Caladea"/>
              </a:rPr>
              <a:t>The latent heat </a:t>
            </a:r>
            <a:r>
              <a:rPr sz="1950" spc="-8" dirty="0">
                <a:solidFill>
                  <a:prstClr val="black"/>
                </a:solidFill>
                <a:latin typeface="Caladea"/>
                <a:cs typeface="Caladea"/>
              </a:rPr>
              <a:t>of vaporization of </a:t>
            </a:r>
            <a:r>
              <a:rPr sz="1950" spc="-15" dirty="0">
                <a:solidFill>
                  <a:prstClr val="black"/>
                </a:solidFill>
                <a:latin typeface="Caladea"/>
                <a:cs typeface="Caladea"/>
              </a:rPr>
              <a:t>water </a:t>
            </a:r>
            <a:r>
              <a:rPr sz="1950" spc="-8" dirty="0">
                <a:solidFill>
                  <a:prstClr val="black"/>
                </a:solidFill>
                <a:latin typeface="Caladea"/>
                <a:cs typeface="Caladea"/>
              </a:rPr>
              <a:t>or latent </a:t>
            </a:r>
            <a:r>
              <a:rPr sz="1950" spc="-4" dirty="0">
                <a:solidFill>
                  <a:prstClr val="black"/>
                </a:solidFill>
                <a:latin typeface="Caladea"/>
                <a:cs typeface="Caladea"/>
              </a:rPr>
              <a:t>heat </a:t>
            </a:r>
            <a:r>
              <a:rPr sz="1950" spc="-11" dirty="0">
                <a:solidFill>
                  <a:prstClr val="black"/>
                </a:solidFill>
                <a:latin typeface="Caladea"/>
                <a:cs typeface="Caladea"/>
              </a:rPr>
              <a:t>of  </a:t>
            </a:r>
            <a:r>
              <a:rPr sz="1950" spc="-4" dirty="0">
                <a:solidFill>
                  <a:prstClr val="black"/>
                </a:solidFill>
                <a:latin typeface="Caladea"/>
                <a:cs typeface="Caladea"/>
              </a:rPr>
              <a:t>steam is 2257 kJ/kg. If the </a:t>
            </a:r>
            <a:r>
              <a:rPr sz="1950" spc="-8" dirty="0">
                <a:solidFill>
                  <a:prstClr val="black"/>
                </a:solidFill>
                <a:latin typeface="Caladea"/>
                <a:cs typeface="Caladea"/>
              </a:rPr>
              <a:t>steam </a:t>
            </a:r>
            <a:r>
              <a:rPr sz="1950" spc="-4" dirty="0">
                <a:solidFill>
                  <a:prstClr val="black"/>
                </a:solidFill>
                <a:latin typeface="Caladea"/>
                <a:cs typeface="Caladea"/>
              </a:rPr>
              <a:t>is </a:t>
            </a:r>
            <a:r>
              <a:rPr sz="1950" spc="-11" dirty="0">
                <a:solidFill>
                  <a:prstClr val="black"/>
                </a:solidFill>
                <a:latin typeface="Caladea"/>
                <a:cs typeface="Caladea"/>
              </a:rPr>
              <a:t>wet </a:t>
            </a:r>
            <a:r>
              <a:rPr sz="1950" spc="-4" dirty="0">
                <a:solidFill>
                  <a:prstClr val="black"/>
                </a:solidFill>
                <a:latin typeface="Caladea"/>
                <a:cs typeface="Caladea"/>
              </a:rPr>
              <a:t>with </a:t>
            </a:r>
            <a:r>
              <a:rPr sz="1950" dirty="0">
                <a:solidFill>
                  <a:prstClr val="black"/>
                </a:solidFill>
                <a:latin typeface="Caladea"/>
                <a:cs typeface="Caladea"/>
              </a:rPr>
              <a:t>a </a:t>
            </a:r>
            <a:r>
              <a:rPr sz="1950" spc="-4" dirty="0">
                <a:solidFill>
                  <a:prstClr val="black"/>
                </a:solidFill>
                <a:latin typeface="Caladea"/>
                <a:cs typeface="Caladea"/>
              </a:rPr>
              <a:t>dryness </a:t>
            </a:r>
            <a:r>
              <a:rPr sz="1950" spc="-8" dirty="0">
                <a:solidFill>
                  <a:prstClr val="black"/>
                </a:solidFill>
                <a:latin typeface="Caladea"/>
                <a:cs typeface="Caladea"/>
              </a:rPr>
              <a:t>fraction </a:t>
            </a:r>
            <a:r>
              <a:rPr sz="1950" dirty="0">
                <a:solidFill>
                  <a:prstClr val="black"/>
                </a:solidFill>
                <a:latin typeface="Caladea"/>
                <a:cs typeface="Caladea"/>
              </a:rPr>
              <a:t>x, </a:t>
            </a:r>
            <a:r>
              <a:rPr sz="1950" spc="-4" dirty="0">
                <a:solidFill>
                  <a:prstClr val="black"/>
                </a:solidFill>
                <a:latin typeface="Caladea"/>
                <a:cs typeface="Caladea"/>
              </a:rPr>
              <a:t>then  the </a:t>
            </a:r>
            <a:r>
              <a:rPr sz="1950" dirty="0">
                <a:solidFill>
                  <a:prstClr val="black"/>
                </a:solidFill>
                <a:latin typeface="Caladea"/>
                <a:cs typeface="Caladea"/>
              </a:rPr>
              <a:t>heat </a:t>
            </a:r>
            <a:r>
              <a:rPr sz="1950" spc="-4" dirty="0">
                <a:solidFill>
                  <a:prstClr val="black"/>
                </a:solidFill>
                <a:latin typeface="Caladea"/>
                <a:cs typeface="Caladea"/>
              </a:rPr>
              <a:t>absorbed </a:t>
            </a:r>
            <a:r>
              <a:rPr sz="1950" spc="-11" dirty="0">
                <a:solidFill>
                  <a:prstClr val="black"/>
                </a:solidFill>
                <a:latin typeface="Caladea"/>
                <a:cs typeface="Caladea"/>
              </a:rPr>
              <a:t>by </a:t>
            </a:r>
            <a:r>
              <a:rPr sz="1950" spc="-8" dirty="0">
                <a:solidFill>
                  <a:prstClr val="black"/>
                </a:solidFill>
                <a:latin typeface="Caladea"/>
                <a:cs typeface="Caladea"/>
              </a:rPr>
              <a:t>wet </a:t>
            </a:r>
            <a:r>
              <a:rPr sz="1950" spc="-4" dirty="0">
                <a:solidFill>
                  <a:prstClr val="black"/>
                </a:solidFill>
                <a:latin typeface="Caladea"/>
                <a:cs typeface="Caladea"/>
              </a:rPr>
              <a:t>steam is</a:t>
            </a:r>
            <a:r>
              <a:rPr sz="1950" spc="-38" dirty="0">
                <a:solidFill>
                  <a:prstClr val="black"/>
                </a:solidFill>
                <a:latin typeface="Caladea"/>
                <a:cs typeface="Caladea"/>
              </a:rPr>
              <a:t> </a:t>
            </a:r>
            <a:r>
              <a:rPr sz="1950" dirty="0">
                <a:solidFill>
                  <a:prstClr val="black"/>
                </a:solidFill>
                <a:latin typeface="Caladea"/>
                <a:cs typeface="Caladea"/>
              </a:rPr>
              <a:t>xh</a:t>
            </a:r>
            <a:r>
              <a:rPr sz="1913" baseline="-21241" dirty="0">
                <a:solidFill>
                  <a:prstClr val="black"/>
                </a:solidFill>
                <a:latin typeface="Caladea"/>
                <a:cs typeface="Caladea"/>
              </a:rPr>
              <a:t>fg</a:t>
            </a:r>
            <a:r>
              <a:rPr sz="1950" dirty="0">
                <a:solidFill>
                  <a:prstClr val="black"/>
                </a:solidFill>
                <a:latin typeface="Caladea"/>
                <a:cs typeface="Caladea"/>
              </a:rPr>
              <a:t>.</a:t>
            </a:r>
            <a:endParaRPr sz="1950">
              <a:solidFill>
                <a:prstClr val="black"/>
              </a:solidFill>
              <a:latin typeface="Caladea"/>
              <a:cs typeface="Caladea"/>
            </a:endParaRPr>
          </a:p>
          <a:p>
            <a:pPr marL="476" algn="ctr" defTabSz="685800">
              <a:lnSpc>
                <a:spcPts val="2115"/>
              </a:lnSpc>
            </a:pPr>
            <a:r>
              <a:rPr sz="1950" spc="-68" dirty="0">
                <a:solidFill>
                  <a:prstClr val="black"/>
                </a:solidFill>
                <a:latin typeface="DejaVu Sans"/>
                <a:cs typeface="DejaVu Sans"/>
              </a:rPr>
              <a:t>ℎ</a:t>
            </a:r>
            <a:r>
              <a:rPr sz="2138" spc="-101" baseline="-16081" dirty="0">
                <a:solidFill>
                  <a:prstClr val="black"/>
                </a:solidFill>
                <a:latin typeface="DejaVu Sans"/>
                <a:cs typeface="DejaVu Sans"/>
              </a:rPr>
              <a:t>𝑓𝑔  </a:t>
            </a:r>
            <a:r>
              <a:rPr sz="1950" spc="-176" dirty="0">
                <a:solidFill>
                  <a:prstClr val="black"/>
                </a:solidFill>
                <a:latin typeface="DejaVu Sans"/>
                <a:cs typeface="DejaVu Sans"/>
              </a:rPr>
              <a:t>=</a:t>
            </a:r>
            <a:r>
              <a:rPr sz="1950" spc="-221" dirty="0">
                <a:solidFill>
                  <a:prstClr val="black"/>
                </a:solidFill>
                <a:latin typeface="DejaVu Sans"/>
                <a:cs typeface="DejaVu Sans"/>
              </a:rPr>
              <a:t> </a:t>
            </a:r>
            <a:r>
              <a:rPr sz="1950" spc="-34" dirty="0">
                <a:solidFill>
                  <a:prstClr val="black"/>
                </a:solidFill>
                <a:latin typeface="DejaVu Sans"/>
                <a:cs typeface="DejaVu Sans"/>
              </a:rPr>
              <a:t>(ℎ</a:t>
            </a:r>
            <a:r>
              <a:rPr sz="2138" spc="-50" baseline="-16081" dirty="0">
                <a:solidFill>
                  <a:prstClr val="black"/>
                </a:solidFill>
                <a:latin typeface="DejaVu Sans"/>
                <a:cs typeface="DejaVu Sans"/>
              </a:rPr>
              <a:t>𝑔</a:t>
            </a:r>
            <a:r>
              <a:rPr sz="1950" spc="-34" dirty="0">
                <a:solidFill>
                  <a:prstClr val="black"/>
                </a:solidFill>
                <a:latin typeface="DejaVu Sans"/>
                <a:cs typeface="DejaVu Sans"/>
              </a:rPr>
              <a:t>−ℎ</a:t>
            </a:r>
            <a:r>
              <a:rPr sz="2138" spc="-50" baseline="-16081" dirty="0">
                <a:solidFill>
                  <a:prstClr val="black"/>
                </a:solidFill>
                <a:latin typeface="DejaVu Sans"/>
                <a:cs typeface="DejaVu Sans"/>
              </a:rPr>
              <a:t>𝑓</a:t>
            </a:r>
            <a:r>
              <a:rPr sz="1950" spc="-34" dirty="0">
                <a:solidFill>
                  <a:prstClr val="black"/>
                </a:solidFill>
                <a:latin typeface="DejaVu Sans"/>
                <a:cs typeface="DejaVu Sans"/>
              </a:rPr>
              <a:t>)</a:t>
            </a:r>
            <a:endParaRPr sz="1950">
              <a:solidFill>
                <a:prstClr val="black"/>
              </a:solidFill>
              <a:latin typeface="DejaVu Sans"/>
              <a:cs typeface="DejaVu Sans"/>
            </a:endParaRPr>
          </a:p>
          <a:p>
            <a:pPr marL="47625" marR="40958" algn="just" defTabSz="685800">
              <a:lnSpc>
                <a:spcPct val="80000"/>
              </a:lnSpc>
              <a:spcBef>
                <a:spcPts val="907"/>
              </a:spcBef>
            </a:pPr>
            <a:r>
              <a:rPr sz="1950" b="1" spc="-8" dirty="0">
                <a:solidFill>
                  <a:prstClr val="black"/>
                </a:solidFill>
                <a:latin typeface="Caladea"/>
                <a:cs typeface="Caladea"/>
              </a:rPr>
              <a:t>Enthalpy: </a:t>
            </a:r>
            <a:r>
              <a:rPr sz="1950" spc="-4" dirty="0">
                <a:solidFill>
                  <a:prstClr val="black"/>
                </a:solidFill>
                <a:latin typeface="Caladea"/>
                <a:cs typeface="Caladea"/>
              </a:rPr>
              <a:t>It is defined </a:t>
            </a:r>
            <a:r>
              <a:rPr sz="1950" dirty="0">
                <a:solidFill>
                  <a:prstClr val="black"/>
                </a:solidFill>
                <a:latin typeface="Caladea"/>
                <a:cs typeface="Caladea"/>
              </a:rPr>
              <a:t>as </a:t>
            </a:r>
            <a:r>
              <a:rPr sz="1950" spc="-4" dirty="0">
                <a:solidFill>
                  <a:prstClr val="black"/>
                </a:solidFill>
                <a:latin typeface="Caladea"/>
                <a:cs typeface="Caladea"/>
              </a:rPr>
              <a:t>the amount of heat absorbed </a:t>
            </a:r>
            <a:r>
              <a:rPr sz="1950" spc="-11" dirty="0">
                <a:solidFill>
                  <a:prstClr val="black"/>
                </a:solidFill>
                <a:latin typeface="Caladea"/>
                <a:cs typeface="Caladea"/>
              </a:rPr>
              <a:t>by </a:t>
            </a:r>
            <a:r>
              <a:rPr sz="1950" spc="-15" dirty="0">
                <a:solidFill>
                  <a:prstClr val="black"/>
                </a:solidFill>
                <a:latin typeface="Caladea"/>
                <a:cs typeface="Caladea"/>
              </a:rPr>
              <a:t>water </a:t>
            </a:r>
            <a:r>
              <a:rPr sz="1950" spc="-8" dirty="0">
                <a:solidFill>
                  <a:prstClr val="black"/>
                </a:solidFill>
                <a:latin typeface="Caladea"/>
                <a:cs typeface="Caladea"/>
              </a:rPr>
              <a:t>from </a:t>
            </a:r>
            <a:r>
              <a:rPr sz="1950" dirty="0">
                <a:solidFill>
                  <a:prstClr val="black"/>
                </a:solidFill>
                <a:latin typeface="Caladea"/>
                <a:cs typeface="Caladea"/>
              </a:rPr>
              <a:t>0</a:t>
            </a:r>
            <a:r>
              <a:rPr sz="1913" baseline="26143" dirty="0">
                <a:solidFill>
                  <a:prstClr val="black"/>
                </a:solidFill>
                <a:latin typeface="Caladea"/>
                <a:cs typeface="Caladea"/>
              </a:rPr>
              <a:t>o</a:t>
            </a:r>
            <a:r>
              <a:rPr sz="1950" dirty="0">
                <a:solidFill>
                  <a:prstClr val="black"/>
                </a:solidFill>
                <a:latin typeface="Caladea"/>
                <a:cs typeface="Caladea"/>
              </a:rPr>
              <a:t>C  </a:t>
            </a:r>
            <a:r>
              <a:rPr sz="1950" spc="-4" dirty="0">
                <a:solidFill>
                  <a:prstClr val="black"/>
                </a:solidFill>
                <a:latin typeface="Caladea"/>
                <a:cs typeface="Caladea"/>
              </a:rPr>
              <a:t>(freezing point) </a:t>
            </a:r>
            <a:r>
              <a:rPr sz="1950" spc="-19" dirty="0">
                <a:solidFill>
                  <a:prstClr val="black"/>
                </a:solidFill>
                <a:latin typeface="Caladea"/>
                <a:cs typeface="Caladea"/>
              </a:rPr>
              <a:t>to </a:t>
            </a:r>
            <a:r>
              <a:rPr sz="1950" spc="-8" dirty="0">
                <a:solidFill>
                  <a:prstClr val="black"/>
                </a:solidFill>
                <a:latin typeface="Caladea"/>
                <a:cs typeface="Caladea"/>
              </a:rPr>
              <a:t>saturation </a:t>
            </a:r>
            <a:r>
              <a:rPr sz="1950" spc="-4" dirty="0">
                <a:solidFill>
                  <a:prstClr val="black"/>
                </a:solidFill>
                <a:latin typeface="Caladea"/>
                <a:cs typeface="Caladea"/>
              </a:rPr>
              <a:t>point (sensible </a:t>
            </a:r>
            <a:r>
              <a:rPr sz="1950" dirty="0">
                <a:solidFill>
                  <a:prstClr val="black"/>
                </a:solidFill>
                <a:latin typeface="Caladea"/>
                <a:cs typeface="Caladea"/>
              </a:rPr>
              <a:t>heat) </a:t>
            </a:r>
            <a:r>
              <a:rPr sz="1950" spc="-4" dirty="0">
                <a:solidFill>
                  <a:prstClr val="black"/>
                </a:solidFill>
                <a:latin typeface="Caladea"/>
                <a:cs typeface="Caladea"/>
              </a:rPr>
              <a:t>plus heat absorbed  </a:t>
            </a:r>
            <a:r>
              <a:rPr sz="1950" dirty="0">
                <a:solidFill>
                  <a:prstClr val="black"/>
                </a:solidFill>
                <a:latin typeface="Caladea"/>
                <a:cs typeface="Caladea"/>
              </a:rPr>
              <a:t>during </a:t>
            </a:r>
            <a:r>
              <a:rPr sz="1950" spc="-11" dirty="0">
                <a:solidFill>
                  <a:prstClr val="black"/>
                </a:solidFill>
                <a:latin typeface="Caladea"/>
                <a:cs typeface="Caladea"/>
              </a:rPr>
              <a:t>evaporation </a:t>
            </a:r>
            <a:r>
              <a:rPr sz="1950" spc="-4" dirty="0">
                <a:solidFill>
                  <a:prstClr val="black"/>
                </a:solidFill>
                <a:latin typeface="Caladea"/>
                <a:cs typeface="Caladea"/>
              </a:rPr>
              <a:t>(latent </a:t>
            </a:r>
            <a:r>
              <a:rPr sz="1950" dirty="0">
                <a:solidFill>
                  <a:prstClr val="black"/>
                </a:solidFill>
                <a:latin typeface="Caladea"/>
                <a:cs typeface="Caladea"/>
              </a:rPr>
              <a:t>heat). It </a:t>
            </a:r>
            <a:r>
              <a:rPr sz="1950" spc="-4" dirty="0">
                <a:solidFill>
                  <a:prstClr val="black"/>
                </a:solidFill>
                <a:latin typeface="Caladea"/>
                <a:cs typeface="Caladea"/>
              </a:rPr>
              <a:t>is </a:t>
            </a:r>
            <a:r>
              <a:rPr sz="1950" spc="-8" dirty="0">
                <a:solidFill>
                  <a:prstClr val="black"/>
                </a:solidFill>
                <a:latin typeface="Caladea"/>
                <a:cs typeface="Caladea"/>
              </a:rPr>
              <a:t>represented </a:t>
            </a:r>
            <a:r>
              <a:rPr sz="1950" spc="-11" dirty="0">
                <a:solidFill>
                  <a:prstClr val="black"/>
                </a:solidFill>
                <a:latin typeface="Caladea"/>
                <a:cs typeface="Caladea"/>
              </a:rPr>
              <a:t>by</a:t>
            </a:r>
            <a:r>
              <a:rPr sz="1950" spc="-86" dirty="0">
                <a:solidFill>
                  <a:prstClr val="black"/>
                </a:solidFill>
                <a:latin typeface="Caladea"/>
                <a:cs typeface="Caladea"/>
              </a:rPr>
              <a:t> </a:t>
            </a:r>
            <a:r>
              <a:rPr sz="1950" dirty="0">
                <a:solidFill>
                  <a:prstClr val="black"/>
                </a:solidFill>
                <a:latin typeface="Caladea"/>
                <a:cs typeface="Caladea"/>
              </a:rPr>
              <a:t>h</a:t>
            </a:r>
            <a:r>
              <a:rPr sz="1913" baseline="-21241" dirty="0">
                <a:solidFill>
                  <a:prstClr val="black"/>
                </a:solidFill>
                <a:latin typeface="Caladea"/>
                <a:cs typeface="Caladea"/>
              </a:rPr>
              <a:t>g</a:t>
            </a:r>
            <a:r>
              <a:rPr sz="1950" dirty="0">
                <a:solidFill>
                  <a:prstClr val="black"/>
                </a:solidFill>
                <a:latin typeface="Caladea"/>
                <a:cs typeface="Caladea"/>
              </a:rPr>
              <a:t>.</a:t>
            </a:r>
            <a:endParaRPr sz="1950">
              <a:solidFill>
                <a:prstClr val="black"/>
              </a:solidFill>
              <a:latin typeface="Caladea"/>
              <a:cs typeface="Caladea"/>
            </a:endParaRPr>
          </a:p>
          <a:p>
            <a:pPr marL="47625" algn="just" defTabSz="685800">
              <a:lnSpc>
                <a:spcPts val="2224"/>
              </a:lnSpc>
              <a:spcBef>
                <a:spcPts val="289"/>
              </a:spcBef>
            </a:pPr>
            <a:r>
              <a:rPr sz="1950" dirty="0">
                <a:solidFill>
                  <a:prstClr val="black"/>
                </a:solidFill>
                <a:latin typeface="Caladea"/>
                <a:cs typeface="Caladea"/>
              </a:rPr>
              <a:t>So</a:t>
            </a:r>
            <a:r>
              <a:rPr sz="1950" spc="-15" dirty="0">
                <a:solidFill>
                  <a:prstClr val="black"/>
                </a:solidFill>
                <a:latin typeface="Caladea"/>
                <a:cs typeface="Caladea"/>
              </a:rPr>
              <a:t> </a:t>
            </a:r>
            <a:r>
              <a:rPr sz="1950" dirty="0">
                <a:solidFill>
                  <a:prstClr val="black"/>
                </a:solidFill>
                <a:latin typeface="Caladea"/>
                <a:cs typeface="Caladea"/>
              </a:rPr>
              <a:t>that,</a:t>
            </a:r>
            <a:endParaRPr sz="1950">
              <a:solidFill>
                <a:prstClr val="black"/>
              </a:solidFill>
              <a:latin typeface="Caladea"/>
              <a:cs typeface="Caladea"/>
            </a:endParaRPr>
          </a:p>
          <a:p>
            <a:pPr marR="476" algn="ctr" defTabSz="685800">
              <a:lnSpc>
                <a:spcPts val="2224"/>
              </a:lnSpc>
            </a:pPr>
            <a:r>
              <a:rPr sz="1950" spc="-169" dirty="0">
                <a:solidFill>
                  <a:prstClr val="black"/>
                </a:solidFill>
                <a:latin typeface="DejaVu Sans"/>
                <a:cs typeface="DejaVu Sans"/>
              </a:rPr>
              <a:t>𝐸𝑛𝑡ℎ𝑎𝑙𝑝𝑦 </a:t>
            </a:r>
            <a:r>
              <a:rPr sz="1950" spc="-176" dirty="0">
                <a:solidFill>
                  <a:prstClr val="black"/>
                </a:solidFill>
                <a:latin typeface="DejaVu Sans"/>
                <a:cs typeface="DejaVu Sans"/>
              </a:rPr>
              <a:t>= </a:t>
            </a:r>
            <a:r>
              <a:rPr sz="1950" spc="-281" dirty="0">
                <a:solidFill>
                  <a:prstClr val="black"/>
                </a:solidFill>
                <a:latin typeface="DejaVu Sans"/>
                <a:cs typeface="DejaVu Sans"/>
              </a:rPr>
              <a:t>𝑠𝑒𝑛𝑠𝑖𝑏𝑙𝑒 </a:t>
            </a:r>
            <a:r>
              <a:rPr sz="1950" spc="-210" dirty="0">
                <a:solidFill>
                  <a:prstClr val="black"/>
                </a:solidFill>
                <a:latin typeface="DejaVu Sans"/>
                <a:cs typeface="DejaVu Sans"/>
              </a:rPr>
              <a:t>ℎ𝑒𝑎𝑡 </a:t>
            </a:r>
            <a:r>
              <a:rPr sz="1950" spc="-176" dirty="0">
                <a:solidFill>
                  <a:prstClr val="black"/>
                </a:solidFill>
                <a:latin typeface="DejaVu Sans"/>
                <a:cs typeface="DejaVu Sans"/>
              </a:rPr>
              <a:t>+ </a:t>
            </a:r>
            <a:r>
              <a:rPr sz="1950" spc="-285" dirty="0">
                <a:solidFill>
                  <a:prstClr val="black"/>
                </a:solidFill>
                <a:latin typeface="DejaVu Sans"/>
                <a:cs typeface="DejaVu Sans"/>
              </a:rPr>
              <a:t>𝑙𝑎𝑡𝑒𝑛𝑡</a:t>
            </a:r>
            <a:r>
              <a:rPr sz="1950" spc="-146" dirty="0">
                <a:solidFill>
                  <a:prstClr val="black"/>
                </a:solidFill>
                <a:latin typeface="DejaVu Sans"/>
                <a:cs typeface="DejaVu Sans"/>
              </a:rPr>
              <a:t> </a:t>
            </a:r>
            <a:r>
              <a:rPr sz="1950" spc="-210" dirty="0">
                <a:solidFill>
                  <a:prstClr val="black"/>
                </a:solidFill>
                <a:latin typeface="DejaVu Sans"/>
                <a:cs typeface="DejaVu Sans"/>
              </a:rPr>
              <a:t>ℎ𝑒𝑎𝑡</a:t>
            </a:r>
            <a:endParaRPr sz="1950">
              <a:solidFill>
                <a:prstClr val="black"/>
              </a:solidFill>
              <a:latin typeface="DejaVu Sans"/>
              <a:cs typeface="DejaVu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7994"/>
            <a:ext cx="5791835" cy="726440"/>
          </a:xfrm>
          <a:prstGeom prst="rect">
            <a:avLst/>
          </a:prstGeom>
        </p:spPr>
        <p:txBody>
          <a:bodyPr vert="horz" wrap="square" lIns="0" tIns="12065" rIns="0" bIns="0" rtlCol="0">
            <a:spAutoFit/>
          </a:bodyPr>
          <a:lstStyle/>
          <a:p>
            <a:pPr marL="12700">
              <a:lnSpc>
                <a:spcPct val="100000"/>
              </a:lnSpc>
              <a:spcBef>
                <a:spcPts val="95"/>
              </a:spcBef>
            </a:pPr>
            <a:r>
              <a:rPr sz="4600" spc="-114" dirty="0">
                <a:solidFill>
                  <a:srgbClr val="675E46"/>
                </a:solidFill>
                <a:latin typeface="Caladea"/>
                <a:cs typeface="Caladea"/>
              </a:rPr>
              <a:t>PROPERTIES </a:t>
            </a:r>
            <a:r>
              <a:rPr sz="4600" spc="-55" dirty="0">
                <a:solidFill>
                  <a:srgbClr val="675E46"/>
                </a:solidFill>
                <a:latin typeface="Caladea"/>
                <a:cs typeface="Caladea"/>
              </a:rPr>
              <a:t>OF</a:t>
            </a:r>
            <a:r>
              <a:rPr sz="4600" spc="-360" dirty="0">
                <a:solidFill>
                  <a:srgbClr val="675E46"/>
                </a:solidFill>
                <a:latin typeface="Caladea"/>
                <a:cs typeface="Caladea"/>
              </a:rPr>
              <a:t> </a:t>
            </a:r>
            <a:r>
              <a:rPr sz="4600" spc="-100" dirty="0">
                <a:solidFill>
                  <a:srgbClr val="675E46"/>
                </a:solidFill>
                <a:latin typeface="Caladea"/>
                <a:cs typeface="Caladea"/>
              </a:rPr>
              <a:t>STEAM</a:t>
            </a:r>
            <a:endParaRPr sz="4600">
              <a:latin typeface="Caladea"/>
              <a:cs typeface="Caladea"/>
            </a:endParaRPr>
          </a:p>
        </p:txBody>
      </p:sp>
      <p:sp>
        <p:nvSpPr>
          <p:cNvPr id="3" name="object 3"/>
          <p:cNvSpPr txBox="1"/>
          <p:nvPr/>
        </p:nvSpPr>
        <p:spPr>
          <a:xfrm>
            <a:off x="650240" y="1548345"/>
            <a:ext cx="7188834" cy="2642235"/>
          </a:xfrm>
          <a:prstGeom prst="rect">
            <a:avLst/>
          </a:prstGeom>
        </p:spPr>
        <p:txBody>
          <a:bodyPr vert="horz" wrap="square" lIns="0" tIns="80645" rIns="0" bIns="0" rtlCol="0">
            <a:spAutoFit/>
          </a:bodyPr>
          <a:lstStyle/>
          <a:p>
            <a:pPr marL="241300" marR="0" lvl="0" indent="-229235" algn="l" defTabSz="914400" rtl="0" eaLnBrk="1" fontAlgn="auto" latinLnBrk="0" hangingPunct="1">
              <a:lnSpc>
                <a:spcPct val="100000"/>
              </a:lnSpc>
              <a:spcBef>
                <a:spcPts val="635"/>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is the </a:t>
            </a:r>
            <a:r>
              <a:rPr kumimoji="0" sz="2200" b="0" i="0" u="none" strike="noStrike" kern="1200" cap="none" spc="-10" normalizeH="0" baseline="0" noProof="0" dirty="0">
                <a:ln>
                  <a:noFill/>
                </a:ln>
                <a:solidFill>
                  <a:srgbClr val="2E2B1F"/>
                </a:solidFill>
                <a:effectLst/>
                <a:uLnTx/>
                <a:uFillTx/>
                <a:latin typeface="Carlito"/>
                <a:ea typeface="+mn-ea"/>
                <a:cs typeface="Carlito"/>
              </a:rPr>
              <a:t>vapour </a:t>
            </a:r>
            <a:r>
              <a:rPr kumimoji="0" sz="2200" b="0" i="0" u="none" strike="noStrike" kern="1200" cap="none" spc="-5" normalizeH="0" baseline="0" noProof="0" dirty="0">
                <a:ln>
                  <a:noFill/>
                </a:ln>
                <a:solidFill>
                  <a:srgbClr val="2E2B1F"/>
                </a:solidFill>
                <a:effectLst/>
                <a:uLnTx/>
                <a:uFillTx/>
                <a:latin typeface="Carlito"/>
                <a:ea typeface="+mn-ea"/>
                <a:cs typeface="Carlito"/>
              </a:rPr>
              <a:t>or </a:t>
            </a:r>
            <a:r>
              <a:rPr kumimoji="0" sz="2200" b="0" i="0" u="none" strike="noStrike" kern="1200" cap="none" spc="-10" normalizeH="0" baseline="0" noProof="0" dirty="0">
                <a:ln>
                  <a:noFill/>
                </a:ln>
                <a:solidFill>
                  <a:srgbClr val="2E2B1F"/>
                </a:solidFill>
                <a:effectLst/>
                <a:uLnTx/>
                <a:uFillTx/>
                <a:latin typeface="Carlito"/>
                <a:ea typeface="+mn-ea"/>
                <a:cs typeface="Carlito"/>
              </a:rPr>
              <a:t>gaseous </a:t>
            </a:r>
            <a:r>
              <a:rPr kumimoji="0" sz="2200" b="0" i="0" u="none" strike="noStrike" kern="1200" cap="none" spc="-5" normalizeH="0" baseline="0" noProof="0" dirty="0">
                <a:ln>
                  <a:noFill/>
                </a:ln>
                <a:solidFill>
                  <a:srgbClr val="2E2B1F"/>
                </a:solidFill>
                <a:effectLst/>
                <a:uLnTx/>
                <a:uFillTx/>
                <a:latin typeface="Carlito"/>
                <a:ea typeface="+mn-ea"/>
                <a:cs typeface="Carlito"/>
              </a:rPr>
              <a:t>phase of</a:t>
            </a:r>
            <a:r>
              <a:rPr kumimoji="0" sz="2200" b="0" i="0" u="none" strike="noStrike" kern="1200" cap="none" spc="65" normalizeH="0" baseline="0" noProof="0" dirty="0">
                <a:ln>
                  <a:noFill/>
                </a:ln>
                <a:solidFill>
                  <a:srgbClr val="2E2B1F"/>
                </a:solidFill>
                <a:effectLst/>
                <a:uLnTx/>
                <a:uFillTx/>
                <a:latin typeface="Carlito"/>
                <a:ea typeface="+mn-ea"/>
                <a:cs typeface="Carlito"/>
              </a:rPr>
              <a:t> </a:t>
            </a:r>
            <a:r>
              <a:rPr kumimoji="0" sz="2200" b="0" i="0" u="none" strike="noStrike" kern="1200" cap="none" spc="-55" normalizeH="0" baseline="0" noProof="0" dirty="0">
                <a:ln>
                  <a:noFill/>
                </a:ln>
                <a:solidFill>
                  <a:srgbClr val="2E2B1F"/>
                </a:solidFill>
                <a:effectLst/>
                <a:uLnTx/>
                <a:uFillTx/>
                <a:latin typeface="Carlito"/>
                <a:ea typeface="+mn-ea"/>
                <a:cs typeface="Carlito"/>
              </a:rPr>
              <a:t>water.</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080" lvl="0" indent="-229235" algn="l" defTabSz="914400" rtl="0" eaLnBrk="1" fontAlgn="auto" latinLnBrk="0" hangingPunct="1">
              <a:lnSpc>
                <a:spcPct val="100000"/>
              </a:lnSpc>
              <a:spcBef>
                <a:spcPts val="530"/>
              </a:spcBef>
              <a:spcAft>
                <a:spcPts val="0"/>
              </a:spcAft>
              <a:buClr>
                <a:srgbClr val="A9A47B"/>
              </a:buClr>
              <a:buSzTx/>
              <a:buFont typeface="Arial"/>
              <a:buChar char="•"/>
              <a:tabLst>
                <a:tab pos="241300" algn="l"/>
                <a:tab pos="241935"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It is </a:t>
            </a:r>
            <a:r>
              <a:rPr kumimoji="0" sz="2200" b="0" i="0" u="none" strike="noStrike" kern="1200" cap="none" spc="-15" normalizeH="0" baseline="0" noProof="0" dirty="0">
                <a:ln>
                  <a:noFill/>
                </a:ln>
                <a:solidFill>
                  <a:srgbClr val="2E2B1F"/>
                </a:solidFill>
                <a:effectLst/>
                <a:uLnTx/>
                <a:uFillTx/>
                <a:latin typeface="Carlito"/>
                <a:ea typeface="+mn-ea"/>
                <a:cs typeface="Carlito"/>
              </a:rPr>
              <a:t>produced </a:t>
            </a:r>
            <a:r>
              <a:rPr kumimoji="0" sz="2200" b="0" i="0" u="none" strike="noStrike" kern="1200" cap="none" spc="-10" normalizeH="0" baseline="0" noProof="0" dirty="0">
                <a:ln>
                  <a:noFill/>
                </a:ln>
                <a:solidFill>
                  <a:srgbClr val="2E2B1F"/>
                </a:solidFill>
                <a:effectLst/>
                <a:uLnTx/>
                <a:uFillTx/>
                <a:latin typeface="Carlito"/>
                <a:ea typeface="+mn-ea"/>
                <a:cs typeface="Carlito"/>
              </a:rPr>
              <a:t>by heating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and </a:t>
            </a:r>
            <a:r>
              <a:rPr kumimoji="0" sz="2200" b="0" i="0" u="none" strike="noStrike" kern="1200" cap="none" spc="-10" normalizeH="0" baseline="0" noProof="0" dirty="0">
                <a:ln>
                  <a:noFill/>
                </a:ln>
                <a:solidFill>
                  <a:srgbClr val="2E2B1F"/>
                </a:solidFill>
                <a:effectLst/>
                <a:uLnTx/>
                <a:uFillTx/>
                <a:latin typeface="Carlito"/>
                <a:ea typeface="+mn-ea"/>
                <a:cs typeface="Carlito"/>
              </a:rPr>
              <a:t>carries </a:t>
            </a:r>
            <a:r>
              <a:rPr kumimoji="0" sz="2200" b="0" i="0" u="none" strike="noStrike" kern="1200" cap="none" spc="-15" normalizeH="0" baseline="0" noProof="0" dirty="0">
                <a:ln>
                  <a:noFill/>
                </a:ln>
                <a:solidFill>
                  <a:srgbClr val="2E2B1F"/>
                </a:solidFill>
                <a:effectLst/>
                <a:uLnTx/>
                <a:uFillTx/>
                <a:latin typeface="Carlito"/>
                <a:ea typeface="+mn-ea"/>
                <a:cs typeface="Carlito"/>
              </a:rPr>
              <a:t>large </a:t>
            </a:r>
            <a:r>
              <a:rPr kumimoji="0" sz="2200" b="0" i="0" u="none" strike="noStrike" kern="1200" cap="none" spc="-10" normalizeH="0" baseline="0" noProof="0" dirty="0">
                <a:ln>
                  <a:noFill/>
                </a:ln>
                <a:solidFill>
                  <a:srgbClr val="2E2B1F"/>
                </a:solidFill>
                <a:effectLst/>
                <a:uLnTx/>
                <a:uFillTx/>
                <a:latin typeface="Carlito"/>
                <a:ea typeface="+mn-ea"/>
                <a:cs typeface="Carlito"/>
              </a:rPr>
              <a:t>quantities  </a:t>
            </a:r>
            <a:r>
              <a:rPr kumimoji="0" sz="2200" b="0" i="0" u="none" strike="noStrike" kern="1200" cap="none" spc="-5" normalizeH="0" baseline="0" noProof="0" dirty="0">
                <a:ln>
                  <a:noFill/>
                </a:ln>
                <a:solidFill>
                  <a:srgbClr val="2E2B1F"/>
                </a:solidFill>
                <a:effectLst/>
                <a:uLnTx/>
                <a:uFillTx/>
                <a:latin typeface="Carlito"/>
                <a:ea typeface="+mn-ea"/>
                <a:cs typeface="Carlito"/>
              </a:rPr>
              <a:t>of </a:t>
            </a:r>
            <a:r>
              <a:rPr kumimoji="0" sz="2200" b="0" i="0" u="none" strike="noStrike" kern="1200" cap="none" spc="-15" normalizeH="0" baseline="0" noProof="0" dirty="0">
                <a:ln>
                  <a:noFill/>
                </a:ln>
                <a:solidFill>
                  <a:srgbClr val="2E2B1F"/>
                </a:solidFill>
                <a:effectLst/>
                <a:uLnTx/>
                <a:uFillTx/>
                <a:latin typeface="Carlito"/>
                <a:ea typeface="+mn-ea"/>
                <a:cs typeface="Carlito"/>
              </a:rPr>
              <a:t>heat </a:t>
            </a:r>
            <a:r>
              <a:rPr kumimoji="0" sz="2200" b="0" i="0" u="none" strike="noStrike" kern="1200" cap="none" spc="-5" normalizeH="0" baseline="0" noProof="0" dirty="0">
                <a:ln>
                  <a:noFill/>
                </a:ln>
                <a:solidFill>
                  <a:srgbClr val="2E2B1F"/>
                </a:solidFill>
                <a:effectLst/>
                <a:uLnTx/>
                <a:uFillTx/>
                <a:latin typeface="Carlito"/>
                <a:ea typeface="+mn-ea"/>
                <a:cs typeface="Carlito"/>
              </a:rPr>
              <a:t>within</a:t>
            </a:r>
            <a:r>
              <a:rPr kumimoji="0" sz="2200" b="0" i="0" u="none" strike="noStrike" kern="1200" cap="none" spc="10" normalizeH="0" baseline="0" noProof="0" dirty="0">
                <a:ln>
                  <a:noFill/>
                </a:ln>
                <a:solidFill>
                  <a:srgbClr val="2E2B1F"/>
                </a:solidFill>
                <a:effectLst/>
                <a:uLnTx/>
                <a:uFillTx/>
                <a:latin typeface="Carlito"/>
                <a:ea typeface="+mn-ea"/>
                <a:cs typeface="Carlito"/>
              </a:rPr>
              <a:t> </a:t>
            </a:r>
            <a:r>
              <a:rPr kumimoji="0" sz="2200" b="0" i="0" u="none" strike="noStrike" kern="1200" cap="none" spc="-25" normalizeH="0" baseline="0" noProof="0" dirty="0">
                <a:ln>
                  <a:noFill/>
                </a:ln>
                <a:solidFill>
                  <a:srgbClr val="2E2B1F"/>
                </a:solidFill>
                <a:effectLst/>
                <a:uLnTx/>
                <a:uFillTx/>
                <a:latin typeface="Carlito"/>
                <a:ea typeface="+mn-ea"/>
                <a:cs typeface="Carlito"/>
              </a:rPr>
              <a:t>itself.</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525"/>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Hence, </a:t>
            </a:r>
            <a:r>
              <a:rPr kumimoji="0" sz="2200" b="0" i="0" u="none" strike="noStrike" kern="1200" cap="none" spc="-5" normalizeH="0" baseline="0" noProof="0" dirty="0">
                <a:ln>
                  <a:noFill/>
                </a:ln>
                <a:solidFill>
                  <a:srgbClr val="2E2B1F"/>
                </a:solidFill>
                <a:effectLst/>
                <a:uLnTx/>
                <a:uFillTx/>
                <a:latin typeface="Carlito"/>
                <a:ea typeface="+mn-ea"/>
                <a:cs typeface="Carlito"/>
              </a:rPr>
              <a:t>it </a:t>
            </a:r>
            <a:r>
              <a:rPr kumimoji="0" sz="2200" b="0" i="0" u="none" strike="noStrike" kern="1200" cap="none" spc="-10" normalizeH="0" baseline="0" noProof="0" dirty="0">
                <a:ln>
                  <a:noFill/>
                </a:ln>
                <a:solidFill>
                  <a:srgbClr val="2E2B1F"/>
                </a:solidFill>
                <a:effectLst/>
                <a:uLnTx/>
                <a:uFillTx/>
                <a:latin typeface="Carlito"/>
                <a:ea typeface="+mn-ea"/>
                <a:cs typeface="Carlito"/>
              </a:rPr>
              <a:t>could </a:t>
            </a:r>
            <a:r>
              <a:rPr kumimoji="0" sz="2200" b="0" i="0" u="none" strike="noStrike" kern="1200" cap="none" spc="-5" normalizeH="0" baseline="0" noProof="0" dirty="0">
                <a:ln>
                  <a:noFill/>
                </a:ln>
                <a:solidFill>
                  <a:srgbClr val="2E2B1F"/>
                </a:solidFill>
                <a:effectLst/>
                <a:uLnTx/>
                <a:uFillTx/>
                <a:latin typeface="Carlito"/>
                <a:ea typeface="+mn-ea"/>
                <a:cs typeface="Carlito"/>
              </a:rPr>
              <a:t>be </a:t>
            </a:r>
            <a:r>
              <a:rPr kumimoji="0" sz="2200" b="0" i="0" u="none" strike="noStrike" kern="1200" cap="none" spc="-10" normalizeH="0" baseline="0" noProof="0" dirty="0">
                <a:ln>
                  <a:noFill/>
                </a:ln>
                <a:solidFill>
                  <a:srgbClr val="2E2B1F"/>
                </a:solidFill>
                <a:effectLst/>
                <a:uLnTx/>
                <a:uFillTx/>
                <a:latin typeface="Carlito"/>
                <a:ea typeface="+mn-ea"/>
                <a:cs typeface="Carlito"/>
              </a:rPr>
              <a:t>used </a:t>
            </a:r>
            <a:r>
              <a:rPr kumimoji="0" sz="2200" b="0" i="0" u="none" strike="noStrike" kern="1200" cap="none" spc="-5" normalizeH="0" baseline="0" noProof="0" dirty="0">
                <a:ln>
                  <a:noFill/>
                </a:ln>
                <a:solidFill>
                  <a:srgbClr val="2E2B1F"/>
                </a:solidFill>
                <a:effectLst/>
                <a:uLnTx/>
                <a:uFillTx/>
                <a:latin typeface="Carlito"/>
                <a:ea typeface="+mn-ea"/>
                <a:cs typeface="Carlito"/>
              </a:rPr>
              <a:t>as a </a:t>
            </a:r>
            <a:r>
              <a:rPr kumimoji="0" sz="2200" b="0" i="0" u="none" strike="noStrike" kern="1200" cap="none" spc="-10" normalizeH="0" baseline="0" noProof="0" dirty="0">
                <a:ln>
                  <a:noFill/>
                </a:ln>
                <a:solidFill>
                  <a:srgbClr val="2E2B1F"/>
                </a:solidFill>
                <a:effectLst/>
                <a:uLnTx/>
                <a:uFillTx/>
                <a:latin typeface="Carlito"/>
                <a:ea typeface="+mn-ea"/>
                <a:cs typeface="Carlito"/>
              </a:rPr>
              <a:t>working substance </a:t>
            </a:r>
            <a:r>
              <a:rPr kumimoji="0" sz="2200" b="0" i="0" u="none" strike="noStrike" kern="1200" cap="none" spc="-20" normalizeH="0" baseline="0" noProof="0" dirty="0">
                <a:ln>
                  <a:noFill/>
                </a:ln>
                <a:solidFill>
                  <a:srgbClr val="2E2B1F"/>
                </a:solidFill>
                <a:effectLst/>
                <a:uLnTx/>
                <a:uFillTx/>
                <a:latin typeface="Carlito"/>
                <a:ea typeface="+mn-ea"/>
                <a:cs typeface="Carlito"/>
              </a:rPr>
              <a:t>for</a:t>
            </a:r>
            <a:r>
              <a:rPr kumimoji="0" sz="2200" b="0" i="0" u="none" strike="noStrike" kern="1200" cap="none" spc="90" normalizeH="0" baseline="0" noProof="0" dirty="0">
                <a:ln>
                  <a:noFill/>
                </a:ln>
                <a:solidFill>
                  <a:srgbClr val="2E2B1F"/>
                </a:solidFill>
                <a:effectLst/>
                <a:uLnTx/>
                <a:uFillTx/>
                <a:latin typeface="Carlito"/>
                <a:ea typeface="+mn-ea"/>
                <a:cs typeface="Carlito"/>
              </a:rPr>
              <a:t> </a:t>
            </a:r>
            <a:r>
              <a:rPr kumimoji="0" sz="2200" b="0" i="0" u="none" strike="noStrike" kern="1200" cap="none" spc="-15" normalizeH="0" baseline="0" noProof="0" dirty="0">
                <a:ln>
                  <a:noFill/>
                </a:ln>
                <a:solidFill>
                  <a:srgbClr val="2E2B1F"/>
                </a:solidFill>
                <a:effectLst/>
                <a:uLnTx/>
                <a:uFillTx/>
                <a:latin typeface="Carlito"/>
                <a:ea typeface="+mn-ea"/>
                <a:cs typeface="Carlito"/>
              </a:rPr>
              <a:t>heat</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engines and </a:t>
            </a:r>
            <a:r>
              <a:rPr kumimoji="0" sz="2200" b="0" i="0" u="none" strike="noStrike" kern="1200" cap="none" spc="-15" normalizeH="0" baseline="0" noProof="0" dirty="0">
                <a:ln>
                  <a:noFill/>
                </a:ln>
                <a:solidFill>
                  <a:srgbClr val="2E2B1F"/>
                </a:solidFill>
                <a:effectLst/>
                <a:uLnTx/>
                <a:uFillTx/>
                <a:latin typeface="Carlito"/>
                <a:ea typeface="+mn-ea"/>
                <a:cs typeface="Carlito"/>
              </a:rPr>
              <a:t>steam</a:t>
            </a:r>
            <a:r>
              <a:rPr kumimoji="0" sz="2200" b="0" i="0" u="none" strike="noStrike" kern="1200" cap="none" spc="30" normalizeH="0" baseline="0" noProof="0" dirty="0">
                <a:ln>
                  <a:noFill/>
                </a:ln>
                <a:solidFill>
                  <a:srgbClr val="2E2B1F"/>
                </a:solidFill>
                <a:effectLst/>
                <a:uLnTx/>
                <a:uFillTx/>
                <a:latin typeface="Carlito"/>
                <a:ea typeface="+mn-ea"/>
                <a:cs typeface="Carlito"/>
              </a:rPr>
              <a:t> </a:t>
            </a:r>
            <a:r>
              <a:rPr kumimoji="0" sz="2200" b="0" i="0" u="none" strike="noStrike" kern="1200" cap="none" spc="-5" normalizeH="0" baseline="0" noProof="0" dirty="0">
                <a:ln>
                  <a:noFill/>
                </a:ln>
                <a:solidFill>
                  <a:srgbClr val="2E2B1F"/>
                </a:solidFill>
                <a:effectLst/>
                <a:uLnTx/>
                <a:uFillTx/>
                <a:latin typeface="Carlito"/>
                <a:ea typeface="+mn-ea"/>
                <a:cs typeface="Carlito"/>
              </a:rPr>
              <a:t>turbines.</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431165" lvl="0" indent="-229235" algn="l" defTabSz="914400" rtl="0" eaLnBrk="1" fontAlgn="auto" latinLnBrk="0" hangingPunct="1">
              <a:lnSpc>
                <a:spcPct val="100000"/>
              </a:lnSpc>
              <a:spcBef>
                <a:spcPts val="530"/>
              </a:spcBef>
              <a:spcAft>
                <a:spcPts val="0"/>
              </a:spcAft>
              <a:buClr>
                <a:srgbClr val="A9A47B"/>
              </a:buClr>
              <a:buSzTx/>
              <a:buFont typeface="Arial"/>
              <a:buChar char="•"/>
              <a:tabLst>
                <a:tab pos="241300" algn="l"/>
                <a:tab pos="241935"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It does </a:t>
            </a:r>
            <a:r>
              <a:rPr kumimoji="0" sz="2200" b="0" i="0" u="none" strike="noStrike" kern="1200" cap="none" spc="-10" normalizeH="0" baseline="0" noProof="0" dirty="0">
                <a:ln>
                  <a:noFill/>
                </a:ln>
                <a:solidFill>
                  <a:srgbClr val="2E2B1F"/>
                </a:solidFill>
                <a:effectLst/>
                <a:uLnTx/>
                <a:uFillTx/>
                <a:latin typeface="Carlito"/>
                <a:ea typeface="+mn-ea"/>
                <a:cs typeface="Carlito"/>
              </a:rPr>
              <a:t>not obey </a:t>
            </a:r>
            <a:r>
              <a:rPr kumimoji="0" sz="2200" b="0" i="0" u="none" strike="noStrike" kern="1200" cap="none" spc="-5" normalizeH="0" baseline="0" noProof="0" dirty="0">
                <a:ln>
                  <a:noFill/>
                </a:ln>
                <a:solidFill>
                  <a:srgbClr val="2E2B1F"/>
                </a:solidFill>
                <a:effectLst/>
                <a:uLnTx/>
                <a:uFillTx/>
                <a:latin typeface="Carlito"/>
                <a:ea typeface="+mn-ea"/>
                <a:cs typeface="Carlito"/>
              </a:rPr>
              <a:t>ideal </a:t>
            </a:r>
            <a:r>
              <a:rPr kumimoji="0" sz="2200" b="0" i="0" u="none" strike="noStrike" kern="1200" cap="none" spc="-20" normalizeH="0" baseline="0" noProof="0" dirty="0">
                <a:ln>
                  <a:noFill/>
                </a:ln>
                <a:solidFill>
                  <a:srgbClr val="2E2B1F"/>
                </a:solidFill>
                <a:effectLst/>
                <a:uLnTx/>
                <a:uFillTx/>
                <a:latin typeface="Carlito"/>
                <a:ea typeface="+mn-ea"/>
                <a:cs typeface="Carlito"/>
              </a:rPr>
              <a:t>gas </a:t>
            </a:r>
            <a:r>
              <a:rPr kumimoji="0" sz="2200" b="0" i="0" u="none" strike="noStrike" kern="1200" cap="none" spc="-15" normalizeH="0" baseline="0" noProof="0" dirty="0">
                <a:ln>
                  <a:noFill/>
                </a:ln>
                <a:solidFill>
                  <a:srgbClr val="2E2B1F"/>
                </a:solidFill>
                <a:effectLst/>
                <a:uLnTx/>
                <a:uFillTx/>
                <a:latin typeface="Carlito"/>
                <a:ea typeface="+mn-ea"/>
                <a:cs typeface="Carlito"/>
              </a:rPr>
              <a:t>laws </a:t>
            </a:r>
            <a:r>
              <a:rPr kumimoji="0" sz="2200" b="0" i="0" u="none" strike="noStrike" kern="1200" cap="none" spc="-10" normalizeH="0" baseline="0" noProof="0" dirty="0">
                <a:ln>
                  <a:noFill/>
                </a:ln>
                <a:solidFill>
                  <a:srgbClr val="2E2B1F"/>
                </a:solidFill>
                <a:effectLst/>
                <a:uLnTx/>
                <a:uFillTx/>
                <a:latin typeface="Carlito"/>
                <a:ea typeface="+mn-ea"/>
                <a:cs typeface="Carlito"/>
              </a:rPr>
              <a:t>but </a:t>
            </a:r>
            <a:r>
              <a:rPr kumimoji="0" sz="2200" b="0" i="0" u="none" strike="noStrike" kern="1200" cap="none" spc="-5" normalizeH="0" baseline="0" noProof="0" dirty="0">
                <a:ln>
                  <a:noFill/>
                </a:ln>
                <a:solidFill>
                  <a:srgbClr val="2E2B1F"/>
                </a:solidFill>
                <a:effectLst/>
                <a:uLnTx/>
                <a:uFillTx/>
                <a:latin typeface="Carlito"/>
                <a:ea typeface="+mn-ea"/>
                <a:cs typeface="Carlito"/>
              </a:rPr>
              <a:t>in </a:t>
            </a:r>
            <a:r>
              <a:rPr kumimoji="0" sz="2200" b="0" i="0" u="none" strike="noStrike" kern="1200" cap="none" spc="-15" normalizeH="0" baseline="0" noProof="0" dirty="0">
                <a:ln>
                  <a:noFill/>
                </a:ln>
                <a:solidFill>
                  <a:srgbClr val="2E2B1F"/>
                </a:solidFill>
                <a:effectLst/>
                <a:uLnTx/>
                <a:uFillTx/>
                <a:latin typeface="Carlito"/>
                <a:ea typeface="+mn-ea"/>
                <a:cs typeface="Carlito"/>
              </a:rPr>
              <a:t>superheated </a:t>
            </a:r>
            <a:r>
              <a:rPr kumimoji="0" sz="2200" b="0" i="0" u="none" strike="noStrike" kern="1200" cap="none" spc="-25" normalizeH="0" baseline="0" noProof="0" dirty="0">
                <a:ln>
                  <a:noFill/>
                </a:ln>
                <a:solidFill>
                  <a:srgbClr val="2E2B1F"/>
                </a:solidFill>
                <a:effectLst/>
                <a:uLnTx/>
                <a:uFillTx/>
                <a:latin typeface="Carlito"/>
                <a:ea typeface="+mn-ea"/>
                <a:cs typeface="Carlito"/>
              </a:rPr>
              <a:t>state </a:t>
            </a:r>
            <a:r>
              <a:rPr kumimoji="0" sz="2200" b="0" i="0" u="none" strike="noStrike" kern="1200" cap="none" spc="-5" normalizeH="0" baseline="0" noProof="0" dirty="0">
                <a:ln>
                  <a:noFill/>
                </a:ln>
                <a:solidFill>
                  <a:srgbClr val="2E2B1F"/>
                </a:solidFill>
                <a:effectLst/>
                <a:uLnTx/>
                <a:uFillTx/>
                <a:latin typeface="Carlito"/>
                <a:ea typeface="+mn-ea"/>
                <a:cs typeface="Carlito"/>
              </a:rPr>
              <a:t>it  </a:t>
            </a:r>
            <a:r>
              <a:rPr kumimoji="0" sz="2200" b="0" i="0" u="none" strike="noStrike" kern="1200" cap="none" spc="-15" normalizeH="0" baseline="0" noProof="0" dirty="0">
                <a:ln>
                  <a:noFill/>
                </a:ln>
                <a:solidFill>
                  <a:srgbClr val="2E2B1F"/>
                </a:solidFill>
                <a:effectLst/>
                <a:uLnTx/>
                <a:uFillTx/>
                <a:latin typeface="Carlito"/>
                <a:ea typeface="+mn-ea"/>
                <a:cs typeface="Carlito"/>
              </a:rPr>
              <a:t>behaves </a:t>
            </a:r>
            <a:r>
              <a:rPr kumimoji="0" sz="2200" b="0" i="0" u="none" strike="noStrike" kern="1200" cap="none" spc="-25" normalizeH="0" baseline="0" noProof="0" dirty="0">
                <a:ln>
                  <a:noFill/>
                </a:ln>
                <a:solidFill>
                  <a:srgbClr val="2E2B1F"/>
                </a:solidFill>
                <a:effectLst/>
                <a:uLnTx/>
                <a:uFillTx/>
                <a:latin typeface="Carlito"/>
                <a:ea typeface="+mn-ea"/>
                <a:cs typeface="Carlito"/>
              </a:rPr>
              <a:t>like </a:t>
            </a:r>
            <a:r>
              <a:rPr kumimoji="0" sz="2200" b="0" i="0" u="none" strike="noStrike" kern="1200" cap="none" spc="-5" normalizeH="0" baseline="0" noProof="0" dirty="0">
                <a:ln>
                  <a:noFill/>
                </a:ln>
                <a:solidFill>
                  <a:srgbClr val="2E2B1F"/>
                </a:solidFill>
                <a:effectLst/>
                <a:uLnTx/>
                <a:uFillTx/>
                <a:latin typeface="Carlito"/>
                <a:ea typeface="+mn-ea"/>
                <a:cs typeface="Carlito"/>
              </a:rPr>
              <a:t>an ideal</a:t>
            </a:r>
            <a:r>
              <a:rPr kumimoji="0" sz="2200" b="0" i="0" u="none" strike="noStrike" kern="1200" cap="none" spc="50" normalizeH="0" baseline="0" noProof="0" dirty="0">
                <a:ln>
                  <a:noFill/>
                </a:ln>
                <a:solidFill>
                  <a:srgbClr val="2E2B1F"/>
                </a:solidFill>
                <a:effectLst/>
                <a:uLnTx/>
                <a:uFillTx/>
                <a:latin typeface="Carlito"/>
                <a:ea typeface="+mn-ea"/>
                <a:cs typeface="Carlito"/>
              </a:rPr>
              <a:t> </a:t>
            </a:r>
            <a:r>
              <a:rPr kumimoji="0" sz="2200" b="0" i="0" u="none" strike="noStrike" kern="1200" cap="none" spc="-15" normalizeH="0" baseline="0" noProof="0" dirty="0">
                <a:ln>
                  <a:noFill/>
                </a:ln>
                <a:solidFill>
                  <a:srgbClr val="2E2B1F"/>
                </a:solidFill>
                <a:effectLst/>
                <a:uLnTx/>
                <a:uFillTx/>
                <a:latin typeface="Carlito"/>
                <a:ea typeface="+mn-ea"/>
                <a:cs typeface="Carlito"/>
              </a:rPr>
              <a:t>gas.</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8711438" y="5740019"/>
            <a:ext cx="192405" cy="254635"/>
          </a:xfrm>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srgbClr val="FFFFFF"/>
                </a:solidFill>
                <a:effectLst/>
                <a:uLnTx/>
                <a:uFillTx/>
                <a:latin typeface="Carlito"/>
                <a:ea typeface="+mn-ea"/>
                <a:cs typeface="Carlito"/>
              </a:rPr>
              <a:pPr marL="38100" marR="0" lvl="0" indent="0" algn="l" defTabSz="914400" rtl="0" eaLnBrk="1" fontAlgn="auto" latinLnBrk="0" hangingPunct="1">
                <a:lnSpc>
                  <a:spcPts val="1810"/>
                </a:lnSpc>
                <a:spcBef>
                  <a:spcPts val="0"/>
                </a:spcBef>
                <a:spcAft>
                  <a:spcPts val="0"/>
                </a:spcAft>
                <a:buClrTx/>
                <a:buSzTx/>
                <a:buFontTx/>
                <a:buNone/>
                <a:tabLst/>
                <a:defRPr/>
              </a:pPr>
              <a:t>3</a:t>
            </a:fld>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7705" y="1136713"/>
            <a:ext cx="503396" cy="217367"/>
          </a:xfrm>
          <a:prstGeom prst="rect">
            <a:avLst/>
          </a:prstGeom>
        </p:spPr>
        <p:txBody>
          <a:bodyPr vert="horz" wrap="square" lIns="0" tIns="9525" rIns="0" bIns="0" rtlCol="0">
            <a:spAutoFit/>
          </a:bodyPr>
          <a:lstStyle/>
          <a:p>
            <a:pPr marL="9525" defTabSz="685800">
              <a:spcBef>
                <a:spcPts val="75"/>
              </a:spcBef>
            </a:pPr>
            <a:r>
              <a:rPr sz="1350" b="1" spc="-4" dirty="0">
                <a:solidFill>
                  <a:prstClr val="black"/>
                </a:solidFill>
                <a:latin typeface="Caladea"/>
                <a:cs typeface="Caladea"/>
              </a:rPr>
              <a:t>S</a:t>
            </a:r>
            <a:r>
              <a:rPr sz="1350" b="1" spc="-19" dirty="0">
                <a:solidFill>
                  <a:prstClr val="black"/>
                </a:solidFill>
                <a:latin typeface="Caladea"/>
                <a:cs typeface="Caladea"/>
              </a:rPr>
              <a:t>t</a:t>
            </a:r>
            <a:r>
              <a:rPr sz="1350" b="1" dirty="0">
                <a:solidFill>
                  <a:prstClr val="black"/>
                </a:solidFill>
                <a:latin typeface="Caladea"/>
                <a:cs typeface="Caladea"/>
              </a:rPr>
              <a:t>eam</a:t>
            </a:r>
            <a:endParaRPr sz="1350" dirty="0">
              <a:solidFill>
                <a:prstClr val="black"/>
              </a:solidFill>
              <a:latin typeface="Caladea"/>
              <a:cs typeface="Caladea"/>
            </a:endParaRPr>
          </a:p>
        </p:txBody>
      </p:sp>
      <p:sp>
        <p:nvSpPr>
          <p:cNvPr id="3" name="object 3"/>
          <p:cNvSpPr txBox="1">
            <a:spLocks noGrp="1"/>
          </p:cNvSpPr>
          <p:nvPr>
            <p:ph type="title"/>
          </p:nvPr>
        </p:nvSpPr>
        <p:spPr>
          <a:xfrm>
            <a:off x="687704" y="1375601"/>
            <a:ext cx="7435215" cy="608724"/>
          </a:xfrm>
          <a:prstGeom prst="rect">
            <a:avLst/>
          </a:prstGeom>
        </p:spPr>
        <p:txBody>
          <a:bodyPr vert="horz" wrap="square" lIns="0" tIns="70961" rIns="0" bIns="0" rtlCol="0">
            <a:spAutoFit/>
          </a:bodyPr>
          <a:lstStyle/>
          <a:p>
            <a:pPr marL="9525" marR="3810">
              <a:lnSpc>
                <a:spcPct val="70000"/>
              </a:lnSpc>
              <a:spcBef>
                <a:spcPts val="559"/>
              </a:spcBef>
            </a:pPr>
            <a:r>
              <a:rPr sz="1350" b="0" spc="-4" dirty="0"/>
              <a:t>Steam is </a:t>
            </a:r>
            <a:r>
              <a:rPr sz="1350" b="0" dirty="0"/>
              <a:t>a </a:t>
            </a:r>
            <a:r>
              <a:rPr sz="1350" b="0" spc="-8" dirty="0"/>
              <a:t>vapour </a:t>
            </a:r>
            <a:r>
              <a:rPr sz="1350" b="0" spc="-4" dirty="0"/>
              <a:t>of </a:t>
            </a:r>
            <a:r>
              <a:rPr sz="1350" b="0" spc="-34" dirty="0"/>
              <a:t>water, </a:t>
            </a:r>
            <a:r>
              <a:rPr sz="1350" b="0" spc="-4" dirty="0"/>
              <a:t>and is invisible when </a:t>
            </a:r>
            <a:r>
              <a:rPr sz="1350" b="0" spc="-11" dirty="0"/>
              <a:t>pure </a:t>
            </a:r>
            <a:r>
              <a:rPr sz="1350" b="0" spc="-4" dirty="0"/>
              <a:t>and </a:t>
            </a:r>
            <a:r>
              <a:rPr sz="1350" b="0" spc="-30" dirty="0"/>
              <a:t>dry. </a:t>
            </a:r>
            <a:r>
              <a:rPr sz="1350" b="0" spc="-4" dirty="0"/>
              <a:t>It is used as </a:t>
            </a:r>
            <a:r>
              <a:rPr sz="1350" b="0" dirty="0"/>
              <a:t>a </a:t>
            </a:r>
            <a:r>
              <a:rPr sz="1350" b="0" spc="-8" dirty="0"/>
              <a:t>working </a:t>
            </a:r>
            <a:r>
              <a:rPr sz="1350" b="0" spc="-4" dirty="0"/>
              <a:t>substance </a:t>
            </a:r>
            <a:r>
              <a:rPr sz="1350" b="0" dirty="0"/>
              <a:t>in </a:t>
            </a:r>
            <a:r>
              <a:rPr sz="1350" b="0" spc="-4" dirty="0"/>
              <a:t>the  </a:t>
            </a:r>
            <a:r>
              <a:rPr sz="1350" b="0" spc="-8" dirty="0"/>
              <a:t>operation </a:t>
            </a:r>
            <a:r>
              <a:rPr sz="1350" b="0" spc="-4" dirty="0"/>
              <a:t>of steam </a:t>
            </a:r>
            <a:r>
              <a:rPr sz="1350" b="0" dirty="0"/>
              <a:t>engines </a:t>
            </a:r>
            <a:r>
              <a:rPr sz="1350" b="0" spc="-4" dirty="0"/>
              <a:t>and steam turbines. It </a:t>
            </a:r>
            <a:r>
              <a:rPr sz="1350" b="0" spc="-8" dirty="0"/>
              <a:t>obeys </a:t>
            </a:r>
            <a:r>
              <a:rPr sz="1350" b="0" spc="-4" dirty="0"/>
              <a:t>the </a:t>
            </a:r>
            <a:r>
              <a:rPr sz="1350" b="0" spc="-11" dirty="0"/>
              <a:t>laws </a:t>
            </a:r>
            <a:r>
              <a:rPr sz="1350" b="0" spc="-4" dirty="0"/>
              <a:t>of </a:t>
            </a:r>
            <a:r>
              <a:rPr sz="1350" b="0" spc="-8" dirty="0"/>
              <a:t>gases, </a:t>
            </a:r>
            <a:r>
              <a:rPr sz="1350" b="0" spc="-4" dirty="0"/>
              <a:t>when </a:t>
            </a:r>
            <a:r>
              <a:rPr sz="1350" b="0" dirty="0"/>
              <a:t>it </a:t>
            </a:r>
            <a:r>
              <a:rPr sz="1350" b="0" spc="-4" dirty="0"/>
              <a:t>is </a:t>
            </a:r>
            <a:r>
              <a:rPr sz="1350" b="0" spc="-8" dirty="0"/>
              <a:t>perfectly</a:t>
            </a:r>
            <a:r>
              <a:rPr sz="1350" b="0" spc="120" dirty="0"/>
              <a:t> </a:t>
            </a:r>
            <a:r>
              <a:rPr sz="1350" b="0" spc="-30" dirty="0"/>
              <a:t>dry.</a:t>
            </a:r>
            <a:endParaRPr sz="1350" dirty="0"/>
          </a:p>
          <a:p>
            <a:pPr marL="9525">
              <a:spcBef>
                <a:spcPts val="263"/>
              </a:spcBef>
            </a:pPr>
            <a:r>
              <a:rPr sz="1350" spc="-15" dirty="0"/>
              <a:t>Terminology </a:t>
            </a:r>
            <a:r>
              <a:rPr sz="1350" spc="-4" dirty="0"/>
              <a:t>for</a:t>
            </a:r>
            <a:r>
              <a:rPr sz="1350" spc="-8" dirty="0"/>
              <a:t> </a:t>
            </a:r>
            <a:r>
              <a:rPr sz="1350" spc="-4" dirty="0"/>
              <a:t>steam</a:t>
            </a:r>
            <a:endParaRPr sz="1350" dirty="0"/>
          </a:p>
        </p:txBody>
      </p:sp>
      <p:sp>
        <p:nvSpPr>
          <p:cNvPr id="4" name="object 4"/>
          <p:cNvSpPr txBox="1">
            <a:spLocks noGrp="1"/>
          </p:cNvSpPr>
          <p:nvPr>
            <p:ph type="body" idx="1"/>
          </p:nvPr>
        </p:nvSpPr>
        <p:spPr>
          <a:xfrm>
            <a:off x="687704" y="2163157"/>
            <a:ext cx="5827514" cy="2434962"/>
          </a:xfrm>
          <a:prstGeom prst="rect">
            <a:avLst/>
          </a:prstGeom>
        </p:spPr>
        <p:txBody>
          <a:bodyPr vert="horz" wrap="square" lIns="0" tIns="42863" rIns="0" bIns="0" rtlCol="0">
            <a:spAutoFit/>
          </a:bodyPr>
          <a:lstStyle/>
          <a:p>
            <a:pPr marL="9525">
              <a:spcBef>
                <a:spcPts val="338"/>
              </a:spcBef>
            </a:pPr>
            <a:r>
              <a:rPr b="1" spc="-30" dirty="0"/>
              <a:t>Wet </a:t>
            </a:r>
            <a:r>
              <a:rPr b="1" spc="-4" dirty="0"/>
              <a:t>steam: </a:t>
            </a:r>
            <a:r>
              <a:rPr spc="-4" dirty="0"/>
              <a:t>When the steam contains moisture or particles of </a:t>
            </a:r>
            <a:r>
              <a:rPr spc="-34" dirty="0"/>
              <a:t>water, </a:t>
            </a:r>
            <a:r>
              <a:rPr dirty="0"/>
              <a:t>it </a:t>
            </a:r>
            <a:r>
              <a:rPr spc="-4" dirty="0"/>
              <a:t>is termed as </a:t>
            </a:r>
            <a:r>
              <a:rPr spc="-8" dirty="0"/>
              <a:t>wet</a:t>
            </a:r>
            <a:r>
              <a:rPr spc="124" dirty="0"/>
              <a:t> </a:t>
            </a:r>
            <a:r>
              <a:rPr spc="-4" dirty="0"/>
              <a:t>steam.</a:t>
            </a:r>
          </a:p>
          <a:p>
            <a:pPr marL="9525" marR="4286">
              <a:lnSpc>
                <a:spcPct val="70000"/>
              </a:lnSpc>
              <a:spcBef>
                <a:spcPts val="746"/>
              </a:spcBef>
            </a:pPr>
            <a:r>
              <a:rPr b="1" spc="-8" dirty="0"/>
              <a:t>Dry saturated </a:t>
            </a:r>
            <a:r>
              <a:rPr b="1" spc="-4" dirty="0"/>
              <a:t>steam: </a:t>
            </a:r>
            <a:r>
              <a:rPr spc="-4" dirty="0"/>
              <a:t>When the steam does not contain </a:t>
            </a:r>
            <a:r>
              <a:rPr spc="-11" dirty="0"/>
              <a:t>any </a:t>
            </a:r>
            <a:r>
              <a:rPr spc="-4" dirty="0"/>
              <a:t>moisture or suspended particles of </a:t>
            </a:r>
            <a:r>
              <a:rPr spc="-30" dirty="0"/>
              <a:t>water, </a:t>
            </a:r>
            <a:r>
              <a:rPr dirty="0"/>
              <a:t>it  </a:t>
            </a:r>
            <a:r>
              <a:rPr spc="-4" dirty="0"/>
              <a:t>is termed as dry </a:t>
            </a:r>
            <a:r>
              <a:rPr spc="-8" dirty="0"/>
              <a:t>saturated </a:t>
            </a:r>
            <a:r>
              <a:rPr spc="-4" dirty="0"/>
              <a:t>steam. </a:t>
            </a:r>
            <a:r>
              <a:rPr dirty="0"/>
              <a:t>It </a:t>
            </a:r>
            <a:r>
              <a:rPr spc="-4" dirty="0"/>
              <a:t>is obtained when the </a:t>
            </a:r>
            <a:r>
              <a:rPr spc="-8" dirty="0"/>
              <a:t>wet </a:t>
            </a:r>
            <a:r>
              <a:rPr spc="-4" dirty="0"/>
              <a:t>steam is further</a:t>
            </a:r>
            <a:r>
              <a:rPr spc="101" dirty="0"/>
              <a:t> </a:t>
            </a:r>
            <a:r>
              <a:rPr spc="-4" dirty="0"/>
              <a:t>heated.</a:t>
            </a:r>
          </a:p>
          <a:p>
            <a:pPr marL="9525">
              <a:lnSpc>
                <a:spcPts val="1376"/>
              </a:lnSpc>
              <a:spcBef>
                <a:spcPts val="263"/>
              </a:spcBef>
            </a:pPr>
            <a:r>
              <a:rPr b="1" spc="-8" dirty="0"/>
              <a:t>Superheated</a:t>
            </a:r>
            <a:r>
              <a:rPr b="1" spc="30" dirty="0"/>
              <a:t> </a:t>
            </a:r>
            <a:r>
              <a:rPr b="1" spc="-4" dirty="0"/>
              <a:t>steam:</a:t>
            </a:r>
            <a:r>
              <a:rPr b="1" spc="23" dirty="0"/>
              <a:t> </a:t>
            </a:r>
            <a:r>
              <a:rPr spc="-8" dirty="0"/>
              <a:t>When</a:t>
            </a:r>
            <a:r>
              <a:rPr spc="30" dirty="0"/>
              <a:t> </a:t>
            </a:r>
            <a:r>
              <a:rPr spc="-4" dirty="0"/>
              <a:t>the</a:t>
            </a:r>
            <a:r>
              <a:rPr spc="23" dirty="0"/>
              <a:t> </a:t>
            </a:r>
            <a:r>
              <a:rPr spc="-4" dirty="0"/>
              <a:t>dry</a:t>
            </a:r>
            <a:r>
              <a:rPr spc="38" dirty="0"/>
              <a:t> </a:t>
            </a:r>
            <a:r>
              <a:rPr spc="-8" dirty="0"/>
              <a:t>saturated</a:t>
            </a:r>
            <a:r>
              <a:rPr spc="34" dirty="0"/>
              <a:t> </a:t>
            </a:r>
            <a:r>
              <a:rPr spc="-4" dirty="0"/>
              <a:t>steam</a:t>
            </a:r>
            <a:r>
              <a:rPr spc="23" dirty="0"/>
              <a:t> </a:t>
            </a:r>
            <a:r>
              <a:rPr spc="-4" dirty="0"/>
              <a:t>is</a:t>
            </a:r>
            <a:r>
              <a:rPr spc="30" dirty="0"/>
              <a:t> </a:t>
            </a:r>
            <a:r>
              <a:rPr spc="-4" dirty="0"/>
              <a:t>further</a:t>
            </a:r>
            <a:r>
              <a:rPr spc="34" dirty="0"/>
              <a:t> </a:t>
            </a:r>
            <a:r>
              <a:rPr spc="-4" dirty="0"/>
              <a:t>heated</a:t>
            </a:r>
            <a:r>
              <a:rPr spc="26" dirty="0"/>
              <a:t> </a:t>
            </a:r>
            <a:r>
              <a:rPr spc="-4" dirty="0"/>
              <a:t>at</a:t>
            </a:r>
            <a:r>
              <a:rPr spc="26" dirty="0"/>
              <a:t> </a:t>
            </a:r>
            <a:r>
              <a:rPr spc="-4" dirty="0"/>
              <a:t>constant</a:t>
            </a:r>
            <a:r>
              <a:rPr spc="30" dirty="0"/>
              <a:t> </a:t>
            </a:r>
            <a:r>
              <a:rPr spc="-8" dirty="0"/>
              <a:t>pressure</a:t>
            </a:r>
            <a:r>
              <a:rPr spc="34" dirty="0"/>
              <a:t> </a:t>
            </a:r>
            <a:r>
              <a:rPr spc="-4" dirty="0"/>
              <a:t>thus</a:t>
            </a:r>
            <a:r>
              <a:rPr spc="38" dirty="0"/>
              <a:t> </a:t>
            </a:r>
            <a:r>
              <a:rPr spc="-8" dirty="0"/>
              <a:t>raising</a:t>
            </a:r>
            <a:r>
              <a:rPr spc="26" dirty="0"/>
              <a:t> </a:t>
            </a:r>
            <a:r>
              <a:rPr dirty="0"/>
              <a:t>its</a:t>
            </a:r>
          </a:p>
          <a:p>
            <a:pPr marL="9525">
              <a:lnSpc>
                <a:spcPts val="1133"/>
              </a:lnSpc>
            </a:pPr>
            <a:r>
              <a:rPr spc="-8" dirty="0"/>
              <a:t>temperature,</a:t>
            </a:r>
            <a:r>
              <a:rPr spc="83" dirty="0"/>
              <a:t> </a:t>
            </a:r>
            <a:r>
              <a:rPr dirty="0"/>
              <a:t>it</a:t>
            </a:r>
            <a:r>
              <a:rPr spc="90" dirty="0"/>
              <a:t> </a:t>
            </a:r>
            <a:r>
              <a:rPr spc="-4" dirty="0"/>
              <a:t>is</a:t>
            </a:r>
            <a:r>
              <a:rPr spc="75" dirty="0"/>
              <a:t> </a:t>
            </a:r>
            <a:r>
              <a:rPr spc="-4" dirty="0"/>
              <a:t>termed</a:t>
            </a:r>
            <a:r>
              <a:rPr spc="75" dirty="0"/>
              <a:t> </a:t>
            </a:r>
            <a:r>
              <a:rPr dirty="0"/>
              <a:t>as</a:t>
            </a:r>
            <a:r>
              <a:rPr spc="83" dirty="0"/>
              <a:t> </a:t>
            </a:r>
            <a:r>
              <a:rPr spc="-4" dirty="0"/>
              <a:t>superheated</a:t>
            </a:r>
            <a:r>
              <a:rPr spc="75" dirty="0"/>
              <a:t> </a:t>
            </a:r>
            <a:r>
              <a:rPr spc="-4" dirty="0"/>
              <a:t>steam.</a:t>
            </a:r>
            <a:r>
              <a:rPr spc="79" dirty="0"/>
              <a:t> </a:t>
            </a:r>
            <a:r>
              <a:rPr spc="-8" dirty="0"/>
              <a:t>Because</a:t>
            </a:r>
            <a:r>
              <a:rPr spc="79" dirty="0"/>
              <a:t> </a:t>
            </a:r>
            <a:r>
              <a:rPr dirty="0"/>
              <a:t>heating</a:t>
            </a:r>
            <a:r>
              <a:rPr spc="79" dirty="0"/>
              <a:t> </a:t>
            </a:r>
            <a:r>
              <a:rPr spc="-4" dirty="0"/>
              <a:t>of</a:t>
            </a:r>
            <a:r>
              <a:rPr spc="75" dirty="0"/>
              <a:t> </a:t>
            </a:r>
            <a:r>
              <a:rPr spc="-4" dirty="0"/>
              <a:t>steam</a:t>
            </a:r>
            <a:r>
              <a:rPr spc="79" dirty="0"/>
              <a:t> </a:t>
            </a:r>
            <a:r>
              <a:rPr spc="-4" dirty="0"/>
              <a:t>at</a:t>
            </a:r>
            <a:r>
              <a:rPr spc="79" dirty="0"/>
              <a:t> </a:t>
            </a:r>
            <a:r>
              <a:rPr spc="-4" dirty="0"/>
              <a:t>constant</a:t>
            </a:r>
            <a:r>
              <a:rPr spc="83" dirty="0"/>
              <a:t> </a:t>
            </a:r>
            <a:r>
              <a:rPr spc="-11" dirty="0"/>
              <a:t>pressure</a:t>
            </a:r>
            <a:r>
              <a:rPr spc="83" dirty="0"/>
              <a:t> </a:t>
            </a:r>
            <a:r>
              <a:rPr spc="-11" dirty="0"/>
              <a:t>therefore</a:t>
            </a:r>
          </a:p>
          <a:p>
            <a:pPr marL="9525" marR="4763">
              <a:lnSpc>
                <a:spcPct val="70000"/>
              </a:lnSpc>
              <a:spcBef>
                <a:spcPts val="244"/>
              </a:spcBef>
            </a:pPr>
            <a:r>
              <a:rPr spc="-4" dirty="0"/>
              <a:t>volume of superheated steam </a:t>
            </a:r>
            <a:r>
              <a:rPr spc="-8" dirty="0"/>
              <a:t>increases. </a:t>
            </a:r>
            <a:r>
              <a:rPr dirty="0"/>
              <a:t>It </a:t>
            </a:r>
            <a:r>
              <a:rPr spc="-11" dirty="0"/>
              <a:t>may </a:t>
            </a:r>
            <a:r>
              <a:rPr spc="-4" dirty="0"/>
              <a:t>be </a:t>
            </a:r>
            <a:r>
              <a:rPr spc="-8" dirty="0"/>
              <a:t>noted </a:t>
            </a:r>
            <a:r>
              <a:rPr spc="-4" dirty="0"/>
              <a:t>that the </a:t>
            </a:r>
            <a:r>
              <a:rPr spc="-8" dirty="0"/>
              <a:t>volume </a:t>
            </a:r>
            <a:r>
              <a:rPr spc="-4" dirty="0"/>
              <a:t>of 1 kg of superheated steam is  </a:t>
            </a:r>
            <a:r>
              <a:rPr spc="-8" dirty="0"/>
              <a:t>greater </a:t>
            </a:r>
            <a:r>
              <a:rPr spc="-4" dirty="0"/>
              <a:t>than the </a:t>
            </a:r>
            <a:r>
              <a:rPr spc="-8" dirty="0"/>
              <a:t>volume </a:t>
            </a:r>
            <a:r>
              <a:rPr spc="-4" dirty="0"/>
              <a:t>of 1 kg of dry </a:t>
            </a:r>
            <a:r>
              <a:rPr spc="-8" dirty="0"/>
              <a:t>saturated</a:t>
            </a:r>
            <a:r>
              <a:rPr spc="56" dirty="0"/>
              <a:t> </a:t>
            </a:r>
            <a:r>
              <a:rPr spc="-4" dirty="0"/>
              <a:t>steam.</a:t>
            </a:r>
          </a:p>
          <a:p>
            <a:pPr marL="9525">
              <a:spcBef>
                <a:spcPts val="269"/>
              </a:spcBef>
            </a:pPr>
            <a:r>
              <a:rPr b="1" spc="-4" dirty="0"/>
              <a:t>Dryness</a:t>
            </a:r>
            <a:r>
              <a:rPr b="1" spc="195" dirty="0"/>
              <a:t> </a:t>
            </a:r>
            <a:r>
              <a:rPr b="1" spc="-8" dirty="0"/>
              <a:t>fraction:</a:t>
            </a:r>
            <a:r>
              <a:rPr b="1" spc="199" dirty="0"/>
              <a:t> </a:t>
            </a:r>
            <a:r>
              <a:rPr dirty="0"/>
              <a:t>It</a:t>
            </a:r>
            <a:r>
              <a:rPr spc="203" dirty="0"/>
              <a:t> </a:t>
            </a:r>
            <a:r>
              <a:rPr dirty="0"/>
              <a:t>is</a:t>
            </a:r>
            <a:r>
              <a:rPr spc="206" dirty="0"/>
              <a:t> </a:t>
            </a:r>
            <a:r>
              <a:rPr spc="-4" dirty="0"/>
              <a:t>the</a:t>
            </a:r>
            <a:r>
              <a:rPr spc="199" dirty="0"/>
              <a:t> </a:t>
            </a:r>
            <a:r>
              <a:rPr spc="-8" dirty="0"/>
              <a:t>ratio</a:t>
            </a:r>
            <a:r>
              <a:rPr spc="206" dirty="0"/>
              <a:t> </a:t>
            </a:r>
            <a:r>
              <a:rPr dirty="0"/>
              <a:t>of</a:t>
            </a:r>
            <a:r>
              <a:rPr spc="195" dirty="0"/>
              <a:t> </a:t>
            </a:r>
            <a:r>
              <a:rPr spc="-4" dirty="0"/>
              <a:t>the</a:t>
            </a:r>
            <a:r>
              <a:rPr spc="199" dirty="0"/>
              <a:t> </a:t>
            </a:r>
            <a:r>
              <a:rPr spc="-4" dirty="0"/>
              <a:t>actual</a:t>
            </a:r>
            <a:r>
              <a:rPr spc="203" dirty="0"/>
              <a:t> </a:t>
            </a:r>
            <a:r>
              <a:rPr spc="-8" dirty="0"/>
              <a:t>mass</a:t>
            </a:r>
            <a:r>
              <a:rPr spc="203" dirty="0"/>
              <a:t> </a:t>
            </a:r>
            <a:r>
              <a:rPr dirty="0"/>
              <a:t>of</a:t>
            </a:r>
            <a:r>
              <a:rPr spc="203" dirty="0"/>
              <a:t> </a:t>
            </a:r>
            <a:r>
              <a:rPr spc="-4" dirty="0"/>
              <a:t>dry</a:t>
            </a:r>
            <a:r>
              <a:rPr spc="210" dirty="0"/>
              <a:t> </a:t>
            </a:r>
            <a:r>
              <a:rPr spc="-4" dirty="0"/>
              <a:t>steam</a:t>
            </a:r>
            <a:r>
              <a:rPr spc="195" dirty="0"/>
              <a:t> </a:t>
            </a:r>
            <a:r>
              <a:rPr spc="-4" dirty="0"/>
              <a:t>to</a:t>
            </a:r>
            <a:r>
              <a:rPr spc="203" dirty="0"/>
              <a:t> </a:t>
            </a:r>
            <a:r>
              <a:rPr spc="-4" dirty="0"/>
              <a:t>the</a:t>
            </a:r>
            <a:r>
              <a:rPr spc="199" dirty="0"/>
              <a:t> </a:t>
            </a:r>
            <a:r>
              <a:rPr spc="-8" dirty="0"/>
              <a:t>mass</a:t>
            </a:r>
            <a:r>
              <a:rPr spc="203" dirty="0"/>
              <a:t> </a:t>
            </a:r>
            <a:r>
              <a:rPr dirty="0"/>
              <a:t>of</a:t>
            </a:r>
            <a:r>
              <a:rPr spc="203" dirty="0"/>
              <a:t> </a:t>
            </a:r>
            <a:r>
              <a:rPr spc="-4" dirty="0"/>
              <a:t>same</a:t>
            </a:r>
            <a:r>
              <a:rPr spc="195" dirty="0"/>
              <a:t> </a:t>
            </a:r>
            <a:r>
              <a:rPr dirty="0"/>
              <a:t>quantity</a:t>
            </a:r>
            <a:r>
              <a:rPr spc="210" dirty="0"/>
              <a:t> </a:t>
            </a:r>
            <a:r>
              <a:rPr dirty="0"/>
              <a:t>of</a:t>
            </a:r>
            <a:r>
              <a:rPr spc="195" dirty="0"/>
              <a:t> </a:t>
            </a:r>
            <a:r>
              <a:rPr spc="-8" dirty="0"/>
              <a:t>wet</a:t>
            </a:r>
          </a:p>
        </p:txBody>
      </p:sp>
      <p:sp>
        <p:nvSpPr>
          <p:cNvPr id="5" name="object 5"/>
          <p:cNvSpPr txBox="1"/>
          <p:nvPr/>
        </p:nvSpPr>
        <p:spPr>
          <a:xfrm>
            <a:off x="899592" y="4873676"/>
            <a:ext cx="4388168" cy="217367"/>
          </a:xfrm>
          <a:prstGeom prst="rect">
            <a:avLst/>
          </a:prstGeom>
        </p:spPr>
        <p:txBody>
          <a:bodyPr vert="horz" wrap="square" lIns="0" tIns="9525" rIns="0" bIns="0" rtlCol="0">
            <a:spAutoFit/>
          </a:bodyPr>
          <a:lstStyle/>
          <a:p>
            <a:pPr marL="9525" defTabSz="685800">
              <a:spcBef>
                <a:spcPts val="75"/>
              </a:spcBef>
            </a:pPr>
            <a:r>
              <a:rPr sz="1350" spc="-4" dirty="0">
                <a:solidFill>
                  <a:prstClr val="black"/>
                </a:solidFill>
                <a:latin typeface="Caladea"/>
                <a:cs typeface="Caladea"/>
              </a:rPr>
              <a:t>steam. </a:t>
            </a:r>
            <a:r>
              <a:rPr sz="1350" dirty="0">
                <a:solidFill>
                  <a:prstClr val="black"/>
                </a:solidFill>
                <a:latin typeface="Caladea"/>
                <a:cs typeface="Caladea"/>
              </a:rPr>
              <a:t>It </a:t>
            </a:r>
            <a:r>
              <a:rPr sz="1350" spc="-4" dirty="0">
                <a:solidFill>
                  <a:prstClr val="black"/>
                </a:solidFill>
                <a:latin typeface="Caladea"/>
                <a:cs typeface="Caladea"/>
              </a:rPr>
              <a:t>is </a:t>
            </a:r>
            <a:r>
              <a:rPr sz="1350" spc="-8" dirty="0">
                <a:solidFill>
                  <a:prstClr val="black"/>
                </a:solidFill>
                <a:latin typeface="Caladea"/>
                <a:cs typeface="Caladea"/>
              </a:rPr>
              <a:t>represented </a:t>
            </a:r>
            <a:r>
              <a:rPr sz="1350" spc="-11" dirty="0">
                <a:solidFill>
                  <a:prstClr val="black"/>
                </a:solidFill>
                <a:latin typeface="Caladea"/>
                <a:cs typeface="Caladea"/>
              </a:rPr>
              <a:t>by </a:t>
            </a:r>
            <a:r>
              <a:rPr sz="1350" dirty="0">
                <a:solidFill>
                  <a:prstClr val="black"/>
                </a:solidFill>
                <a:latin typeface="Caladea"/>
                <a:cs typeface="Caladea"/>
              </a:rPr>
              <a:t>x. </a:t>
            </a:r>
            <a:r>
              <a:rPr sz="1350" spc="-4" dirty="0">
                <a:solidFill>
                  <a:prstClr val="black"/>
                </a:solidFill>
                <a:latin typeface="Caladea"/>
                <a:cs typeface="Caladea"/>
              </a:rPr>
              <a:t>Mathematically </a:t>
            </a:r>
            <a:r>
              <a:rPr sz="1350" dirty="0">
                <a:solidFill>
                  <a:prstClr val="black"/>
                </a:solidFill>
                <a:latin typeface="Caladea"/>
                <a:cs typeface="Caladea"/>
              </a:rPr>
              <a:t>it </a:t>
            </a:r>
            <a:r>
              <a:rPr sz="1350" spc="-4" dirty="0">
                <a:solidFill>
                  <a:prstClr val="black"/>
                </a:solidFill>
                <a:latin typeface="Caladea"/>
                <a:cs typeface="Caladea"/>
              </a:rPr>
              <a:t>is written</a:t>
            </a:r>
            <a:r>
              <a:rPr sz="1350" spc="30" dirty="0">
                <a:solidFill>
                  <a:prstClr val="black"/>
                </a:solidFill>
                <a:latin typeface="Caladea"/>
                <a:cs typeface="Caladea"/>
              </a:rPr>
              <a:t> </a:t>
            </a:r>
            <a:r>
              <a:rPr sz="1350" spc="-4" dirty="0">
                <a:solidFill>
                  <a:prstClr val="black"/>
                </a:solidFill>
                <a:latin typeface="Caladea"/>
                <a:cs typeface="Caladea"/>
              </a:rPr>
              <a:t>as,</a:t>
            </a:r>
            <a:endParaRPr sz="1350">
              <a:solidFill>
                <a:prstClr val="black"/>
              </a:solidFill>
              <a:latin typeface="Caladea"/>
              <a:cs typeface="Caladea"/>
            </a:endParaRPr>
          </a:p>
        </p:txBody>
      </p:sp>
      <p:sp>
        <p:nvSpPr>
          <p:cNvPr id="6" name="object 6"/>
          <p:cNvSpPr/>
          <p:nvPr/>
        </p:nvSpPr>
        <p:spPr>
          <a:xfrm>
            <a:off x="4376980" y="5246008"/>
            <a:ext cx="652939" cy="11430"/>
          </a:xfrm>
          <a:custGeom>
            <a:avLst/>
            <a:gdLst/>
            <a:ahLst/>
            <a:cxnLst/>
            <a:rect l="l" t="t" r="r" b="b"/>
            <a:pathLst>
              <a:path w="870585" h="15239">
                <a:moveTo>
                  <a:pt x="870203" y="0"/>
                </a:moveTo>
                <a:lnTo>
                  <a:pt x="0" y="0"/>
                </a:lnTo>
                <a:lnTo>
                  <a:pt x="0" y="15239"/>
                </a:lnTo>
                <a:lnTo>
                  <a:pt x="870203" y="15239"/>
                </a:lnTo>
                <a:lnTo>
                  <a:pt x="870203"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7" name="object 7"/>
          <p:cNvSpPr txBox="1"/>
          <p:nvPr/>
        </p:nvSpPr>
        <p:spPr>
          <a:xfrm>
            <a:off x="4028842" y="5120563"/>
            <a:ext cx="521494" cy="425116"/>
          </a:xfrm>
          <a:prstGeom prst="rect">
            <a:avLst/>
          </a:prstGeom>
        </p:spPr>
        <p:txBody>
          <a:bodyPr vert="horz" wrap="square" lIns="0" tIns="9525" rIns="0" bIns="0" rtlCol="0">
            <a:spAutoFit/>
          </a:bodyPr>
          <a:lstStyle/>
          <a:p>
            <a:pPr marL="28575" defTabSz="685800">
              <a:spcBef>
                <a:spcPts val="75"/>
              </a:spcBef>
            </a:pPr>
            <a:r>
              <a:rPr sz="1350" spc="-94" dirty="0">
                <a:solidFill>
                  <a:prstClr val="black"/>
                </a:solidFill>
                <a:latin typeface="DejaVu Sans"/>
                <a:cs typeface="DejaVu Sans"/>
              </a:rPr>
              <a:t>𝑥 </a:t>
            </a:r>
            <a:r>
              <a:rPr sz="1350" spc="-124" dirty="0">
                <a:solidFill>
                  <a:prstClr val="black"/>
                </a:solidFill>
                <a:latin typeface="DejaVu Sans"/>
                <a:cs typeface="DejaVu Sans"/>
              </a:rPr>
              <a:t>=</a:t>
            </a:r>
            <a:r>
              <a:rPr sz="1350" spc="-30" dirty="0">
                <a:solidFill>
                  <a:prstClr val="black"/>
                </a:solidFill>
                <a:latin typeface="DejaVu Sans"/>
                <a:cs typeface="DejaVu Sans"/>
              </a:rPr>
              <a:t> </a:t>
            </a:r>
            <a:r>
              <a:rPr sz="2025" spc="478" baseline="-37037" dirty="0">
                <a:solidFill>
                  <a:prstClr val="black"/>
                </a:solidFill>
                <a:latin typeface="DejaVu Sans"/>
                <a:cs typeface="DejaVu Sans"/>
              </a:rPr>
              <a:t>𝑚</a:t>
            </a:r>
            <a:endParaRPr sz="2025" baseline="-37037">
              <a:solidFill>
                <a:prstClr val="black"/>
              </a:solidFill>
              <a:latin typeface="DejaVu Sans"/>
              <a:cs typeface="DejaVu Sans"/>
            </a:endParaRPr>
          </a:p>
        </p:txBody>
      </p:sp>
      <p:sp>
        <p:nvSpPr>
          <p:cNvPr id="8" name="object 8"/>
          <p:cNvSpPr txBox="1"/>
          <p:nvPr/>
        </p:nvSpPr>
        <p:spPr>
          <a:xfrm>
            <a:off x="4634441" y="5234863"/>
            <a:ext cx="330041" cy="425116"/>
          </a:xfrm>
          <a:prstGeom prst="rect">
            <a:avLst/>
          </a:prstGeom>
        </p:spPr>
        <p:txBody>
          <a:bodyPr vert="horz" wrap="square" lIns="0" tIns="9525" rIns="0" bIns="0" rtlCol="0">
            <a:spAutoFit/>
          </a:bodyPr>
          <a:lstStyle/>
          <a:p>
            <a:pPr marL="9525" defTabSz="685800">
              <a:spcBef>
                <a:spcPts val="75"/>
              </a:spcBef>
            </a:pPr>
            <a:r>
              <a:rPr sz="1350" spc="-124" dirty="0">
                <a:solidFill>
                  <a:prstClr val="black"/>
                </a:solidFill>
                <a:latin typeface="DejaVu Sans"/>
                <a:cs typeface="DejaVu Sans"/>
              </a:rPr>
              <a:t>+</a:t>
            </a:r>
            <a:r>
              <a:rPr sz="1350" spc="-184" dirty="0">
                <a:solidFill>
                  <a:prstClr val="black"/>
                </a:solidFill>
                <a:latin typeface="DejaVu Sans"/>
                <a:cs typeface="DejaVu Sans"/>
              </a:rPr>
              <a:t> </a:t>
            </a:r>
            <a:r>
              <a:rPr sz="1350" spc="319" dirty="0">
                <a:solidFill>
                  <a:prstClr val="black"/>
                </a:solidFill>
                <a:latin typeface="DejaVu Sans"/>
                <a:cs typeface="DejaVu Sans"/>
              </a:rPr>
              <a:t>𝑚</a:t>
            </a:r>
            <a:endParaRPr sz="1350">
              <a:solidFill>
                <a:prstClr val="black"/>
              </a:solidFill>
              <a:latin typeface="DejaVu Sans"/>
              <a:cs typeface="DejaVu Sans"/>
            </a:endParaRPr>
          </a:p>
        </p:txBody>
      </p:sp>
      <p:sp>
        <p:nvSpPr>
          <p:cNvPr id="9" name="object 9"/>
          <p:cNvSpPr/>
          <p:nvPr/>
        </p:nvSpPr>
        <p:spPr>
          <a:xfrm>
            <a:off x="5253661" y="5246008"/>
            <a:ext cx="257175" cy="11430"/>
          </a:xfrm>
          <a:custGeom>
            <a:avLst/>
            <a:gdLst/>
            <a:ahLst/>
            <a:cxnLst/>
            <a:rect l="l" t="t" r="r" b="b"/>
            <a:pathLst>
              <a:path w="342900" h="15239">
                <a:moveTo>
                  <a:pt x="342900" y="0"/>
                </a:moveTo>
                <a:lnTo>
                  <a:pt x="0" y="0"/>
                </a:lnTo>
                <a:lnTo>
                  <a:pt x="0" y="15239"/>
                </a:lnTo>
                <a:lnTo>
                  <a:pt x="342900" y="15239"/>
                </a:lnTo>
                <a:lnTo>
                  <a:pt x="342900"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10" name="object 10"/>
          <p:cNvSpPr txBox="1"/>
          <p:nvPr/>
        </p:nvSpPr>
        <p:spPr>
          <a:xfrm>
            <a:off x="4552145" y="4984547"/>
            <a:ext cx="974408" cy="575222"/>
          </a:xfrm>
          <a:prstGeom prst="rect">
            <a:avLst/>
          </a:prstGeom>
        </p:spPr>
        <p:txBody>
          <a:bodyPr vert="horz" wrap="square" lIns="0" tIns="9525" rIns="0" bIns="0" rtlCol="0">
            <a:spAutoFit/>
          </a:bodyPr>
          <a:lstStyle/>
          <a:p>
            <a:pPr marL="38100" defTabSz="685800">
              <a:spcBef>
                <a:spcPts val="75"/>
              </a:spcBef>
              <a:tabLst>
                <a:tab pos="715804" algn="l"/>
              </a:tabLst>
            </a:pPr>
            <a:r>
              <a:rPr sz="1350" spc="169" dirty="0">
                <a:solidFill>
                  <a:prstClr val="black"/>
                </a:solidFill>
                <a:latin typeface="DejaVu Sans"/>
                <a:cs typeface="DejaVu Sans"/>
              </a:rPr>
              <a:t>𝑚</a:t>
            </a:r>
            <a:r>
              <a:rPr sz="1463" spc="253" baseline="-14957" dirty="0">
                <a:solidFill>
                  <a:prstClr val="black"/>
                </a:solidFill>
                <a:latin typeface="DejaVu Sans"/>
                <a:cs typeface="DejaVu Sans"/>
              </a:rPr>
              <a:t>𝑔	</a:t>
            </a:r>
            <a:r>
              <a:rPr sz="1350" spc="169" dirty="0">
                <a:solidFill>
                  <a:prstClr val="black"/>
                </a:solidFill>
                <a:latin typeface="DejaVu Sans"/>
                <a:cs typeface="DejaVu Sans"/>
              </a:rPr>
              <a:t>𝑚</a:t>
            </a:r>
            <a:r>
              <a:rPr sz="1463" spc="253" baseline="-14957" dirty="0">
                <a:solidFill>
                  <a:prstClr val="black"/>
                </a:solidFill>
                <a:latin typeface="DejaVu Sans"/>
                <a:cs typeface="DejaVu Sans"/>
              </a:rPr>
              <a:t>𝑔</a:t>
            </a:r>
            <a:endParaRPr sz="1463" baseline="-14957">
              <a:solidFill>
                <a:prstClr val="black"/>
              </a:solidFill>
              <a:latin typeface="DejaVu Sans"/>
              <a:cs typeface="DejaVu Sans"/>
            </a:endParaRPr>
          </a:p>
        </p:txBody>
      </p:sp>
      <p:sp>
        <p:nvSpPr>
          <p:cNvPr id="11" name="object 11"/>
          <p:cNvSpPr txBox="1"/>
          <p:nvPr/>
        </p:nvSpPr>
        <p:spPr>
          <a:xfrm>
            <a:off x="5049731" y="5120563"/>
            <a:ext cx="377190" cy="425116"/>
          </a:xfrm>
          <a:prstGeom prst="rect">
            <a:avLst/>
          </a:prstGeom>
        </p:spPr>
        <p:txBody>
          <a:bodyPr vert="horz" wrap="square" lIns="0" tIns="9525" rIns="0" bIns="0" rtlCol="0">
            <a:spAutoFit/>
          </a:bodyPr>
          <a:lstStyle/>
          <a:p>
            <a:pPr marL="28575" defTabSz="685800">
              <a:spcBef>
                <a:spcPts val="75"/>
              </a:spcBef>
            </a:pPr>
            <a:r>
              <a:rPr sz="1350" spc="-124" dirty="0">
                <a:solidFill>
                  <a:prstClr val="black"/>
                </a:solidFill>
                <a:latin typeface="DejaVu Sans"/>
                <a:cs typeface="DejaVu Sans"/>
              </a:rPr>
              <a:t>=</a:t>
            </a:r>
            <a:r>
              <a:rPr sz="1350" spc="-98" dirty="0">
                <a:solidFill>
                  <a:prstClr val="black"/>
                </a:solidFill>
                <a:latin typeface="DejaVu Sans"/>
                <a:cs typeface="DejaVu Sans"/>
              </a:rPr>
              <a:t> </a:t>
            </a:r>
            <a:r>
              <a:rPr sz="2025" spc="478" baseline="-37037" dirty="0">
                <a:solidFill>
                  <a:prstClr val="black"/>
                </a:solidFill>
                <a:latin typeface="DejaVu Sans"/>
                <a:cs typeface="DejaVu Sans"/>
              </a:rPr>
              <a:t>𝑚</a:t>
            </a:r>
            <a:endParaRPr sz="2025" baseline="-37037">
              <a:solidFill>
                <a:prstClr val="black"/>
              </a:solidFill>
              <a:latin typeface="DejaVu Sans"/>
              <a:cs typeface="DejaVu Sans"/>
            </a:endParaRPr>
          </a:p>
        </p:txBody>
      </p:sp>
      <p:sp>
        <p:nvSpPr>
          <p:cNvPr id="12" name="object 12"/>
          <p:cNvSpPr txBox="1"/>
          <p:nvPr/>
        </p:nvSpPr>
        <p:spPr>
          <a:xfrm>
            <a:off x="4505282" y="5316016"/>
            <a:ext cx="1005840" cy="311624"/>
          </a:xfrm>
          <a:prstGeom prst="rect">
            <a:avLst/>
          </a:prstGeom>
        </p:spPr>
        <p:txBody>
          <a:bodyPr vert="horz" wrap="square" lIns="0" tIns="11430" rIns="0" bIns="0" rtlCol="0">
            <a:spAutoFit/>
          </a:bodyPr>
          <a:lstStyle/>
          <a:p>
            <a:pPr marL="9525" defTabSz="685800">
              <a:spcBef>
                <a:spcPts val="90"/>
              </a:spcBef>
              <a:tabLst>
                <a:tab pos="439103" algn="l"/>
                <a:tab pos="892969" algn="l"/>
              </a:tabLst>
            </a:pPr>
            <a:r>
              <a:rPr sz="975" spc="113" dirty="0">
                <a:solidFill>
                  <a:prstClr val="black"/>
                </a:solidFill>
                <a:latin typeface="DejaVu Sans"/>
                <a:cs typeface="DejaVu Sans"/>
              </a:rPr>
              <a:t>𝑔	</a:t>
            </a:r>
            <a:r>
              <a:rPr sz="975" spc="15" dirty="0">
                <a:solidFill>
                  <a:prstClr val="black"/>
                </a:solidFill>
                <a:latin typeface="DejaVu Sans"/>
                <a:cs typeface="DejaVu Sans"/>
              </a:rPr>
              <a:t>𝑓	</a:t>
            </a:r>
            <a:r>
              <a:rPr sz="975" spc="375" dirty="0">
                <a:solidFill>
                  <a:prstClr val="black"/>
                </a:solidFill>
                <a:latin typeface="DejaVu Sans"/>
                <a:cs typeface="DejaVu Sans"/>
              </a:rPr>
              <a:t>𝑤</a:t>
            </a:r>
            <a:endParaRPr sz="975">
              <a:solidFill>
                <a:prstClr val="black"/>
              </a:solidFill>
              <a:latin typeface="DejaVu Sans"/>
              <a:cs typeface="DejaVu Sans"/>
            </a:endParaRPr>
          </a:p>
        </p:txBody>
      </p:sp>
      <p:sp>
        <p:nvSpPr>
          <p:cNvPr id="13" name="object 13"/>
          <p:cNvSpPr txBox="1"/>
          <p:nvPr/>
        </p:nvSpPr>
        <p:spPr>
          <a:xfrm>
            <a:off x="899593" y="5487467"/>
            <a:ext cx="542449" cy="217367"/>
          </a:xfrm>
          <a:prstGeom prst="rect">
            <a:avLst/>
          </a:prstGeom>
        </p:spPr>
        <p:txBody>
          <a:bodyPr vert="horz" wrap="square" lIns="0" tIns="9525" rIns="0" bIns="0" rtlCol="0">
            <a:spAutoFit/>
          </a:bodyPr>
          <a:lstStyle/>
          <a:p>
            <a:pPr marL="9525" defTabSz="685800">
              <a:spcBef>
                <a:spcPts val="75"/>
              </a:spcBef>
            </a:pPr>
            <a:r>
              <a:rPr sz="1350" spc="-8" dirty="0">
                <a:solidFill>
                  <a:prstClr val="black"/>
                </a:solidFill>
                <a:latin typeface="Caladea"/>
                <a:cs typeface="Caladea"/>
              </a:rPr>
              <a:t>Whe</a:t>
            </a:r>
            <a:r>
              <a:rPr sz="1350" spc="-26" dirty="0">
                <a:solidFill>
                  <a:prstClr val="black"/>
                </a:solidFill>
                <a:latin typeface="Caladea"/>
                <a:cs typeface="Caladea"/>
              </a:rPr>
              <a:t>r</a:t>
            </a:r>
            <a:r>
              <a:rPr sz="1350" spc="-4" dirty="0">
                <a:solidFill>
                  <a:prstClr val="black"/>
                </a:solidFill>
                <a:latin typeface="Caladea"/>
                <a:cs typeface="Caladea"/>
              </a:rPr>
              <a:t>e,</a:t>
            </a:r>
            <a:endParaRPr sz="1350">
              <a:solidFill>
                <a:prstClr val="black"/>
              </a:solidFill>
              <a:latin typeface="Caladea"/>
              <a:cs typeface="Caladea"/>
            </a:endParaRPr>
          </a:p>
        </p:txBody>
      </p:sp>
      <p:sp>
        <p:nvSpPr>
          <p:cNvPr id="14" name="object 14"/>
          <p:cNvSpPr txBox="1"/>
          <p:nvPr/>
        </p:nvSpPr>
        <p:spPr>
          <a:xfrm>
            <a:off x="3288177" y="5670347"/>
            <a:ext cx="2992278" cy="830356"/>
          </a:xfrm>
          <a:prstGeom prst="rect">
            <a:avLst/>
          </a:prstGeom>
        </p:spPr>
        <p:txBody>
          <a:bodyPr vert="horz" wrap="square" lIns="0" tIns="9525" rIns="0" bIns="0" rtlCol="0">
            <a:spAutoFit/>
          </a:bodyPr>
          <a:lstStyle/>
          <a:p>
            <a:pPr marR="36195" algn="ctr" defTabSz="685800">
              <a:lnSpc>
                <a:spcPts val="1598"/>
              </a:lnSpc>
              <a:spcBef>
                <a:spcPts val="75"/>
              </a:spcBef>
            </a:pPr>
            <a:r>
              <a:rPr sz="1350" spc="169" dirty="0">
                <a:solidFill>
                  <a:prstClr val="black"/>
                </a:solidFill>
                <a:latin typeface="DejaVu Sans"/>
                <a:cs typeface="DejaVu Sans"/>
              </a:rPr>
              <a:t>𝑚</a:t>
            </a:r>
            <a:r>
              <a:rPr sz="1463" spc="253" baseline="-14957" dirty="0">
                <a:solidFill>
                  <a:prstClr val="black"/>
                </a:solidFill>
                <a:latin typeface="DejaVu Sans"/>
                <a:cs typeface="DejaVu Sans"/>
              </a:rPr>
              <a:t>𝑔 </a:t>
            </a:r>
            <a:r>
              <a:rPr sz="1350" spc="-124" dirty="0">
                <a:solidFill>
                  <a:prstClr val="black"/>
                </a:solidFill>
                <a:latin typeface="DejaVu Sans"/>
                <a:cs typeface="DejaVu Sans"/>
              </a:rPr>
              <a:t>= </a:t>
            </a:r>
            <a:r>
              <a:rPr sz="1350" spc="-169" dirty="0">
                <a:solidFill>
                  <a:prstClr val="black"/>
                </a:solidFill>
                <a:latin typeface="DejaVu Sans"/>
                <a:cs typeface="DejaVu Sans"/>
              </a:rPr>
              <a:t>𝑎𝑐𝑡𝑢𝑎𝑙 </a:t>
            </a:r>
            <a:r>
              <a:rPr sz="1350" spc="-30" dirty="0">
                <a:solidFill>
                  <a:prstClr val="black"/>
                </a:solidFill>
                <a:latin typeface="DejaVu Sans"/>
                <a:cs typeface="DejaVu Sans"/>
              </a:rPr>
              <a:t>𝑚𝑎𝑠𝑠 </a:t>
            </a:r>
            <a:r>
              <a:rPr sz="1350" spc="-83" dirty="0">
                <a:solidFill>
                  <a:prstClr val="black"/>
                </a:solidFill>
                <a:latin typeface="DejaVu Sans"/>
                <a:cs typeface="DejaVu Sans"/>
              </a:rPr>
              <a:t>𝑜𝑓 </a:t>
            </a:r>
            <a:r>
              <a:rPr sz="1350" spc="-86" dirty="0">
                <a:solidFill>
                  <a:prstClr val="black"/>
                </a:solidFill>
                <a:latin typeface="DejaVu Sans"/>
                <a:cs typeface="DejaVu Sans"/>
              </a:rPr>
              <a:t>𝑑𝑟𝑦</a:t>
            </a:r>
            <a:r>
              <a:rPr sz="1350" spc="-98" dirty="0">
                <a:solidFill>
                  <a:prstClr val="black"/>
                </a:solidFill>
                <a:latin typeface="DejaVu Sans"/>
                <a:cs typeface="DejaVu Sans"/>
              </a:rPr>
              <a:t> </a:t>
            </a:r>
            <a:r>
              <a:rPr sz="1350" spc="-75" dirty="0">
                <a:solidFill>
                  <a:prstClr val="black"/>
                </a:solidFill>
                <a:latin typeface="DejaVu Sans"/>
                <a:cs typeface="DejaVu Sans"/>
              </a:rPr>
              <a:t>𝑠𝑡𝑒𝑎𝑚</a:t>
            </a:r>
            <a:endParaRPr sz="1350">
              <a:solidFill>
                <a:prstClr val="black"/>
              </a:solidFill>
              <a:latin typeface="DejaVu Sans"/>
              <a:cs typeface="DejaVu Sans"/>
            </a:endParaRPr>
          </a:p>
          <a:p>
            <a:pPr marR="34766" algn="ctr" defTabSz="685800">
              <a:lnSpc>
                <a:spcPts val="1575"/>
              </a:lnSpc>
            </a:pPr>
            <a:r>
              <a:rPr sz="1350" spc="124" dirty="0">
                <a:solidFill>
                  <a:prstClr val="black"/>
                </a:solidFill>
                <a:latin typeface="DejaVu Sans"/>
                <a:cs typeface="DejaVu Sans"/>
              </a:rPr>
              <a:t>𝑚</a:t>
            </a:r>
            <a:r>
              <a:rPr sz="1463" spc="185" baseline="-14957" dirty="0">
                <a:solidFill>
                  <a:prstClr val="black"/>
                </a:solidFill>
                <a:latin typeface="DejaVu Sans"/>
                <a:cs typeface="DejaVu Sans"/>
              </a:rPr>
              <a:t>𝑓 </a:t>
            </a:r>
            <a:r>
              <a:rPr sz="1350" spc="-124" dirty="0">
                <a:solidFill>
                  <a:prstClr val="black"/>
                </a:solidFill>
                <a:latin typeface="DejaVu Sans"/>
                <a:cs typeface="DejaVu Sans"/>
              </a:rPr>
              <a:t>= </a:t>
            </a:r>
            <a:r>
              <a:rPr sz="1350" spc="-30" dirty="0">
                <a:solidFill>
                  <a:prstClr val="black"/>
                </a:solidFill>
                <a:latin typeface="DejaVu Sans"/>
                <a:cs typeface="DejaVu Sans"/>
              </a:rPr>
              <a:t>𝑚𝑎𝑠𝑠 </a:t>
            </a:r>
            <a:r>
              <a:rPr sz="1350" spc="-83" dirty="0">
                <a:solidFill>
                  <a:prstClr val="black"/>
                </a:solidFill>
                <a:latin typeface="DejaVu Sans"/>
                <a:cs typeface="DejaVu Sans"/>
              </a:rPr>
              <a:t>𝑜𝑓 </a:t>
            </a:r>
            <a:r>
              <a:rPr sz="1350" spc="-98" dirty="0">
                <a:solidFill>
                  <a:prstClr val="black"/>
                </a:solidFill>
                <a:latin typeface="DejaVu Sans"/>
                <a:cs typeface="DejaVu Sans"/>
              </a:rPr>
              <a:t>𝑤𝑎𝑡𝑒𝑟</a:t>
            </a:r>
            <a:endParaRPr sz="1350">
              <a:solidFill>
                <a:prstClr val="black"/>
              </a:solidFill>
              <a:latin typeface="DejaVu Sans"/>
              <a:cs typeface="DejaVu Sans"/>
            </a:endParaRPr>
          </a:p>
          <a:p>
            <a:pPr algn="ctr" defTabSz="685800">
              <a:lnSpc>
                <a:spcPts val="1598"/>
              </a:lnSpc>
            </a:pPr>
            <a:r>
              <a:rPr sz="1350" spc="270" dirty="0">
                <a:solidFill>
                  <a:prstClr val="black"/>
                </a:solidFill>
                <a:latin typeface="DejaVu Sans"/>
                <a:cs typeface="DejaVu Sans"/>
              </a:rPr>
              <a:t>𝑚</a:t>
            </a:r>
            <a:r>
              <a:rPr sz="1463" spc="405" baseline="-14957" dirty="0">
                <a:solidFill>
                  <a:prstClr val="black"/>
                </a:solidFill>
                <a:latin typeface="DejaVu Sans"/>
                <a:cs typeface="DejaVu Sans"/>
              </a:rPr>
              <a:t>𝑤 </a:t>
            </a:r>
            <a:r>
              <a:rPr sz="1350" spc="-124" dirty="0">
                <a:solidFill>
                  <a:prstClr val="black"/>
                </a:solidFill>
                <a:latin typeface="DejaVu Sans"/>
                <a:cs typeface="DejaVu Sans"/>
              </a:rPr>
              <a:t>= </a:t>
            </a:r>
            <a:r>
              <a:rPr sz="1350" spc="-30" dirty="0">
                <a:solidFill>
                  <a:prstClr val="black"/>
                </a:solidFill>
                <a:latin typeface="DejaVu Sans"/>
                <a:cs typeface="DejaVu Sans"/>
              </a:rPr>
              <a:t>𝑚𝑎𝑠𝑠 </a:t>
            </a:r>
            <a:r>
              <a:rPr sz="1350" spc="-83" dirty="0">
                <a:solidFill>
                  <a:prstClr val="black"/>
                </a:solidFill>
                <a:latin typeface="DejaVu Sans"/>
                <a:cs typeface="DejaVu Sans"/>
              </a:rPr>
              <a:t>𝑜𝑓 </a:t>
            </a:r>
            <a:r>
              <a:rPr sz="1350" spc="-79" dirty="0">
                <a:solidFill>
                  <a:prstClr val="black"/>
                </a:solidFill>
                <a:latin typeface="DejaVu Sans"/>
                <a:cs typeface="DejaVu Sans"/>
              </a:rPr>
              <a:t>𝑤𝑒𝑡 </a:t>
            </a:r>
            <a:r>
              <a:rPr sz="1350" spc="-71" dirty="0">
                <a:solidFill>
                  <a:prstClr val="black"/>
                </a:solidFill>
                <a:latin typeface="DejaVu Sans"/>
                <a:cs typeface="DejaVu Sans"/>
              </a:rPr>
              <a:t>𝑠𝑡𝑒𝑎𝑚 </a:t>
            </a:r>
            <a:r>
              <a:rPr sz="1350" spc="-124" dirty="0">
                <a:solidFill>
                  <a:prstClr val="black"/>
                </a:solidFill>
                <a:latin typeface="DejaVu Sans"/>
                <a:cs typeface="DejaVu Sans"/>
              </a:rPr>
              <a:t>=</a:t>
            </a:r>
            <a:r>
              <a:rPr sz="1350" spc="98" dirty="0">
                <a:solidFill>
                  <a:prstClr val="black"/>
                </a:solidFill>
                <a:latin typeface="DejaVu Sans"/>
                <a:cs typeface="DejaVu Sans"/>
              </a:rPr>
              <a:t> </a:t>
            </a:r>
            <a:r>
              <a:rPr sz="1350" spc="105" dirty="0">
                <a:solidFill>
                  <a:prstClr val="black"/>
                </a:solidFill>
                <a:latin typeface="DejaVu Sans"/>
                <a:cs typeface="DejaVu Sans"/>
              </a:rPr>
              <a:t>(𝑚</a:t>
            </a:r>
            <a:r>
              <a:rPr sz="1463" spc="157" baseline="-14957" dirty="0">
                <a:solidFill>
                  <a:prstClr val="black"/>
                </a:solidFill>
                <a:latin typeface="DejaVu Sans"/>
                <a:cs typeface="DejaVu Sans"/>
              </a:rPr>
              <a:t>𝑔</a:t>
            </a:r>
            <a:r>
              <a:rPr sz="1350" spc="105" dirty="0">
                <a:solidFill>
                  <a:prstClr val="black"/>
                </a:solidFill>
                <a:latin typeface="DejaVu Sans"/>
                <a:cs typeface="DejaVu Sans"/>
              </a:rPr>
              <a:t>+𝑚</a:t>
            </a:r>
            <a:r>
              <a:rPr sz="1463" spc="157" baseline="-14957" dirty="0">
                <a:solidFill>
                  <a:prstClr val="black"/>
                </a:solidFill>
                <a:latin typeface="DejaVu Sans"/>
                <a:cs typeface="DejaVu Sans"/>
              </a:rPr>
              <a:t>𝑓</a:t>
            </a:r>
            <a:r>
              <a:rPr sz="1350" spc="105" dirty="0">
                <a:solidFill>
                  <a:prstClr val="black"/>
                </a:solidFill>
                <a:latin typeface="DejaVu Sans"/>
                <a:cs typeface="DejaVu Sans"/>
              </a:rPr>
              <a:t>)</a:t>
            </a:r>
            <a:endParaRPr sz="1350">
              <a:solidFill>
                <a:prstClr val="black"/>
              </a:solidFill>
              <a:latin typeface="DejaVu Sans"/>
              <a:cs typeface="DejaVu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49604" y="1159364"/>
            <a:ext cx="7521893" cy="2428422"/>
          </a:xfrm>
          <a:prstGeom prst="rect">
            <a:avLst/>
          </a:prstGeom>
        </p:spPr>
        <p:txBody>
          <a:bodyPr vert="horz" wrap="square" lIns="0" tIns="44768" rIns="0" bIns="0" rtlCol="0">
            <a:spAutoFit/>
          </a:bodyPr>
          <a:lstStyle/>
          <a:p>
            <a:pPr marL="47625" defTabSz="685800">
              <a:spcBef>
                <a:spcPts val="353"/>
              </a:spcBef>
            </a:pPr>
            <a:r>
              <a:rPr sz="1950" dirty="0">
                <a:solidFill>
                  <a:prstClr val="black"/>
                </a:solidFill>
                <a:latin typeface="Caladea"/>
                <a:cs typeface="Caladea"/>
              </a:rPr>
              <a:t>Some </a:t>
            </a:r>
            <a:r>
              <a:rPr sz="1950" spc="-4" dirty="0">
                <a:solidFill>
                  <a:prstClr val="black"/>
                </a:solidFill>
                <a:latin typeface="Caladea"/>
                <a:cs typeface="Caladea"/>
              </a:rPr>
              <a:t>expressions </a:t>
            </a:r>
            <a:r>
              <a:rPr sz="1950" spc="-11" dirty="0">
                <a:solidFill>
                  <a:prstClr val="black"/>
                </a:solidFill>
                <a:latin typeface="Caladea"/>
                <a:cs typeface="Caladea"/>
              </a:rPr>
              <a:t>for</a:t>
            </a:r>
            <a:r>
              <a:rPr sz="1950" spc="-49" dirty="0">
                <a:solidFill>
                  <a:prstClr val="black"/>
                </a:solidFill>
                <a:latin typeface="Caladea"/>
                <a:cs typeface="Caladea"/>
              </a:rPr>
              <a:t> </a:t>
            </a:r>
            <a:r>
              <a:rPr sz="1950" spc="-23" dirty="0">
                <a:solidFill>
                  <a:prstClr val="black"/>
                </a:solidFill>
                <a:latin typeface="Caladea"/>
                <a:cs typeface="Caladea"/>
              </a:rPr>
              <a:t>enthalpy,</a:t>
            </a:r>
            <a:endParaRPr sz="1950">
              <a:solidFill>
                <a:prstClr val="black"/>
              </a:solidFill>
              <a:latin typeface="Caladea"/>
              <a:cs typeface="Caladea"/>
            </a:endParaRPr>
          </a:p>
          <a:p>
            <a:pPr marL="47625" defTabSz="685800">
              <a:lnSpc>
                <a:spcPts val="2228"/>
              </a:lnSpc>
              <a:spcBef>
                <a:spcPts val="281"/>
              </a:spcBef>
            </a:pPr>
            <a:r>
              <a:rPr sz="1950" b="1" spc="-41" dirty="0">
                <a:solidFill>
                  <a:prstClr val="black"/>
                </a:solidFill>
                <a:latin typeface="Caladea"/>
                <a:cs typeface="Caladea"/>
              </a:rPr>
              <a:t>Wet </a:t>
            </a:r>
            <a:r>
              <a:rPr sz="1950" b="1" spc="-4" dirty="0">
                <a:solidFill>
                  <a:prstClr val="black"/>
                </a:solidFill>
                <a:latin typeface="Caladea"/>
                <a:cs typeface="Caladea"/>
              </a:rPr>
              <a:t>steam: </a:t>
            </a:r>
            <a:r>
              <a:rPr sz="1950" spc="-8" dirty="0">
                <a:solidFill>
                  <a:prstClr val="black"/>
                </a:solidFill>
                <a:latin typeface="Caladea"/>
                <a:cs typeface="Caladea"/>
              </a:rPr>
              <a:t>Enthalpy </a:t>
            </a:r>
            <a:r>
              <a:rPr sz="1950" dirty="0">
                <a:solidFill>
                  <a:prstClr val="black"/>
                </a:solidFill>
                <a:latin typeface="Caladea"/>
                <a:cs typeface="Caladea"/>
              </a:rPr>
              <a:t>of </a:t>
            </a:r>
            <a:r>
              <a:rPr sz="1950" spc="-11" dirty="0">
                <a:solidFill>
                  <a:prstClr val="black"/>
                </a:solidFill>
                <a:latin typeface="Caladea"/>
                <a:cs typeface="Caladea"/>
              </a:rPr>
              <a:t>wet </a:t>
            </a:r>
            <a:r>
              <a:rPr sz="1950" spc="-4" dirty="0">
                <a:solidFill>
                  <a:prstClr val="black"/>
                </a:solidFill>
                <a:latin typeface="Caladea"/>
                <a:cs typeface="Caladea"/>
              </a:rPr>
              <a:t>steam </a:t>
            </a:r>
            <a:r>
              <a:rPr sz="1950" dirty="0">
                <a:solidFill>
                  <a:prstClr val="black"/>
                </a:solidFill>
                <a:latin typeface="Caladea"/>
                <a:cs typeface="Caladea"/>
              </a:rPr>
              <a:t>is </a:t>
            </a:r>
            <a:r>
              <a:rPr sz="1950" spc="-19" dirty="0">
                <a:solidFill>
                  <a:prstClr val="black"/>
                </a:solidFill>
                <a:latin typeface="Caladea"/>
                <a:cs typeface="Caladea"/>
              </a:rPr>
              <a:t>given</a:t>
            </a:r>
            <a:r>
              <a:rPr sz="1950" spc="-15" dirty="0">
                <a:solidFill>
                  <a:prstClr val="black"/>
                </a:solidFill>
                <a:latin typeface="Caladea"/>
                <a:cs typeface="Caladea"/>
              </a:rPr>
              <a:t> </a:t>
            </a:r>
            <a:r>
              <a:rPr sz="1950" spc="-8" dirty="0">
                <a:solidFill>
                  <a:prstClr val="black"/>
                </a:solidFill>
                <a:latin typeface="Caladea"/>
                <a:cs typeface="Caladea"/>
              </a:rPr>
              <a:t>by;</a:t>
            </a:r>
            <a:endParaRPr sz="1950">
              <a:solidFill>
                <a:prstClr val="black"/>
              </a:solidFill>
              <a:latin typeface="Caladea"/>
              <a:cs typeface="Caladea"/>
            </a:endParaRPr>
          </a:p>
          <a:p>
            <a:pPr marL="310515" algn="ctr" defTabSz="685800">
              <a:lnSpc>
                <a:spcPts val="2228"/>
              </a:lnSpc>
              <a:tabLst>
                <a:tab pos="1112996" algn="l"/>
              </a:tabLst>
            </a:pPr>
            <a:r>
              <a:rPr sz="1950" spc="-153" dirty="0">
                <a:solidFill>
                  <a:prstClr val="black"/>
                </a:solidFill>
                <a:latin typeface="DejaVu Sans"/>
                <a:cs typeface="DejaVu Sans"/>
              </a:rPr>
              <a:t>ℎ</a:t>
            </a:r>
            <a:r>
              <a:rPr sz="1950" spc="-56" dirty="0">
                <a:solidFill>
                  <a:prstClr val="black"/>
                </a:solidFill>
                <a:latin typeface="DejaVu Sans"/>
                <a:cs typeface="DejaVu Sans"/>
              </a:rPr>
              <a:t> </a:t>
            </a:r>
            <a:r>
              <a:rPr sz="1950" spc="-176" dirty="0">
                <a:solidFill>
                  <a:prstClr val="black"/>
                </a:solidFill>
                <a:latin typeface="DejaVu Sans"/>
                <a:cs typeface="DejaVu Sans"/>
              </a:rPr>
              <a:t>=</a:t>
            </a:r>
            <a:r>
              <a:rPr sz="1950" spc="-79" dirty="0">
                <a:solidFill>
                  <a:prstClr val="black"/>
                </a:solidFill>
                <a:latin typeface="DejaVu Sans"/>
                <a:cs typeface="DejaVu Sans"/>
              </a:rPr>
              <a:t> </a:t>
            </a:r>
            <a:r>
              <a:rPr sz="1950" spc="-143" dirty="0">
                <a:solidFill>
                  <a:prstClr val="black"/>
                </a:solidFill>
                <a:latin typeface="DejaVu Sans"/>
                <a:cs typeface="DejaVu Sans"/>
              </a:rPr>
              <a:t>ℎ</a:t>
            </a:r>
            <a:r>
              <a:rPr sz="2138" spc="-213" baseline="-16081" dirty="0">
                <a:solidFill>
                  <a:prstClr val="black"/>
                </a:solidFill>
                <a:latin typeface="DejaVu Sans"/>
                <a:cs typeface="DejaVu Sans"/>
              </a:rPr>
              <a:t>𝑓	</a:t>
            </a:r>
            <a:r>
              <a:rPr sz="1950" spc="-176" dirty="0">
                <a:solidFill>
                  <a:prstClr val="black"/>
                </a:solidFill>
                <a:latin typeface="DejaVu Sans"/>
                <a:cs typeface="DejaVu Sans"/>
              </a:rPr>
              <a:t>+</a:t>
            </a:r>
            <a:r>
              <a:rPr sz="1950" spc="-191" dirty="0">
                <a:solidFill>
                  <a:prstClr val="black"/>
                </a:solidFill>
                <a:latin typeface="DejaVu Sans"/>
                <a:cs typeface="DejaVu Sans"/>
              </a:rPr>
              <a:t> </a:t>
            </a:r>
            <a:r>
              <a:rPr sz="1950" spc="-68" dirty="0">
                <a:solidFill>
                  <a:prstClr val="black"/>
                </a:solidFill>
                <a:latin typeface="DejaVu Sans"/>
                <a:cs typeface="DejaVu Sans"/>
              </a:rPr>
              <a:t>𝑥ℎ</a:t>
            </a:r>
            <a:r>
              <a:rPr sz="2138" spc="-101" baseline="-16081" dirty="0">
                <a:solidFill>
                  <a:prstClr val="black"/>
                </a:solidFill>
                <a:latin typeface="DejaVu Sans"/>
                <a:cs typeface="DejaVu Sans"/>
              </a:rPr>
              <a:t>𝑓𝑔</a:t>
            </a:r>
            <a:endParaRPr sz="2138" baseline="-16081">
              <a:solidFill>
                <a:prstClr val="black"/>
              </a:solidFill>
              <a:latin typeface="DejaVu Sans"/>
              <a:cs typeface="DejaVu Sans"/>
            </a:endParaRPr>
          </a:p>
          <a:p>
            <a:pPr marL="47625" defTabSz="685800">
              <a:lnSpc>
                <a:spcPts val="2231"/>
              </a:lnSpc>
              <a:spcBef>
                <a:spcPts val="443"/>
              </a:spcBef>
              <a:tabLst>
                <a:tab pos="578644" algn="l"/>
              </a:tabLst>
            </a:pPr>
            <a:r>
              <a:rPr sz="1950" b="1" dirty="0">
                <a:solidFill>
                  <a:prstClr val="black"/>
                </a:solidFill>
                <a:latin typeface="Caladea"/>
                <a:cs typeface="Caladea"/>
              </a:rPr>
              <a:t>Dry	</a:t>
            </a:r>
            <a:r>
              <a:rPr sz="1950" b="1" spc="-4" dirty="0">
                <a:solidFill>
                  <a:prstClr val="black"/>
                </a:solidFill>
                <a:latin typeface="Caladea"/>
                <a:cs typeface="Caladea"/>
              </a:rPr>
              <a:t>steam: </a:t>
            </a:r>
            <a:r>
              <a:rPr sz="1950" spc="-8" dirty="0">
                <a:solidFill>
                  <a:prstClr val="black"/>
                </a:solidFill>
                <a:latin typeface="Caladea"/>
                <a:cs typeface="Caladea"/>
              </a:rPr>
              <a:t>Enthalpy </a:t>
            </a:r>
            <a:r>
              <a:rPr sz="1950" dirty="0">
                <a:solidFill>
                  <a:prstClr val="black"/>
                </a:solidFill>
                <a:latin typeface="Caladea"/>
                <a:cs typeface="Caladea"/>
              </a:rPr>
              <a:t>of dry </a:t>
            </a:r>
            <a:r>
              <a:rPr sz="1950" spc="-8" dirty="0">
                <a:solidFill>
                  <a:prstClr val="black"/>
                </a:solidFill>
                <a:latin typeface="Caladea"/>
                <a:cs typeface="Caladea"/>
              </a:rPr>
              <a:t>steam </a:t>
            </a:r>
            <a:r>
              <a:rPr sz="1950" dirty="0">
                <a:solidFill>
                  <a:prstClr val="black"/>
                </a:solidFill>
                <a:latin typeface="Caladea"/>
                <a:cs typeface="Caladea"/>
              </a:rPr>
              <a:t>is </a:t>
            </a:r>
            <a:r>
              <a:rPr sz="1950" spc="-19" dirty="0">
                <a:solidFill>
                  <a:prstClr val="black"/>
                </a:solidFill>
                <a:latin typeface="Caladea"/>
                <a:cs typeface="Caladea"/>
              </a:rPr>
              <a:t>given</a:t>
            </a:r>
            <a:r>
              <a:rPr sz="1950" spc="-53" dirty="0">
                <a:solidFill>
                  <a:prstClr val="black"/>
                </a:solidFill>
                <a:latin typeface="Caladea"/>
                <a:cs typeface="Caladea"/>
              </a:rPr>
              <a:t> </a:t>
            </a:r>
            <a:r>
              <a:rPr sz="1950" spc="-8" dirty="0">
                <a:solidFill>
                  <a:prstClr val="black"/>
                </a:solidFill>
                <a:latin typeface="Caladea"/>
                <a:cs typeface="Caladea"/>
              </a:rPr>
              <a:t>by;</a:t>
            </a:r>
            <a:endParaRPr sz="1950">
              <a:solidFill>
                <a:prstClr val="black"/>
              </a:solidFill>
              <a:latin typeface="Caladea"/>
              <a:cs typeface="Caladea"/>
            </a:endParaRPr>
          </a:p>
          <a:p>
            <a:pPr marL="321944" algn="ctr" defTabSz="685800">
              <a:lnSpc>
                <a:spcPts val="2231"/>
              </a:lnSpc>
              <a:tabLst>
                <a:tab pos="1153478" algn="l"/>
                <a:tab pos="1745456" algn="l"/>
                <a:tab pos="2663190" algn="l"/>
              </a:tabLst>
            </a:pPr>
            <a:r>
              <a:rPr sz="1950" spc="-153" dirty="0">
                <a:solidFill>
                  <a:prstClr val="black"/>
                </a:solidFill>
                <a:latin typeface="DejaVu Sans"/>
                <a:cs typeface="DejaVu Sans"/>
              </a:rPr>
              <a:t>ℎ</a:t>
            </a:r>
            <a:r>
              <a:rPr sz="1950" spc="-49" dirty="0">
                <a:solidFill>
                  <a:prstClr val="black"/>
                </a:solidFill>
                <a:latin typeface="DejaVu Sans"/>
                <a:cs typeface="DejaVu Sans"/>
              </a:rPr>
              <a:t> </a:t>
            </a:r>
            <a:r>
              <a:rPr sz="1950" spc="-176" dirty="0">
                <a:solidFill>
                  <a:prstClr val="black"/>
                </a:solidFill>
                <a:latin typeface="DejaVu Sans"/>
                <a:cs typeface="DejaVu Sans"/>
              </a:rPr>
              <a:t>=</a:t>
            </a:r>
            <a:r>
              <a:rPr sz="1950" spc="-79" dirty="0">
                <a:solidFill>
                  <a:prstClr val="black"/>
                </a:solidFill>
                <a:latin typeface="DejaVu Sans"/>
                <a:cs typeface="DejaVu Sans"/>
              </a:rPr>
              <a:t> ℎ</a:t>
            </a:r>
            <a:r>
              <a:rPr sz="2138" spc="-118" baseline="-16081" dirty="0">
                <a:solidFill>
                  <a:prstClr val="black"/>
                </a:solidFill>
                <a:latin typeface="DejaVu Sans"/>
                <a:cs typeface="DejaVu Sans"/>
              </a:rPr>
              <a:t>𝑔	</a:t>
            </a:r>
            <a:r>
              <a:rPr sz="1950" spc="-176" dirty="0">
                <a:solidFill>
                  <a:prstClr val="black"/>
                </a:solidFill>
                <a:latin typeface="DejaVu Sans"/>
                <a:cs typeface="DejaVu Sans"/>
              </a:rPr>
              <a:t>=</a:t>
            </a:r>
            <a:r>
              <a:rPr sz="1950" spc="-94" dirty="0">
                <a:solidFill>
                  <a:prstClr val="black"/>
                </a:solidFill>
                <a:latin typeface="DejaVu Sans"/>
                <a:cs typeface="DejaVu Sans"/>
              </a:rPr>
              <a:t> </a:t>
            </a:r>
            <a:r>
              <a:rPr sz="1950" spc="-139" dirty="0">
                <a:solidFill>
                  <a:prstClr val="black"/>
                </a:solidFill>
                <a:latin typeface="DejaVu Sans"/>
                <a:cs typeface="DejaVu Sans"/>
              </a:rPr>
              <a:t>ℎ</a:t>
            </a:r>
            <a:r>
              <a:rPr sz="2138" spc="-208" baseline="-16081" dirty="0">
                <a:solidFill>
                  <a:prstClr val="black"/>
                </a:solidFill>
                <a:latin typeface="DejaVu Sans"/>
                <a:cs typeface="DejaVu Sans"/>
              </a:rPr>
              <a:t>𝑓	</a:t>
            </a:r>
            <a:r>
              <a:rPr sz="1950" spc="-176" dirty="0">
                <a:solidFill>
                  <a:prstClr val="black"/>
                </a:solidFill>
                <a:latin typeface="DejaVu Sans"/>
                <a:cs typeface="DejaVu Sans"/>
              </a:rPr>
              <a:t>+</a:t>
            </a:r>
            <a:r>
              <a:rPr sz="1950" spc="-191" dirty="0">
                <a:solidFill>
                  <a:prstClr val="black"/>
                </a:solidFill>
                <a:latin typeface="DejaVu Sans"/>
                <a:cs typeface="DejaVu Sans"/>
              </a:rPr>
              <a:t> </a:t>
            </a:r>
            <a:r>
              <a:rPr sz="1950" spc="-64" dirty="0">
                <a:solidFill>
                  <a:prstClr val="black"/>
                </a:solidFill>
                <a:latin typeface="DejaVu Sans"/>
                <a:cs typeface="DejaVu Sans"/>
              </a:rPr>
              <a:t>ℎ</a:t>
            </a:r>
            <a:r>
              <a:rPr sz="2138" spc="-95" baseline="-16081" dirty="0">
                <a:solidFill>
                  <a:prstClr val="black"/>
                </a:solidFill>
                <a:latin typeface="DejaVu Sans"/>
                <a:cs typeface="DejaVu Sans"/>
              </a:rPr>
              <a:t>𝑓𝑔	</a:t>
            </a:r>
            <a:r>
              <a:rPr sz="1950" spc="-484" dirty="0">
                <a:solidFill>
                  <a:prstClr val="black"/>
                </a:solidFill>
                <a:latin typeface="DejaVu Sans"/>
                <a:cs typeface="DejaVu Sans"/>
              </a:rPr>
              <a:t>… … … … </a:t>
            </a:r>
            <a:r>
              <a:rPr sz="1950" spc="-270" dirty="0">
                <a:solidFill>
                  <a:prstClr val="black"/>
                </a:solidFill>
                <a:latin typeface="DejaVu Sans"/>
                <a:cs typeface="DejaVu Sans"/>
              </a:rPr>
              <a:t>𝑠𝑖𝑛𝑐𝑒 </a:t>
            </a:r>
            <a:r>
              <a:rPr sz="1950" spc="-131" dirty="0">
                <a:solidFill>
                  <a:prstClr val="black"/>
                </a:solidFill>
                <a:latin typeface="DejaVu Sans"/>
                <a:cs typeface="DejaVu Sans"/>
              </a:rPr>
              <a:t>𝑥 </a:t>
            </a:r>
            <a:r>
              <a:rPr sz="1950" spc="-176" dirty="0">
                <a:solidFill>
                  <a:prstClr val="black"/>
                </a:solidFill>
                <a:latin typeface="DejaVu Sans"/>
                <a:cs typeface="DejaVu Sans"/>
              </a:rPr>
              <a:t>= </a:t>
            </a:r>
            <a:r>
              <a:rPr sz="1950" spc="-161" dirty="0">
                <a:solidFill>
                  <a:prstClr val="black"/>
                </a:solidFill>
                <a:latin typeface="DejaVu Sans"/>
                <a:cs typeface="DejaVu Sans"/>
              </a:rPr>
              <a:t>1 </a:t>
            </a:r>
            <a:r>
              <a:rPr sz="1950" spc="-158" dirty="0">
                <a:solidFill>
                  <a:prstClr val="black"/>
                </a:solidFill>
                <a:latin typeface="DejaVu Sans"/>
                <a:cs typeface="DejaVu Sans"/>
              </a:rPr>
              <a:t>𝑓𝑜𝑟 </a:t>
            </a:r>
            <a:r>
              <a:rPr sz="1950" spc="-120" dirty="0">
                <a:solidFill>
                  <a:prstClr val="black"/>
                </a:solidFill>
                <a:latin typeface="DejaVu Sans"/>
                <a:cs typeface="DejaVu Sans"/>
              </a:rPr>
              <a:t>𝑑𝑟𝑦</a:t>
            </a:r>
            <a:r>
              <a:rPr sz="1950" spc="289" dirty="0">
                <a:solidFill>
                  <a:prstClr val="black"/>
                </a:solidFill>
                <a:latin typeface="DejaVu Sans"/>
                <a:cs typeface="DejaVu Sans"/>
              </a:rPr>
              <a:t> </a:t>
            </a:r>
            <a:r>
              <a:rPr sz="1950" spc="-266" dirty="0">
                <a:solidFill>
                  <a:prstClr val="black"/>
                </a:solidFill>
                <a:latin typeface="DejaVu Sans"/>
                <a:cs typeface="DejaVu Sans"/>
              </a:rPr>
              <a:t>𝑎𝑖𝑟.</a:t>
            </a:r>
            <a:endParaRPr sz="1950">
              <a:solidFill>
                <a:prstClr val="black"/>
              </a:solidFill>
              <a:latin typeface="DejaVu Sans"/>
              <a:cs typeface="DejaVu Sans"/>
            </a:endParaRPr>
          </a:p>
          <a:p>
            <a:pPr marL="47625" marR="32385" defTabSz="685800">
              <a:lnSpc>
                <a:spcPct val="80000"/>
              </a:lnSpc>
              <a:spcBef>
                <a:spcPts val="911"/>
              </a:spcBef>
            </a:pPr>
            <a:r>
              <a:rPr sz="1950" b="1" spc="-4" dirty="0">
                <a:solidFill>
                  <a:prstClr val="black"/>
                </a:solidFill>
                <a:latin typeface="Caladea"/>
                <a:cs typeface="Caladea"/>
              </a:rPr>
              <a:t>Superheated steam: </a:t>
            </a:r>
            <a:r>
              <a:rPr sz="1950" spc="-19" dirty="0">
                <a:solidFill>
                  <a:prstClr val="black"/>
                </a:solidFill>
                <a:latin typeface="Caladea"/>
                <a:cs typeface="Caladea"/>
              </a:rPr>
              <a:t>From </a:t>
            </a:r>
            <a:r>
              <a:rPr sz="1950" spc="-4" dirty="0">
                <a:solidFill>
                  <a:prstClr val="black"/>
                </a:solidFill>
                <a:latin typeface="Caladea"/>
                <a:cs typeface="Caladea"/>
              </a:rPr>
              <a:t>the definition superheated steam </a:t>
            </a:r>
            <a:r>
              <a:rPr sz="1950" dirty="0">
                <a:solidFill>
                  <a:prstClr val="black"/>
                </a:solidFill>
                <a:latin typeface="Caladea"/>
                <a:cs typeface="Caladea"/>
              </a:rPr>
              <a:t>it </a:t>
            </a:r>
            <a:r>
              <a:rPr sz="1950" spc="-11" dirty="0">
                <a:solidFill>
                  <a:prstClr val="black"/>
                </a:solidFill>
                <a:latin typeface="Caladea"/>
                <a:cs typeface="Caladea"/>
              </a:rPr>
              <a:t>may </a:t>
            </a:r>
            <a:r>
              <a:rPr sz="1950" spc="-4" dirty="0">
                <a:solidFill>
                  <a:prstClr val="black"/>
                </a:solidFill>
                <a:latin typeface="Caladea"/>
                <a:cs typeface="Caladea"/>
              </a:rPr>
              <a:t>be  </a:t>
            </a:r>
            <a:r>
              <a:rPr sz="1950" spc="-8" dirty="0">
                <a:solidFill>
                  <a:prstClr val="black"/>
                </a:solidFill>
                <a:latin typeface="Caladea"/>
                <a:cs typeface="Caladea"/>
              </a:rPr>
              <a:t>written</a:t>
            </a:r>
            <a:r>
              <a:rPr sz="1950" spc="-4" dirty="0">
                <a:solidFill>
                  <a:prstClr val="black"/>
                </a:solidFill>
                <a:latin typeface="Caladea"/>
                <a:cs typeface="Caladea"/>
              </a:rPr>
              <a:t> as,</a:t>
            </a:r>
            <a:endParaRPr sz="1950">
              <a:solidFill>
                <a:prstClr val="black"/>
              </a:solidFill>
              <a:latin typeface="Caladea"/>
              <a:cs typeface="Caladea"/>
            </a:endParaRPr>
          </a:p>
          <a:p>
            <a:pPr marL="320993" algn="ctr" defTabSz="685800">
              <a:lnSpc>
                <a:spcPts val="2115"/>
              </a:lnSpc>
            </a:pPr>
            <a:r>
              <a:rPr sz="1950" spc="-56" dirty="0">
                <a:solidFill>
                  <a:prstClr val="black"/>
                </a:solidFill>
                <a:latin typeface="DejaVu Sans"/>
                <a:cs typeface="DejaVu Sans"/>
              </a:rPr>
              <a:t>ℎ</a:t>
            </a:r>
            <a:r>
              <a:rPr sz="2138" spc="-84" baseline="-16081" dirty="0">
                <a:solidFill>
                  <a:prstClr val="black"/>
                </a:solidFill>
                <a:latin typeface="DejaVu Sans"/>
                <a:cs typeface="DejaVu Sans"/>
              </a:rPr>
              <a:t>𝑠𝑢𝑝 </a:t>
            </a:r>
            <a:r>
              <a:rPr sz="1950" spc="-176" dirty="0">
                <a:solidFill>
                  <a:prstClr val="black"/>
                </a:solidFill>
                <a:latin typeface="DejaVu Sans"/>
                <a:cs typeface="DejaVu Sans"/>
              </a:rPr>
              <a:t>= </a:t>
            </a:r>
            <a:r>
              <a:rPr sz="1950" spc="-315" dirty="0">
                <a:solidFill>
                  <a:prstClr val="black"/>
                </a:solidFill>
                <a:latin typeface="DejaVu Sans"/>
                <a:cs typeface="DejaVu Sans"/>
              </a:rPr>
              <a:t>𝑡𝑜𝑡𝑎𝑙 </a:t>
            </a:r>
            <a:r>
              <a:rPr sz="1950" spc="-210" dirty="0">
                <a:solidFill>
                  <a:prstClr val="black"/>
                </a:solidFill>
                <a:latin typeface="DejaVu Sans"/>
                <a:cs typeface="DejaVu Sans"/>
              </a:rPr>
              <a:t>ℎ𝑒𝑎𝑡 </a:t>
            </a:r>
            <a:r>
              <a:rPr sz="1950" spc="-158" dirty="0">
                <a:solidFill>
                  <a:prstClr val="black"/>
                </a:solidFill>
                <a:latin typeface="DejaVu Sans"/>
                <a:cs typeface="DejaVu Sans"/>
              </a:rPr>
              <a:t>𝑓𝑜𝑟 </a:t>
            </a:r>
            <a:r>
              <a:rPr sz="1950" spc="-120" dirty="0">
                <a:solidFill>
                  <a:prstClr val="black"/>
                </a:solidFill>
                <a:latin typeface="DejaVu Sans"/>
                <a:cs typeface="DejaVu Sans"/>
              </a:rPr>
              <a:t>𝑑𝑟𝑦 </a:t>
            </a:r>
            <a:r>
              <a:rPr sz="1950" spc="-98" dirty="0">
                <a:solidFill>
                  <a:prstClr val="black"/>
                </a:solidFill>
                <a:latin typeface="DejaVu Sans"/>
                <a:cs typeface="DejaVu Sans"/>
              </a:rPr>
              <a:t>𝑠𝑡𝑒𝑎𝑚 </a:t>
            </a:r>
            <a:r>
              <a:rPr sz="1950" spc="-176" dirty="0">
                <a:solidFill>
                  <a:prstClr val="black"/>
                </a:solidFill>
                <a:latin typeface="DejaVu Sans"/>
                <a:cs typeface="DejaVu Sans"/>
              </a:rPr>
              <a:t>+ </a:t>
            </a:r>
            <a:r>
              <a:rPr sz="1950" spc="-210" dirty="0">
                <a:solidFill>
                  <a:prstClr val="black"/>
                </a:solidFill>
                <a:latin typeface="DejaVu Sans"/>
                <a:cs typeface="DejaVu Sans"/>
              </a:rPr>
              <a:t>ℎ𝑒𝑎𝑡 </a:t>
            </a:r>
            <a:r>
              <a:rPr sz="1950" spc="-158" dirty="0">
                <a:solidFill>
                  <a:prstClr val="black"/>
                </a:solidFill>
                <a:latin typeface="DejaVu Sans"/>
                <a:cs typeface="DejaVu Sans"/>
              </a:rPr>
              <a:t>𝑓𝑜𝑟 </a:t>
            </a:r>
            <a:r>
              <a:rPr sz="1950" spc="-180" dirty="0">
                <a:solidFill>
                  <a:prstClr val="black"/>
                </a:solidFill>
                <a:latin typeface="DejaVu Sans"/>
                <a:cs typeface="DejaVu Sans"/>
              </a:rPr>
              <a:t>𝑠𝑢𝑝𝑒𝑟ℎ𝑒𝑎𝑡𝑒𝑑</a:t>
            </a:r>
            <a:r>
              <a:rPr sz="1950" spc="-323" dirty="0">
                <a:solidFill>
                  <a:prstClr val="black"/>
                </a:solidFill>
                <a:latin typeface="DejaVu Sans"/>
                <a:cs typeface="DejaVu Sans"/>
              </a:rPr>
              <a:t> </a:t>
            </a:r>
            <a:r>
              <a:rPr sz="1950" spc="-98" dirty="0">
                <a:solidFill>
                  <a:prstClr val="black"/>
                </a:solidFill>
                <a:latin typeface="DejaVu Sans"/>
                <a:cs typeface="DejaVu Sans"/>
              </a:rPr>
              <a:t>𝑠𝑡𝑒𝑎𝑚</a:t>
            </a:r>
            <a:endParaRPr sz="1950">
              <a:solidFill>
                <a:prstClr val="black"/>
              </a:solidFill>
              <a:latin typeface="DejaVu Sans"/>
              <a:cs typeface="DejaVu Sans"/>
            </a:endParaRPr>
          </a:p>
        </p:txBody>
      </p:sp>
      <p:sp>
        <p:nvSpPr>
          <p:cNvPr id="3" name="object 3"/>
          <p:cNvSpPr txBox="1"/>
          <p:nvPr/>
        </p:nvSpPr>
        <p:spPr>
          <a:xfrm>
            <a:off x="2863691" y="3616986"/>
            <a:ext cx="1077754" cy="310181"/>
          </a:xfrm>
          <a:prstGeom prst="rect">
            <a:avLst/>
          </a:prstGeom>
        </p:spPr>
        <p:txBody>
          <a:bodyPr vert="horz" wrap="square" lIns="0" tIns="10001" rIns="0" bIns="0" rtlCol="0">
            <a:spAutoFit/>
          </a:bodyPr>
          <a:lstStyle/>
          <a:p>
            <a:pPr marL="28575" defTabSz="685800">
              <a:spcBef>
                <a:spcPts val="79"/>
              </a:spcBef>
            </a:pPr>
            <a:r>
              <a:rPr sz="2925" spc="-84" baseline="11752" dirty="0">
                <a:solidFill>
                  <a:prstClr val="black"/>
                </a:solidFill>
                <a:latin typeface="DejaVu Sans"/>
                <a:cs typeface="DejaVu Sans"/>
              </a:rPr>
              <a:t>ℎ</a:t>
            </a:r>
            <a:r>
              <a:rPr sz="1425" spc="-56" dirty="0">
                <a:solidFill>
                  <a:prstClr val="black"/>
                </a:solidFill>
                <a:latin typeface="DejaVu Sans"/>
                <a:cs typeface="DejaVu Sans"/>
              </a:rPr>
              <a:t>𝑠𝑢𝑝 </a:t>
            </a:r>
            <a:r>
              <a:rPr sz="2925" spc="-264" baseline="11752" dirty="0">
                <a:solidFill>
                  <a:prstClr val="black"/>
                </a:solidFill>
                <a:latin typeface="DejaVu Sans"/>
                <a:cs typeface="DejaVu Sans"/>
              </a:rPr>
              <a:t>=</a:t>
            </a:r>
            <a:r>
              <a:rPr sz="2925" spc="-455" baseline="11752" dirty="0">
                <a:solidFill>
                  <a:prstClr val="black"/>
                </a:solidFill>
                <a:latin typeface="DejaVu Sans"/>
                <a:cs typeface="DejaVu Sans"/>
              </a:rPr>
              <a:t> </a:t>
            </a:r>
            <a:r>
              <a:rPr sz="2925" spc="-208" baseline="11752" dirty="0">
                <a:solidFill>
                  <a:prstClr val="black"/>
                </a:solidFill>
                <a:latin typeface="DejaVu Sans"/>
                <a:cs typeface="DejaVu Sans"/>
              </a:rPr>
              <a:t>ℎ</a:t>
            </a:r>
            <a:r>
              <a:rPr sz="1425" spc="-139" dirty="0">
                <a:solidFill>
                  <a:prstClr val="black"/>
                </a:solidFill>
                <a:latin typeface="DejaVu Sans"/>
                <a:cs typeface="DejaVu Sans"/>
              </a:rPr>
              <a:t>𝑓</a:t>
            </a:r>
            <a:endParaRPr sz="1425">
              <a:solidFill>
                <a:prstClr val="black"/>
              </a:solidFill>
              <a:latin typeface="DejaVu Sans"/>
              <a:cs typeface="DejaVu Sans"/>
            </a:endParaRPr>
          </a:p>
        </p:txBody>
      </p:sp>
      <p:sp>
        <p:nvSpPr>
          <p:cNvPr id="4" name="object 4"/>
          <p:cNvSpPr txBox="1"/>
          <p:nvPr/>
        </p:nvSpPr>
        <p:spPr>
          <a:xfrm>
            <a:off x="3994118" y="3566503"/>
            <a:ext cx="2287905" cy="310181"/>
          </a:xfrm>
          <a:prstGeom prst="rect">
            <a:avLst/>
          </a:prstGeom>
        </p:spPr>
        <p:txBody>
          <a:bodyPr vert="horz" wrap="square" lIns="0" tIns="10001" rIns="0" bIns="0" rtlCol="0">
            <a:spAutoFit/>
          </a:bodyPr>
          <a:lstStyle/>
          <a:p>
            <a:pPr marL="28575" defTabSz="685800">
              <a:spcBef>
                <a:spcPts val="79"/>
              </a:spcBef>
            </a:pPr>
            <a:r>
              <a:rPr sz="1950" spc="-176" dirty="0">
                <a:solidFill>
                  <a:prstClr val="black"/>
                </a:solidFill>
                <a:latin typeface="DejaVu Sans"/>
                <a:cs typeface="DejaVu Sans"/>
              </a:rPr>
              <a:t>+ </a:t>
            </a:r>
            <a:r>
              <a:rPr sz="1950" spc="-68" dirty="0">
                <a:solidFill>
                  <a:prstClr val="black"/>
                </a:solidFill>
                <a:latin typeface="DejaVu Sans"/>
                <a:cs typeface="DejaVu Sans"/>
              </a:rPr>
              <a:t>ℎ</a:t>
            </a:r>
            <a:r>
              <a:rPr sz="2138" spc="-101" baseline="-16081" dirty="0">
                <a:solidFill>
                  <a:prstClr val="black"/>
                </a:solidFill>
                <a:latin typeface="DejaVu Sans"/>
                <a:cs typeface="DejaVu Sans"/>
              </a:rPr>
              <a:t>𝑓𝑔 </a:t>
            </a:r>
            <a:r>
              <a:rPr sz="1950" spc="-176" dirty="0">
                <a:solidFill>
                  <a:prstClr val="black"/>
                </a:solidFill>
                <a:latin typeface="DejaVu Sans"/>
                <a:cs typeface="DejaVu Sans"/>
              </a:rPr>
              <a:t>+ </a:t>
            </a:r>
            <a:r>
              <a:rPr sz="1950" spc="-68" dirty="0">
                <a:solidFill>
                  <a:prstClr val="black"/>
                </a:solidFill>
                <a:latin typeface="DejaVu Sans"/>
                <a:cs typeface="DejaVu Sans"/>
              </a:rPr>
              <a:t>𝑐</a:t>
            </a:r>
            <a:r>
              <a:rPr sz="2138" spc="-101" baseline="-16081" dirty="0">
                <a:solidFill>
                  <a:prstClr val="black"/>
                </a:solidFill>
                <a:latin typeface="DejaVu Sans"/>
                <a:cs typeface="DejaVu Sans"/>
              </a:rPr>
              <a:t>𝑝</a:t>
            </a:r>
            <a:r>
              <a:rPr sz="1950" spc="-68" dirty="0">
                <a:solidFill>
                  <a:prstClr val="black"/>
                </a:solidFill>
                <a:latin typeface="DejaVu Sans"/>
                <a:cs typeface="DejaVu Sans"/>
              </a:rPr>
              <a:t>(𝑇</a:t>
            </a:r>
            <a:r>
              <a:rPr sz="2138" spc="-101" baseline="-16081" dirty="0">
                <a:solidFill>
                  <a:prstClr val="black"/>
                </a:solidFill>
                <a:latin typeface="DejaVu Sans"/>
                <a:cs typeface="DejaVu Sans"/>
              </a:rPr>
              <a:t>𝑠𝑢𝑝 </a:t>
            </a:r>
            <a:r>
              <a:rPr sz="1950" spc="-176" dirty="0">
                <a:solidFill>
                  <a:prstClr val="black"/>
                </a:solidFill>
                <a:latin typeface="DejaVu Sans"/>
                <a:cs typeface="DejaVu Sans"/>
              </a:rPr>
              <a:t>−</a:t>
            </a:r>
            <a:r>
              <a:rPr sz="1950" spc="8" dirty="0">
                <a:solidFill>
                  <a:prstClr val="black"/>
                </a:solidFill>
                <a:latin typeface="DejaVu Sans"/>
                <a:cs typeface="DejaVu Sans"/>
              </a:rPr>
              <a:t> </a:t>
            </a:r>
            <a:r>
              <a:rPr sz="1950" spc="41" dirty="0">
                <a:solidFill>
                  <a:prstClr val="black"/>
                </a:solidFill>
                <a:latin typeface="DejaVu Sans"/>
                <a:cs typeface="DejaVu Sans"/>
              </a:rPr>
              <a:t>𝑇)</a:t>
            </a:r>
            <a:endParaRPr sz="1950">
              <a:solidFill>
                <a:prstClr val="black"/>
              </a:solidFill>
              <a:latin typeface="DejaVu Sans"/>
              <a:cs typeface="DejaVu Sans"/>
            </a:endParaRPr>
          </a:p>
        </p:txBody>
      </p:sp>
      <p:sp>
        <p:nvSpPr>
          <p:cNvPr id="5" name="object 5"/>
          <p:cNvSpPr txBox="1"/>
          <p:nvPr/>
        </p:nvSpPr>
        <p:spPr>
          <a:xfrm>
            <a:off x="3205447" y="3856100"/>
            <a:ext cx="2734628" cy="309700"/>
          </a:xfrm>
          <a:prstGeom prst="rect">
            <a:avLst/>
          </a:prstGeom>
        </p:spPr>
        <p:txBody>
          <a:bodyPr vert="horz" wrap="square" lIns="0" tIns="9525" rIns="0" bIns="0" rtlCol="0">
            <a:spAutoFit/>
          </a:bodyPr>
          <a:lstStyle/>
          <a:p>
            <a:pPr marL="28575" defTabSz="685800">
              <a:spcBef>
                <a:spcPts val="75"/>
              </a:spcBef>
            </a:pPr>
            <a:r>
              <a:rPr sz="1950" spc="-56" dirty="0">
                <a:solidFill>
                  <a:prstClr val="black"/>
                </a:solidFill>
                <a:latin typeface="DejaVu Sans"/>
                <a:cs typeface="DejaVu Sans"/>
              </a:rPr>
              <a:t>ℎ</a:t>
            </a:r>
            <a:r>
              <a:rPr sz="2138" spc="-84" baseline="-16081" dirty="0">
                <a:solidFill>
                  <a:prstClr val="black"/>
                </a:solidFill>
                <a:latin typeface="DejaVu Sans"/>
                <a:cs typeface="DejaVu Sans"/>
              </a:rPr>
              <a:t>𝑠𝑢𝑝 </a:t>
            </a:r>
            <a:r>
              <a:rPr sz="1950" spc="-176" dirty="0">
                <a:solidFill>
                  <a:prstClr val="black"/>
                </a:solidFill>
                <a:latin typeface="DejaVu Sans"/>
                <a:cs typeface="DejaVu Sans"/>
              </a:rPr>
              <a:t>= </a:t>
            </a:r>
            <a:r>
              <a:rPr sz="1950" spc="-79" dirty="0">
                <a:solidFill>
                  <a:prstClr val="black"/>
                </a:solidFill>
                <a:latin typeface="DejaVu Sans"/>
                <a:cs typeface="DejaVu Sans"/>
              </a:rPr>
              <a:t>ℎ</a:t>
            </a:r>
            <a:r>
              <a:rPr sz="2138" spc="-118" baseline="-16081" dirty="0">
                <a:solidFill>
                  <a:prstClr val="black"/>
                </a:solidFill>
                <a:latin typeface="DejaVu Sans"/>
                <a:cs typeface="DejaVu Sans"/>
              </a:rPr>
              <a:t>𝑔 </a:t>
            </a:r>
            <a:r>
              <a:rPr sz="1950" spc="-176" dirty="0">
                <a:solidFill>
                  <a:prstClr val="black"/>
                </a:solidFill>
                <a:latin typeface="DejaVu Sans"/>
                <a:cs typeface="DejaVu Sans"/>
              </a:rPr>
              <a:t>+ </a:t>
            </a:r>
            <a:r>
              <a:rPr sz="1950" spc="-68" dirty="0">
                <a:solidFill>
                  <a:prstClr val="black"/>
                </a:solidFill>
                <a:latin typeface="DejaVu Sans"/>
                <a:cs typeface="DejaVu Sans"/>
              </a:rPr>
              <a:t>𝑐</a:t>
            </a:r>
            <a:r>
              <a:rPr sz="2138" spc="-101" baseline="-16081" dirty="0">
                <a:solidFill>
                  <a:prstClr val="black"/>
                </a:solidFill>
                <a:latin typeface="DejaVu Sans"/>
                <a:cs typeface="DejaVu Sans"/>
              </a:rPr>
              <a:t>𝑝</a:t>
            </a:r>
            <a:r>
              <a:rPr sz="1950" spc="-68" dirty="0">
                <a:solidFill>
                  <a:prstClr val="black"/>
                </a:solidFill>
                <a:latin typeface="DejaVu Sans"/>
                <a:cs typeface="DejaVu Sans"/>
              </a:rPr>
              <a:t>(𝑇</a:t>
            </a:r>
            <a:r>
              <a:rPr sz="2138" spc="-101" baseline="-16081" dirty="0">
                <a:solidFill>
                  <a:prstClr val="black"/>
                </a:solidFill>
                <a:latin typeface="DejaVu Sans"/>
                <a:cs typeface="DejaVu Sans"/>
              </a:rPr>
              <a:t>𝑠𝑢𝑝 </a:t>
            </a:r>
            <a:r>
              <a:rPr sz="1950" spc="-176" dirty="0">
                <a:solidFill>
                  <a:prstClr val="black"/>
                </a:solidFill>
                <a:latin typeface="DejaVu Sans"/>
                <a:cs typeface="DejaVu Sans"/>
              </a:rPr>
              <a:t>−</a:t>
            </a:r>
            <a:r>
              <a:rPr sz="1950" spc="-23" dirty="0">
                <a:solidFill>
                  <a:prstClr val="black"/>
                </a:solidFill>
                <a:latin typeface="DejaVu Sans"/>
                <a:cs typeface="DejaVu Sans"/>
              </a:rPr>
              <a:t> </a:t>
            </a:r>
            <a:r>
              <a:rPr sz="1950" spc="41" dirty="0">
                <a:solidFill>
                  <a:prstClr val="black"/>
                </a:solidFill>
                <a:latin typeface="DejaVu Sans"/>
                <a:cs typeface="DejaVu Sans"/>
              </a:rPr>
              <a:t>𝑇)</a:t>
            </a:r>
            <a:endParaRPr sz="1950">
              <a:solidFill>
                <a:prstClr val="black"/>
              </a:solidFill>
              <a:latin typeface="DejaVu Sans"/>
              <a:cs typeface="DejaVu Sans"/>
            </a:endParaRPr>
          </a:p>
        </p:txBody>
      </p:sp>
      <p:sp>
        <p:nvSpPr>
          <p:cNvPr id="6" name="object 6"/>
          <p:cNvSpPr txBox="1"/>
          <p:nvPr/>
        </p:nvSpPr>
        <p:spPr>
          <a:xfrm>
            <a:off x="678179" y="4209288"/>
            <a:ext cx="6730365" cy="1163780"/>
          </a:xfrm>
          <a:prstGeom prst="rect">
            <a:avLst/>
          </a:prstGeom>
        </p:spPr>
        <p:txBody>
          <a:bodyPr vert="horz" wrap="square" lIns="0" tIns="9525" rIns="0" bIns="0" rtlCol="0">
            <a:spAutoFit/>
          </a:bodyPr>
          <a:lstStyle/>
          <a:p>
            <a:pPr marL="19050" defTabSz="685800">
              <a:lnSpc>
                <a:spcPts val="2231"/>
              </a:lnSpc>
              <a:spcBef>
                <a:spcPts val="75"/>
              </a:spcBef>
            </a:pPr>
            <a:r>
              <a:rPr sz="1950" spc="-4" dirty="0">
                <a:solidFill>
                  <a:prstClr val="black"/>
                </a:solidFill>
                <a:latin typeface="Caladea"/>
                <a:cs typeface="Caladea"/>
              </a:rPr>
              <a:t>Where,</a:t>
            </a:r>
            <a:endParaRPr sz="1950">
              <a:solidFill>
                <a:prstClr val="black"/>
              </a:solidFill>
              <a:latin typeface="Caladea"/>
              <a:cs typeface="Caladea"/>
            </a:endParaRPr>
          </a:p>
          <a:p>
            <a:pPr marL="1054894" algn="ctr" defTabSz="685800">
              <a:lnSpc>
                <a:spcPts val="2198"/>
              </a:lnSpc>
            </a:pPr>
            <a:r>
              <a:rPr sz="1950" spc="-139" dirty="0">
                <a:solidFill>
                  <a:prstClr val="black"/>
                </a:solidFill>
                <a:latin typeface="DejaVu Sans"/>
                <a:cs typeface="DejaVu Sans"/>
              </a:rPr>
              <a:t>𝑐</a:t>
            </a:r>
            <a:r>
              <a:rPr sz="2138" spc="-208" baseline="-16081" dirty="0">
                <a:solidFill>
                  <a:prstClr val="black"/>
                </a:solidFill>
                <a:latin typeface="DejaVu Sans"/>
                <a:cs typeface="DejaVu Sans"/>
              </a:rPr>
              <a:t>𝑝 </a:t>
            </a:r>
            <a:r>
              <a:rPr sz="1950" spc="-176" dirty="0">
                <a:solidFill>
                  <a:prstClr val="black"/>
                </a:solidFill>
                <a:latin typeface="DejaVu Sans"/>
                <a:cs typeface="DejaVu Sans"/>
              </a:rPr>
              <a:t>= </a:t>
            </a:r>
            <a:r>
              <a:rPr sz="1950" spc="-289" dirty="0">
                <a:solidFill>
                  <a:prstClr val="black"/>
                </a:solidFill>
                <a:latin typeface="DejaVu Sans"/>
                <a:cs typeface="DejaVu Sans"/>
              </a:rPr>
              <a:t>𝑠𝑝𝑒𝑐𝑖𝑓𝑖𝑐 </a:t>
            </a:r>
            <a:r>
              <a:rPr sz="1950" spc="-214" dirty="0">
                <a:solidFill>
                  <a:prstClr val="black"/>
                </a:solidFill>
                <a:latin typeface="DejaVu Sans"/>
                <a:cs typeface="DejaVu Sans"/>
              </a:rPr>
              <a:t>ℎ𝑒𝑎𝑡 </a:t>
            </a:r>
            <a:r>
              <a:rPr sz="1950" spc="-244" dirty="0">
                <a:solidFill>
                  <a:prstClr val="black"/>
                </a:solidFill>
                <a:latin typeface="DejaVu Sans"/>
                <a:cs typeface="DejaVu Sans"/>
              </a:rPr>
              <a:t>𝑎𝑡 </a:t>
            </a:r>
            <a:r>
              <a:rPr sz="1950" spc="-210" dirty="0">
                <a:solidFill>
                  <a:prstClr val="black"/>
                </a:solidFill>
                <a:latin typeface="DejaVu Sans"/>
                <a:cs typeface="DejaVu Sans"/>
              </a:rPr>
              <a:t>𝑐𝑜𝑛𝑠𝑡𝑎𝑛𝑡</a:t>
            </a:r>
            <a:r>
              <a:rPr sz="1950" spc="-68" dirty="0">
                <a:solidFill>
                  <a:prstClr val="black"/>
                </a:solidFill>
                <a:latin typeface="DejaVu Sans"/>
                <a:cs typeface="DejaVu Sans"/>
              </a:rPr>
              <a:t> </a:t>
            </a:r>
            <a:r>
              <a:rPr sz="1950" spc="-195" dirty="0">
                <a:solidFill>
                  <a:prstClr val="black"/>
                </a:solidFill>
                <a:latin typeface="DejaVu Sans"/>
                <a:cs typeface="DejaVu Sans"/>
              </a:rPr>
              <a:t>𝑝𝑟𝑒𝑠𝑠𝑢𝑟𝑒</a:t>
            </a:r>
            <a:endParaRPr sz="1950">
              <a:solidFill>
                <a:prstClr val="black"/>
              </a:solidFill>
              <a:latin typeface="DejaVu Sans"/>
              <a:cs typeface="DejaVu Sans"/>
            </a:endParaRPr>
          </a:p>
          <a:p>
            <a:pPr marL="1055370" algn="ctr" defTabSz="685800">
              <a:lnSpc>
                <a:spcPts val="2265"/>
              </a:lnSpc>
            </a:pPr>
            <a:r>
              <a:rPr sz="1950" spc="-86" dirty="0">
                <a:solidFill>
                  <a:prstClr val="black"/>
                </a:solidFill>
                <a:latin typeface="DejaVu Sans"/>
                <a:cs typeface="DejaVu Sans"/>
              </a:rPr>
              <a:t>𝑇</a:t>
            </a:r>
            <a:r>
              <a:rPr sz="2138" spc="-129" baseline="-16081" dirty="0">
                <a:solidFill>
                  <a:prstClr val="black"/>
                </a:solidFill>
                <a:latin typeface="DejaVu Sans"/>
                <a:cs typeface="DejaVu Sans"/>
              </a:rPr>
              <a:t>𝑠𝑢𝑝 </a:t>
            </a:r>
            <a:r>
              <a:rPr sz="1950" spc="-176" dirty="0">
                <a:solidFill>
                  <a:prstClr val="black"/>
                </a:solidFill>
                <a:latin typeface="DejaVu Sans"/>
                <a:cs typeface="DejaVu Sans"/>
              </a:rPr>
              <a:t>= </a:t>
            </a:r>
            <a:r>
              <a:rPr sz="1950" spc="-153" dirty="0">
                <a:solidFill>
                  <a:prstClr val="black"/>
                </a:solidFill>
                <a:latin typeface="DejaVu Sans"/>
                <a:cs typeface="DejaVu Sans"/>
              </a:rPr>
              <a:t>𝑡𝑒𝑚𝑝𝑒𝑟𝑎𝑡𝑢𝑟𝑒 </a:t>
            </a:r>
            <a:r>
              <a:rPr sz="1950" spc="-116" dirty="0">
                <a:solidFill>
                  <a:prstClr val="black"/>
                </a:solidFill>
                <a:latin typeface="DejaVu Sans"/>
                <a:cs typeface="DejaVu Sans"/>
              </a:rPr>
              <a:t>𝑜𝑓 </a:t>
            </a:r>
            <a:r>
              <a:rPr sz="1950" spc="-176" dirty="0">
                <a:solidFill>
                  <a:prstClr val="black"/>
                </a:solidFill>
                <a:latin typeface="DejaVu Sans"/>
                <a:cs typeface="DejaVu Sans"/>
              </a:rPr>
              <a:t>𝑠𝑢𝑝𝑒𝑟ℎ𝑒𝑎𝑡𝑒𝑑</a:t>
            </a:r>
            <a:r>
              <a:rPr sz="1950" spc="-180" dirty="0">
                <a:solidFill>
                  <a:prstClr val="black"/>
                </a:solidFill>
                <a:latin typeface="DejaVu Sans"/>
                <a:cs typeface="DejaVu Sans"/>
              </a:rPr>
              <a:t> </a:t>
            </a:r>
            <a:r>
              <a:rPr sz="1950" spc="-98" dirty="0">
                <a:solidFill>
                  <a:prstClr val="black"/>
                </a:solidFill>
                <a:latin typeface="DejaVu Sans"/>
                <a:cs typeface="DejaVu Sans"/>
              </a:rPr>
              <a:t>𝑠𝑡𝑒𝑎𝑚</a:t>
            </a:r>
            <a:endParaRPr sz="1950">
              <a:solidFill>
                <a:prstClr val="black"/>
              </a:solidFill>
              <a:latin typeface="DejaVu Sans"/>
              <a:cs typeface="DejaVu Sans"/>
            </a:endParaRPr>
          </a:p>
          <a:p>
            <a:pPr marL="1056323" algn="ctr" defTabSz="685800">
              <a:lnSpc>
                <a:spcPts val="2299"/>
              </a:lnSpc>
            </a:pPr>
            <a:r>
              <a:rPr sz="1950" spc="-11" dirty="0">
                <a:solidFill>
                  <a:prstClr val="black"/>
                </a:solidFill>
                <a:latin typeface="DejaVu Sans"/>
                <a:cs typeface="DejaVu Sans"/>
              </a:rPr>
              <a:t>𝑇 </a:t>
            </a:r>
            <a:r>
              <a:rPr sz="1950" spc="-176" dirty="0">
                <a:solidFill>
                  <a:prstClr val="black"/>
                </a:solidFill>
                <a:latin typeface="DejaVu Sans"/>
                <a:cs typeface="DejaVu Sans"/>
              </a:rPr>
              <a:t>= </a:t>
            </a:r>
            <a:r>
              <a:rPr sz="1950" spc="-229" dirty="0">
                <a:solidFill>
                  <a:prstClr val="black"/>
                </a:solidFill>
                <a:latin typeface="DejaVu Sans"/>
                <a:cs typeface="DejaVu Sans"/>
              </a:rPr>
              <a:t>𝑠𝑎𝑡𝑢𝑟𝑎𝑡𝑖𝑜𝑛 </a:t>
            </a:r>
            <a:r>
              <a:rPr sz="1950" spc="-153" dirty="0">
                <a:solidFill>
                  <a:prstClr val="black"/>
                </a:solidFill>
                <a:latin typeface="DejaVu Sans"/>
                <a:cs typeface="DejaVu Sans"/>
              </a:rPr>
              <a:t>𝑡𝑒𝑚𝑝𝑒𝑟𝑎𝑡𝑢𝑟𝑒 </a:t>
            </a:r>
            <a:r>
              <a:rPr sz="1950" spc="-244" dirty="0">
                <a:solidFill>
                  <a:prstClr val="black"/>
                </a:solidFill>
                <a:latin typeface="DejaVu Sans"/>
                <a:cs typeface="DejaVu Sans"/>
              </a:rPr>
              <a:t>𝑎𝑡 </a:t>
            </a:r>
            <a:r>
              <a:rPr sz="1950" spc="-210" dirty="0">
                <a:solidFill>
                  <a:prstClr val="black"/>
                </a:solidFill>
                <a:latin typeface="DejaVu Sans"/>
                <a:cs typeface="DejaVu Sans"/>
              </a:rPr>
              <a:t>𝑐𝑜𝑛𝑠𝑡𝑎𝑛𝑡</a:t>
            </a:r>
            <a:r>
              <a:rPr sz="1950" spc="94" dirty="0">
                <a:solidFill>
                  <a:prstClr val="black"/>
                </a:solidFill>
                <a:latin typeface="DejaVu Sans"/>
                <a:cs typeface="DejaVu Sans"/>
              </a:rPr>
              <a:t> </a:t>
            </a:r>
            <a:r>
              <a:rPr sz="1950" spc="-199" dirty="0">
                <a:solidFill>
                  <a:prstClr val="black"/>
                </a:solidFill>
                <a:latin typeface="DejaVu Sans"/>
                <a:cs typeface="DejaVu Sans"/>
              </a:rPr>
              <a:t>𝑝𝑟𝑒𝑠𝑠𝑢𝑟𝑒.</a:t>
            </a:r>
            <a:endParaRPr sz="1950">
              <a:solidFill>
                <a:prstClr val="black"/>
              </a:solidFill>
              <a:latin typeface="DejaVu Sans"/>
              <a:cs typeface="DejaVu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0554" y="1207104"/>
            <a:ext cx="7813358" cy="4223336"/>
          </a:xfrm>
          <a:prstGeom prst="rect">
            <a:avLst/>
          </a:prstGeom>
        </p:spPr>
        <p:txBody>
          <a:bodyPr vert="horz" wrap="square" lIns="0" tIns="9525" rIns="0" bIns="0" rtlCol="0">
            <a:spAutoFit/>
          </a:bodyPr>
          <a:lstStyle/>
          <a:p>
            <a:pPr marL="66675" defTabSz="685800">
              <a:lnSpc>
                <a:spcPts val="1838"/>
              </a:lnSpc>
              <a:spcBef>
                <a:spcPts val="75"/>
              </a:spcBef>
            </a:pPr>
            <a:r>
              <a:rPr b="1" spc="-4" dirty="0">
                <a:solidFill>
                  <a:prstClr val="black"/>
                </a:solidFill>
                <a:latin typeface="Caladea"/>
                <a:cs typeface="Caladea"/>
              </a:rPr>
              <a:t>Specific </a:t>
            </a:r>
            <a:r>
              <a:rPr b="1" spc="-11" dirty="0">
                <a:solidFill>
                  <a:prstClr val="black"/>
                </a:solidFill>
                <a:latin typeface="Caladea"/>
                <a:cs typeface="Caladea"/>
              </a:rPr>
              <a:t>volume: </a:t>
            </a:r>
            <a:r>
              <a:rPr spc="-4" dirty="0">
                <a:solidFill>
                  <a:prstClr val="black"/>
                </a:solidFill>
                <a:latin typeface="Caladea"/>
                <a:cs typeface="Caladea"/>
              </a:rPr>
              <a:t>It is the </a:t>
            </a:r>
            <a:r>
              <a:rPr spc="-8" dirty="0">
                <a:solidFill>
                  <a:prstClr val="black"/>
                </a:solidFill>
                <a:latin typeface="Caladea"/>
                <a:cs typeface="Caladea"/>
              </a:rPr>
              <a:t>volume </a:t>
            </a:r>
            <a:r>
              <a:rPr spc="-4" dirty="0">
                <a:solidFill>
                  <a:prstClr val="black"/>
                </a:solidFill>
                <a:latin typeface="Caladea"/>
                <a:cs typeface="Caladea"/>
              </a:rPr>
              <a:t>occupied </a:t>
            </a:r>
            <a:r>
              <a:rPr spc="-15" dirty="0">
                <a:solidFill>
                  <a:prstClr val="black"/>
                </a:solidFill>
                <a:latin typeface="Caladea"/>
                <a:cs typeface="Caladea"/>
              </a:rPr>
              <a:t>by </a:t>
            </a:r>
            <a:r>
              <a:rPr dirty="0">
                <a:solidFill>
                  <a:prstClr val="black"/>
                </a:solidFill>
                <a:latin typeface="Caladea"/>
                <a:cs typeface="Caladea"/>
              </a:rPr>
              <a:t>the </a:t>
            </a:r>
            <a:r>
              <a:rPr spc="-4" dirty="0">
                <a:solidFill>
                  <a:prstClr val="black"/>
                </a:solidFill>
                <a:latin typeface="Caladea"/>
                <a:cs typeface="Caladea"/>
              </a:rPr>
              <a:t>steam per unit mass </a:t>
            </a:r>
            <a:r>
              <a:rPr dirty="0">
                <a:solidFill>
                  <a:prstClr val="black"/>
                </a:solidFill>
                <a:latin typeface="Caladea"/>
                <a:cs typeface="Caladea"/>
              </a:rPr>
              <a:t>at</a:t>
            </a:r>
            <a:r>
              <a:rPr spc="105" dirty="0">
                <a:solidFill>
                  <a:prstClr val="black"/>
                </a:solidFill>
                <a:latin typeface="Caladea"/>
                <a:cs typeface="Caladea"/>
              </a:rPr>
              <a:t> </a:t>
            </a:r>
            <a:r>
              <a:rPr spc="-15" dirty="0">
                <a:solidFill>
                  <a:prstClr val="black"/>
                </a:solidFill>
                <a:latin typeface="Caladea"/>
                <a:cs typeface="Caladea"/>
              </a:rPr>
              <a:t>given</a:t>
            </a:r>
            <a:endParaRPr>
              <a:solidFill>
                <a:prstClr val="black"/>
              </a:solidFill>
              <a:latin typeface="Caladea"/>
              <a:cs typeface="Caladea"/>
            </a:endParaRPr>
          </a:p>
          <a:p>
            <a:pPr marL="66675" marR="186214" defTabSz="685800">
              <a:lnSpc>
                <a:spcPct val="70000"/>
              </a:lnSpc>
              <a:spcBef>
                <a:spcPts val="323"/>
              </a:spcBef>
            </a:pPr>
            <a:r>
              <a:rPr spc="-8" dirty="0">
                <a:solidFill>
                  <a:prstClr val="black"/>
                </a:solidFill>
                <a:latin typeface="Caladea"/>
                <a:cs typeface="Caladea"/>
              </a:rPr>
              <a:t>temperature </a:t>
            </a:r>
            <a:r>
              <a:rPr dirty="0">
                <a:solidFill>
                  <a:prstClr val="black"/>
                </a:solidFill>
                <a:latin typeface="Caladea"/>
                <a:cs typeface="Caladea"/>
              </a:rPr>
              <a:t>and </a:t>
            </a:r>
            <a:r>
              <a:rPr spc="-8" dirty="0">
                <a:solidFill>
                  <a:prstClr val="black"/>
                </a:solidFill>
                <a:latin typeface="Caladea"/>
                <a:cs typeface="Caladea"/>
              </a:rPr>
              <a:t>pressure. </a:t>
            </a:r>
            <a:r>
              <a:rPr spc="-4" dirty="0">
                <a:solidFill>
                  <a:prstClr val="black"/>
                </a:solidFill>
                <a:latin typeface="Caladea"/>
                <a:cs typeface="Caladea"/>
              </a:rPr>
              <a:t>It is </a:t>
            </a:r>
            <a:r>
              <a:rPr spc="-8" dirty="0">
                <a:solidFill>
                  <a:prstClr val="black"/>
                </a:solidFill>
                <a:latin typeface="Caladea"/>
                <a:cs typeface="Caladea"/>
              </a:rPr>
              <a:t>represented </a:t>
            </a:r>
            <a:r>
              <a:rPr spc="-15" dirty="0">
                <a:solidFill>
                  <a:prstClr val="black"/>
                </a:solidFill>
                <a:latin typeface="Caladea"/>
                <a:cs typeface="Caladea"/>
              </a:rPr>
              <a:t>by </a:t>
            </a:r>
            <a:r>
              <a:rPr spc="-75" dirty="0">
                <a:solidFill>
                  <a:prstClr val="black"/>
                </a:solidFill>
                <a:latin typeface="Caladea"/>
                <a:cs typeface="Caladea"/>
              </a:rPr>
              <a:t>v. </a:t>
            </a:r>
            <a:r>
              <a:rPr spc="-4" dirty="0">
                <a:solidFill>
                  <a:prstClr val="black"/>
                </a:solidFill>
                <a:latin typeface="Caladea"/>
                <a:cs typeface="Caladea"/>
              </a:rPr>
              <a:t>It is </a:t>
            </a:r>
            <a:r>
              <a:rPr spc="-8" dirty="0">
                <a:solidFill>
                  <a:prstClr val="black"/>
                </a:solidFill>
                <a:latin typeface="Caladea"/>
                <a:cs typeface="Caladea"/>
              </a:rPr>
              <a:t>expressed </a:t>
            </a:r>
            <a:r>
              <a:rPr dirty="0">
                <a:solidFill>
                  <a:prstClr val="black"/>
                </a:solidFill>
                <a:latin typeface="Caladea"/>
                <a:cs typeface="Caladea"/>
              </a:rPr>
              <a:t>in </a:t>
            </a:r>
            <a:r>
              <a:rPr spc="-8" dirty="0">
                <a:solidFill>
                  <a:prstClr val="black"/>
                </a:solidFill>
                <a:latin typeface="Caladea"/>
                <a:cs typeface="Caladea"/>
              </a:rPr>
              <a:t>m</a:t>
            </a:r>
            <a:r>
              <a:rPr spc="-11" baseline="24305" dirty="0">
                <a:solidFill>
                  <a:prstClr val="black"/>
                </a:solidFill>
                <a:latin typeface="Caladea"/>
                <a:cs typeface="Caladea"/>
              </a:rPr>
              <a:t>3</a:t>
            </a:r>
            <a:r>
              <a:rPr spc="-8" dirty="0">
                <a:solidFill>
                  <a:prstClr val="black"/>
                </a:solidFill>
                <a:latin typeface="Caladea"/>
                <a:cs typeface="Caladea"/>
              </a:rPr>
              <a:t>/kg. </a:t>
            </a:r>
            <a:r>
              <a:rPr dirty="0">
                <a:solidFill>
                  <a:prstClr val="black"/>
                </a:solidFill>
                <a:latin typeface="Caladea"/>
                <a:cs typeface="Caladea"/>
              </a:rPr>
              <a:t>The  </a:t>
            </a:r>
            <a:r>
              <a:rPr spc="-8" dirty="0">
                <a:solidFill>
                  <a:prstClr val="black"/>
                </a:solidFill>
                <a:latin typeface="Caladea"/>
                <a:cs typeface="Caladea"/>
              </a:rPr>
              <a:t>reciprocal </a:t>
            </a:r>
            <a:r>
              <a:rPr spc="-4" dirty="0">
                <a:solidFill>
                  <a:prstClr val="black"/>
                </a:solidFill>
                <a:latin typeface="Caladea"/>
                <a:cs typeface="Caladea"/>
              </a:rPr>
              <a:t>of </a:t>
            </a:r>
            <a:r>
              <a:rPr dirty="0">
                <a:solidFill>
                  <a:prstClr val="black"/>
                </a:solidFill>
                <a:latin typeface="Caladea"/>
                <a:cs typeface="Caladea"/>
              </a:rPr>
              <a:t>specific </a:t>
            </a:r>
            <a:r>
              <a:rPr spc="-8" dirty="0">
                <a:solidFill>
                  <a:prstClr val="black"/>
                </a:solidFill>
                <a:latin typeface="Caladea"/>
                <a:cs typeface="Caladea"/>
              </a:rPr>
              <a:t>volume represents </a:t>
            </a:r>
            <a:r>
              <a:rPr spc="-4" dirty="0">
                <a:solidFill>
                  <a:prstClr val="black"/>
                </a:solidFill>
                <a:latin typeface="Caladea"/>
                <a:cs typeface="Caladea"/>
              </a:rPr>
              <a:t>the</a:t>
            </a:r>
            <a:r>
              <a:rPr spc="15" dirty="0">
                <a:solidFill>
                  <a:prstClr val="black"/>
                </a:solidFill>
                <a:latin typeface="Caladea"/>
                <a:cs typeface="Caladea"/>
              </a:rPr>
              <a:t> </a:t>
            </a:r>
            <a:r>
              <a:rPr spc="-19" dirty="0">
                <a:solidFill>
                  <a:prstClr val="black"/>
                </a:solidFill>
                <a:latin typeface="Caladea"/>
                <a:cs typeface="Caladea"/>
              </a:rPr>
              <a:t>density.</a:t>
            </a:r>
            <a:endParaRPr>
              <a:solidFill>
                <a:prstClr val="black"/>
              </a:solidFill>
              <a:latin typeface="Caladea"/>
              <a:cs typeface="Caladea"/>
            </a:endParaRPr>
          </a:p>
          <a:p>
            <a:pPr marL="66675" defTabSz="685800">
              <a:spcBef>
                <a:spcPts val="101"/>
              </a:spcBef>
            </a:pPr>
            <a:r>
              <a:rPr spc="-4" dirty="0">
                <a:solidFill>
                  <a:prstClr val="black"/>
                </a:solidFill>
                <a:latin typeface="Caladea"/>
                <a:cs typeface="Caladea"/>
              </a:rPr>
              <a:t>Some expressions </a:t>
            </a:r>
            <a:r>
              <a:rPr spc="-8" dirty="0">
                <a:solidFill>
                  <a:prstClr val="black"/>
                </a:solidFill>
                <a:latin typeface="Caladea"/>
                <a:cs typeface="Caladea"/>
              </a:rPr>
              <a:t>for volumes </a:t>
            </a:r>
            <a:r>
              <a:rPr spc="-4" dirty="0">
                <a:solidFill>
                  <a:prstClr val="black"/>
                </a:solidFill>
                <a:latin typeface="Caladea"/>
                <a:cs typeface="Caladea"/>
              </a:rPr>
              <a:t>occupied </a:t>
            </a:r>
            <a:r>
              <a:rPr spc="-15" dirty="0">
                <a:solidFill>
                  <a:prstClr val="black"/>
                </a:solidFill>
                <a:latin typeface="Caladea"/>
                <a:cs typeface="Caladea"/>
              </a:rPr>
              <a:t>by </a:t>
            </a:r>
            <a:r>
              <a:rPr spc="-4" dirty="0">
                <a:solidFill>
                  <a:prstClr val="black"/>
                </a:solidFill>
                <a:latin typeface="Caladea"/>
                <a:cs typeface="Caladea"/>
              </a:rPr>
              <a:t>the</a:t>
            </a:r>
            <a:r>
              <a:rPr spc="38" dirty="0">
                <a:solidFill>
                  <a:prstClr val="black"/>
                </a:solidFill>
                <a:latin typeface="Caladea"/>
                <a:cs typeface="Caladea"/>
              </a:rPr>
              <a:t> </a:t>
            </a:r>
            <a:r>
              <a:rPr spc="-4" dirty="0">
                <a:solidFill>
                  <a:prstClr val="black"/>
                </a:solidFill>
                <a:latin typeface="Caladea"/>
                <a:cs typeface="Caladea"/>
              </a:rPr>
              <a:t>steam,</a:t>
            </a:r>
            <a:endParaRPr>
              <a:solidFill>
                <a:prstClr val="black"/>
              </a:solidFill>
              <a:latin typeface="Caladea"/>
              <a:cs typeface="Caladea"/>
            </a:endParaRPr>
          </a:p>
          <a:p>
            <a:pPr marL="66675" defTabSz="685800">
              <a:lnSpc>
                <a:spcPts val="1838"/>
              </a:lnSpc>
              <a:spcBef>
                <a:spcPts val="105"/>
              </a:spcBef>
            </a:pPr>
            <a:r>
              <a:rPr b="1" spc="-41" dirty="0">
                <a:solidFill>
                  <a:prstClr val="black"/>
                </a:solidFill>
                <a:latin typeface="Caladea"/>
                <a:cs typeface="Caladea"/>
              </a:rPr>
              <a:t>Wet </a:t>
            </a:r>
            <a:r>
              <a:rPr b="1" spc="-4" dirty="0">
                <a:solidFill>
                  <a:prstClr val="black"/>
                </a:solidFill>
                <a:latin typeface="Caladea"/>
                <a:cs typeface="Caladea"/>
              </a:rPr>
              <a:t>steam: </a:t>
            </a:r>
            <a:r>
              <a:rPr dirty="0">
                <a:solidFill>
                  <a:prstClr val="black"/>
                </a:solidFill>
                <a:latin typeface="Caladea"/>
                <a:cs typeface="Caladea"/>
              </a:rPr>
              <a:t>Consider one </a:t>
            </a:r>
            <a:r>
              <a:rPr spc="-8" dirty="0">
                <a:solidFill>
                  <a:prstClr val="black"/>
                </a:solidFill>
                <a:latin typeface="Caladea"/>
                <a:cs typeface="Caladea"/>
              </a:rPr>
              <a:t>kilogram </a:t>
            </a:r>
            <a:r>
              <a:rPr dirty="0">
                <a:solidFill>
                  <a:prstClr val="black"/>
                </a:solidFill>
                <a:latin typeface="Caladea"/>
                <a:cs typeface="Caladea"/>
              </a:rPr>
              <a:t>of </a:t>
            </a:r>
            <a:r>
              <a:rPr spc="-11" dirty="0">
                <a:solidFill>
                  <a:prstClr val="black"/>
                </a:solidFill>
                <a:latin typeface="Caladea"/>
                <a:cs typeface="Caladea"/>
              </a:rPr>
              <a:t>wet </a:t>
            </a:r>
            <a:r>
              <a:rPr spc="-4" dirty="0">
                <a:solidFill>
                  <a:prstClr val="black"/>
                </a:solidFill>
                <a:latin typeface="Caladea"/>
                <a:cs typeface="Caladea"/>
              </a:rPr>
              <a:t>steam </a:t>
            </a:r>
            <a:r>
              <a:rPr dirty="0">
                <a:solidFill>
                  <a:prstClr val="black"/>
                </a:solidFill>
                <a:latin typeface="Caladea"/>
                <a:cs typeface="Caladea"/>
              </a:rPr>
              <a:t>of dryness </a:t>
            </a:r>
            <a:r>
              <a:rPr spc="-8" dirty="0">
                <a:solidFill>
                  <a:prstClr val="black"/>
                </a:solidFill>
                <a:latin typeface="Caladea"/>
                <a:cs typeface="Caladea"/>
              </a:rPr>
              <a:t>fraction </a:t>
            </a:r>
            <a:r>
              <a:rPr spc="-4" dirty="0">
                <a:solidFill>
                  <a:prstClr val="black"/>
                </a:solidFill>
                <a:latin typeface="Caladea"/>
                <a:cs typeface="Caladea"/>
              </a:rPr>
              <a:t>x. It</a:t>
            </a:r>
            <a:r>
              <a:rPr spc="23" dirty="0">
                <a:solidFill>
                  <a:prstClr val="black"/>
                </a:solidFill>
                <a:latin typeface="Caladea"/>
                <a:cs typeface="Caladea"/>
              </a:rPr>
              <a:t> </a:t>
            </a:r>
            <a:r>
              <a:rPr spc="-4" dirty="0">
                <a:solidFill>
                  <a:prstClr val="black"/>
                </a:solidFill>
                <a:latin typeface="Caladea"/>
                <a:cs typeface="Caladea"/>
              </a:rPr>
              <a:t>means</a:t>
            </a:r>
            <a:endParaRPr>
              <a:solidFill>
                <a:prstClr val="black"/>
              </a:solidFill>
              <a:latin typeface="Caladea"/>
              <a:cs typeface="Caladea"/>
            </a:endParaRPr>
          </a:p>
          <a:p>
            <a:pPr marL="66675" defTabSz="685800">
              <a:lnSpc>
                <a:spcPts val="1511"/>
              </a:lnSpc>
            </a:pPr>
            <a:r>
              <a:rPr spc="-4" dirty="0">
                <a:solidFill>
                  <a:prstClr val="black"/>
                </a:solidFill>
                <a:latin typeface="Caladea"/>
                <a:cs typeface="Caladea"/>
              </a:rPr>
              <a:t>that this steam will </a:t>
            </a:r>
            <a:r>
              <a:rPr spc="-19" dirty="0">
                <a:solidFill>
                  <a:prstClr val="black"/>
                </a:solidFill>
                <a:latin typeface="Caladea"/>
                <a:cs typeface="Caladea"/>
              </a:rPr>
              <a:t>have </a:t>
            </a:r>
            <a:r>
              <a:rPr dirty="0">
                <a:solidFill>
                  <a:prstClr val="black"/>
                </a:solidFill>
                <a:latin typeface="Caladea"/>
                <a:cs typeface="Caladea"/>
              </a:rPr>
              <a:t>x </a:t>
            </a:r>
            <a:r>
              <a:rPr spc="-4" dirty="0">
                <a:solidFill>
                  <a:prstClr val="black"/>
                </a:solidFill>
                <a:latin typeface="Caladea"/>
                <a:cs typeface="Caladea"/>
              </a:rPr>
              <a:t>kg of dry steam </a:t>
            </a:r>
            <a:r>
              <a:rPr dirty="0">
                <a:solidFill>
                  <a:prstClr val="black"/>
                </a:solidFill>
                <a:latin typeface="Caladea"/>
                <a:cs typeface="Caladea"/>
              </a:rPr>
              <a:t>and </a:t>
            </a:r>
            <a:r>
              <a:rPr spc="-4" dirty="0">
                <a:solidFill>
                  <a:prstClr val="black"/>
                </a:solidFill>
                <a:latin typeface="Caladea"/>
                <a:cs typeface="Caladea"/>
              </a:rPr>
              <a:t>(1-x) </a:t>
            </a:r>
            <a:r>
              <a:rPr spc="-8" dirty="0">
                <a:solidFill>
                  <a:prstClr val="black"/>
                </a:solidFill>
                <a:latin typeface="Caladea"/>
                <a:cs typeface="Caladea"/>
              </a:rPr>
              <a:t>kg </a:t>
            </a:r>
            <a:r>
              <a:rPr spc="-4" dirty="0">
                <a:solidFill>
                  <a:prstClr val="black"/>
                </a:solidFill>
                <a:latin typeface="Caladea"/>
                <a:cs typeface="Caladea"/>
              </a:rPr>
              <a:t>of </a:t>
            </a:r>
            <a:r>
              <a:rPr spc="-41" dirty="0">
                <a:solidFill>
                  <a:prstClr val="black"/>
                </a:solidFill>
                <a:latin typeface="Caladea"/>
                <a:cs typeface="Caladea"/>
              </a:rPr>
              <a:t>water. </a:t>
            </a:r>
            <a:r>
              <a:rPr spc="-4" dirty="0">
                <a:solidFill>
                  <a:prstClr val="black"/>
                </a:solidFill>
                <a:latin typeface="Caladea"/>
                <a:cs typeface="Caladea"/>
              </a:rPr>
              <a:t>Let v</a:t>
            </a:r>
            <a:r>
              <a:rPr spc="-5" baseline="-20833" dirty="0">
                <a:solidFill>
                  <a:prstClr val="black"/>
                </a:solidFill>
                <a:latin typeface="Caladea"/>
                <a:cs typeface="Caladea"/>
              </a:rPr>
              <a:t>f </a:t>
            </a:r>
            <a:r>
              <a:rPr spc="-4" dirty="0">
                <a:solidFill>
                  <a:prstClr val="black"/>
                </a:solidFill>
                <a:latin typeface="Caladea"/>
                <a:cs typeface="Caladea"/>
              </a:rPr>
              <a:t>be</a:t>
            </a:r>
            <a:r>
              <a:rPr spc="-34" dirty="0">
                <a:solidFill>
                  <a:prstClr val="black"/>
                </a:solidFill>
                <a:latin typeface="Caladea"/>
                <a:cs typeface="Caladea"/>
              </a:rPr>
              <a:t> </a:t>
            </a:r>
            <a:r>
              <a:rPr spc="-4" dirty="0">
                <a:solidFill>
                  <a:prstClr val="black"/>
                </a:solidFill>
                <a:latin typeface="Caladea"/>
                <a:cs typeface="Caladea"/>
              </a:rPr>
              <a:t>the</a:t>
            </a:r>
            <a:endParaRPr>
              <a:solidFill>
                <a:prstClr val="black"/>
              </a:solidFill>
              <a:latin typeface="Caladea"/>
              <a:cs typeface="Caladea"/>
            </a:endParaRPr>
          </a:p>
          <a:p>
            <a:pPr marL="66675" marR="258128" defTabSz="685800">
              <a:lnSpc>
                <a:spcPct val="70000"/>
              </a:lnSpc>
              <a:spcBef>
                <a:spcPts val="326"/>
              </a:spcBef>
            </a:pPr>
            <a:r>
              <a:rPr spc="-8" dirty="0">
                <a:solidFill>
                  <a:prstClr val="black"/>
                </a:solidFill>
                <a:latin typeface="Caladea"/>
                <a:cs typeface="Caladea"/>
              </a:rPr>
              <a:t>volume </a:t>
            </a:r>
            <a:r>
              <a:rPr spc="-4" dirty="0">
                <a:solidFill>
                  <a:prstClr val="black"/>
                </a:solidFill>
                <a:latin typeface="Caladea"/>
                <a:cs typeface="Caladea"/>
              </a:rPr>
              <a:t>of </a:t>
            </a:r>
            <a:r>
              <a:rPr dirty="0">
                <a:solidFill>
                  <a:prstClr val="black"/>
                </a:solidFill>
                <a:latin typeface="Caladea"/>
                <a:cs typeface="Caladea"/>
              </a:rPr>
              <a:t>one </a:t>
            </a:r>
            <a:r>
              <a:rPr spc="-4" dirty="0">
                <a:solidFill>
                  <a:prstClr val="black"/>
                </a:solidFill>
                <a:latin typeface="Caladea"/>
                <a:cs typeface="Caladea"/>
              </a:rPr>
              <a:t>kg of </a:t>
            </a:r>
            <a:r>
              <a:rPr spc="-11" dirty="0">
                <a:solidFill>
                  <a:prstClr val="black"/>
                </a:solidFill>
                <a:latin typeface="Caladea"/>
                <a:cs typeface="Caladea"/>
              </a:rPr>
              <a:t>water </a:t>
            </a:r>
            <a:r>
              <a:rPr spc="-4" dirty="0">
                <a:solidFill>
                  <a:prstClr val="black"/>
                </a:solidFill>
                <a:latin typeface="Caladea"/>
                <a:cs typeface="Caladea"/>
              </a:rPr>
              <a:t>then, </a:t>
            </a:r>
            <a:r>
              <a:rPr spc="-8" dirty="0">
                <a:solidFill>
                  <a:prstClr val="black"/>
                </a:solidFill>
                <a:latin typeface="Caladea"/>
                <a:cs typeface="Caladea"/>
              </a:rPr>
              <a:t>volume </a:t>
            </a:r>
            <a:r>
              <a:rPr spc="-4" dirty="0">
                <a:solidFill>
                  <a:prstClr val="black"/>
                </a:solidFill>
                <a:latin typeface="Caladea"/>
                <a:cs typeface="Caladea"/>
              </a:rPr>
              <a:t>of </a:t>
            </a:r>
            <a:r>
              <a:rPr dirty="0">
                <a:solidFill>
                  <a:prstClr val="black"/>
                </a:solidFill>
                <a:latin typeface="Caladea"/>
                <a:cs typeface="Caladea"/>
              </a:rPr>
              <a:t>one </a:t>
            </a:r>
            <a:r>
              <a:rPr spc="-8" dirty="0">
                <a:solidFill>
                  <a:prstClr val="black"/>
                </a:solidFill>
                <a:latin typeface="Caladea"/>
                <a:cs typeface="Caladea"/>
              </a:rPr>
              <a:t>kilogram </a:t>
            </a:r>
            <a:r>
              <a:rPr spc="-4" dirty="0">
                <a:solidFill>
                  <a:prstClr val="black"/>
                </a:solidFill>
                <a:latin typeface="Caladea"/>
                <a:cs typeface="Caladea"/>
              </a:rPr>
              <a:t>of </a:t>
            </a:r>
            <a:r>
              <a:rPr spc="-8" dirty="0">
                <a:solidFill>
                  <a:prstClr val="black"/>
                </a:solidFill>
                <a:latin typeface="Caladea"/>
                <a:cs typeface="Caladea"/>
              </a:rPr>
              <a:t>wet </a:t>
            </a:r>
            <a:r>
              <a:rPr spc="-4" dirty="0">
                <a:solidFill>
                  <a:prstClr val="black"/>
                </a:solidFill>
                <a:latin typeface="Caladea"/>
                <a:cs typeface="Caladea"/>
              </a:rPr>
              <a:t>steam is </a:t>
            </a:r>
            <a:r>
              <a:rPr spc="-15" dirty="0">
                <a:solidFill>
                  <a:prstClr val="black"/>
                </a:solidFill>
                <a:latin typeface="Caladea"/>
                <a:cs typeface="Caladea"/>
              </a:rPr>
              <a:t>given  </a:t>
            </a:r>
            <a:r>
              <a:rPr spc="-64" dirty="0">
                <a:solidFill>
                  <a:prstClr val="black"/>
                </a:solidFill>
                <a:latin typeface="Caladea"/>
                <a:cs typeface="Caladea"/>
              </a:rPr>
              <a:t>by,</a:t>
            </a:r>
            <a:endParaRPr>
              <a:solidFill>
                <a:prstClr val="black"/>
              </a:solidFill>
              <a:latin typeface="Caladea"/>
              <a:cs typeface="Caladea"/>
            </a:endParaRPr>
          </a:p>
          <a:p>
            <a:pPr marL="57626" algn="ctr" defTabSz="685800">
              <a:lnSpc>
                <a:spcPts val="1916"/>
              </a:lnSpc>
              <a:tabLst>
                <a:tab pos="731044" algn="l"/>
              </a:tabLst>
            </a:pPr>
            <a:r>
              <a:rPr spc="-165" dirty="0">
                <a:solidFill>
                  <a:prstClr val="black"/>
                </a:solidFill>
                <a:latin typeface="DejaVu Sans"/>
                <a:cs typeface="DejaVu Sans"/>
              </a:rPr>
              <a:t>=</a:t>
            </a:r>
            <a:r>
              <a:rPr spc="-79" dirty="0">
                <a:solidFill>
                  <a:prstClr val="black"/>
                </a:solidFill>
                <a:latin typeface="DejaVu Sans"/>
                <a:cs typeface="DejaVu Sans"/>
              </a:rPr>
              <a:t> </a:t>
            </a:r>
            <a:r>
              <a:rPr spc="-98" dirty="0">
                <a:solidFill>
                  <a:prstClr val="black"/>
                </a:solidFill>
                <a:latin typeface="DejaVu Sans"/>
                <a:cs typeface="DejaVu Sans"/>
              </a:rPr>
              <a:t>𝑥𝑣</a:t>
            </a:r>
            <a:r>
              <a:rPr sz="1969" spc="-146" baseline="-15873" dirty="0">
                <a:solidFill>
                  <a:prstClr val="black"/>
                </a:solidFill>
                <a:latin typeface="DejaVu Sans"/>
                <a:cs typeface="DejaVu Sans"/>
              </a:rPr>
              <a:t>𝑔	</a:t>
            </a:r>
            <a:r>
              <a:rPr spc="-165" dirty="0">
                <a:solidFill>
                  <a:prstClr val="black"/>
                </a:solidFill>
                <a:latin typeface="DejaVu Sans"/>
                <a:cs typeface="DejaVu Sans"/>
              </a:rPr>
              <a:t>+ </a:t>
            </a:r>
            <a:r>
              <a:rPr spc="-49" dirty="0">
                <a:solidFill>
                  <a:prstClr val="black"/>
                </a:solidFill>
                <a:latin typeface="DejaVu Sans"/>
                <a:cs typeface="DejaVu Sans"/>
              </a:rPr>
              <a:t>(1 </a:t>
            </a:r>
            <a:r>
              <a:rPr spc="-165" dirty="0">
                <a:solidFill>
                  <a:prstClr val="black"/>
                </a:solidFill>
                <a:latin typeface="DejaVu Sans"/>
                <a:cs typeface="DejaVu Sans"/>
              </a:rPr>
              <a:t>−</a:t>
            </a:r>
            <a:r>
              <a:rPr spc="-326" dirty="0">
                <a:solidFill>
                  <a:prstClr val="black"/>
                </a:solidFill>
                <a:latin typeface="DejaVu Sans"/>
                <a:cs typeface="DejaVu Sans"/>
              </a:rPr>
              <a:t> </a:t>
            </a:r>
            <a:r>
              <a:rPr spc="-64" dirty="0">
                <a:solidFill>
                  <a:prstClr val="black"/>
                </a:solidFill>
                <a:latin typeface="DejaVu Sans"/>
                <a:cs typeface="DejaVu Sans"/>
              </a:rPr>
              <a:t>𝑥)𝑣</a:t>
            </a:r>
            <a:r>
              <a:rPr sz="1969" spc="-95" baseline="-15873" dirty="0">
                <a:solidFill>
                  <a:prstClr val="black"/>
                </a:solidFill>
                <a:latin typeface="DejaVu Sans"/>
                <a:cs typeface="DejaVu Sans"/>
              </a:rPr>
              <a:t>𝑓</a:t>
            </a:r>
            <a:endParaRPr sz="1969" baseline="-15873">
              <a:solidFill>
                <a:prstClr val="black"/>
              </a:solidFill>
              <a:latin typeface="DejaVu Sans"/>
              <a:cs typeface="DejaVu Sans"/>
            </a:endParaRPr>
          </a:p>
          <a:p>
            <a:pPr marL="66675" marR="868204" defTabSz="685800">
              <a:lnSpc>
                <a:spcPct val="72900"/>
              </a:lnSpc>
              <a:spcBef>
                <a:spcPts val="930"/>
              </a:spcBef>
            </a:pPr>
            <a:r>
              <a:rPr spc="-4" dirty="0">
                <a:solidFill>
                  <a:prstClr val="black"/>
                </a:solidFill>
                <a:latin typeface="Caladea"/>
                <a:cs typeface="Caladea"/>
              </a:rPr>
              <a:t>Since v</a:t>
            </a:r>
            <a:r>
              <a:rPr spc="-5" baseline="-20833" dirty="0">
                <a:solidFill>
                  <a:prstClr val="black"/>
                </a:solidFill>
                <a:latin typeface="Caladea"/>
                <a:cs typeface="Caladea"/>
              </a:rPr>
              <a:t>f </a:t>
            </a:r>
            <a:r>
              <a:rPr spc="-4" dirty="0">
                <a:solidFill>
                  <a:prstClr val="black"/>
                </a:solidFill>
                <a:latin typeface="Caladea"/>
                <a:cs typeface="Caladea"/>
              </a:rPr>
              <a:t>is </a:t>
            </a:r>
            <a:r>
              <a:rPr spc="-11" dirty="0">
                <a:solidFill>
                  <a:prstClr val="black"/>
                </a:solidFill>
                <a:latin typeface="Caladea"/>
                <a:cs typeface="Caladea"/>
              </a:rPr>
              <a:t>very </a:t>
            </a:r>
            <a:r>
              <a:rPr dirty="0">
                <a:solidFill>
                  <a:prstClr val="black"/>
                </a:solidFill>
                <a:latin typeface="Caladea"/>
                <a:cs typeface="Caladea"/>
              </a:rPr>
              <a:t>small in </a:t>
            </a:r>
            <a:r>
              <a:rPr spc="-4" dirty="0">
                <a:solidFill>
                  <a:prstClr val="black"/>
                </a:solidFill>
                <a:latin typeface="Caladea"/>
                <a:cs typeface="Caladea"/>
              </a:rPr>
              <a:t>comparison </a:t>
            </a:r>
            <a:r>
              <a:rPr spc="-11" dirty="0">
                <a:solidFill>
                  <a:prstClr val="black"/>
                </a:solidFill>
                <a:latin typeface="Caladea"/>
                <a:cs typeface="Caladea"/>
              </a:rPr>
              <a:t>to v</a:t>
            </a:r>
            <a:r>
              <a:rPr spc="-17" baseline="-20833" dirty="0">
                <a:solidFill>
                  <a:prstClr val="black"/>
                </a:solidFill>
                <a:latin typeface="Caladea"/>
                <a:cs typeface="Caladea"/>
              </a:rPr>
              <a:t>g</a:t>
            </a:r>
            <a:r>
              <a:rPr spc="-11" dirty="0">
                <a:solidFill>
                  <a:prstClr val="black"/>
                </a:solidFill>
                <a:latin typeface="Caladea"/>
                <a:cs typeface="Caladea"/>
              </a:rPr>
              <a:t>, </a:t>
            </a:r>
            <a:r>
              <a:rPr spc="-4" dirty="0">
                <a:solidFill>
                  <a:prstClr val="black"/>
                </a:solidFill>
                <a:latin typeface="Caladea"/>
                <a:cs typeface="Caladea"/>
              </a:rPr>
              <a:t>so the </a:t>
            </a:r>
            <a:r>
              <a:rPr spc="-8" dirty="0">
                <a:solidFill>
                  <a:prstClr val="black"/>
                </a:solidFill>
                <a:latin typeface="Caladea"/>
                <a:cs typeface="Caladea"/>
              </a:rPr>
              <a:t>term </a:t>
            </a:r>
            <a:r>
              <a:rPr spc="-56" dirty="0">
                <a:solidFill>
                  <a:prstClr val="black"/>
                </a:solidFill>
                <a:latin typeface="DejaVu Sans"/>
                <a:cs typeface="DejaVu Sans"/>
              </a:rPr>
              <a:t>(1 </a:t>
            </a:r>
            <a:r>
              <a:rPr spc="-165" dirty="0">
                <a:solidFill>
                  <a:prstClr val="black"/>
                </a:solidFill>
                <a:latin typeface="DejaVu Sans"/>
                <a:cs typeface="DejaVu Sans"/>
              </a:rPr>
              <a:t>− </a:t>
            </a:r>
            <a:r>
              <a:rPr spc="-68" dirty="0">
                <a:solidFill>
                  <a:prstClr val="black"/>
                </a:solidFill>
                <a:latin typeface="DejaVu Sans"/>
                <a:cs typeface="DejaVu Sans"/>
              </a:rPr>
              <a:t>𝑥)𝑣</a:t>
            </a:r>
            <a:r>
              <a:rPr sz="1969" spc="-101" baseline="-15873" dirty="0">
                <a:solidFill>
                  <a:prstClr val="black"/>
                </a:solidFill>
                <a:latin typeface="DejaVu Sans"/>
                <a:cs typeface="DejaVu Sans"/>
              </a:rPr>
              <a:t>𝑓 </a:t>
            </a:r>
            <a:r>
              <a:rPr spc="-15" dirty="0">
                <a:solidFill>
                  <a:prstClr val="black"/>
                </a:solidFill>
                <a:latin typeface="Caladea"/>
                <a:cs typeface="Caladea"/>
              </a:rPr>
              <a:t>may </a:t>
            </a:r>
            <a:r>
              <a:rPr spc="-4" dirty="0">
                <a:solidFill>
                  <a:prstClr val="black"/>
                </a:solidFill>
                <a:latin typeface="Caladea"/>
                <a:cs typeface="Caladea"/>
              </a:rPr>
              <a:t>be  neglected.</a:t>
            </a:r>
            <a:endParaRPr>
              <a:solidFill>
                <a:prstClr val="black"/>
              </a:solidFill>
              <a:latin typeface="Caladea"/>
              <a:cs typeface="Caladea"/>
            </a:endParaRPr>
          </a:p>
          <a:p>
            <a:pPr marL="66675" defTabSz="685800">
              <a:spcBef>
                <a:spcPts val="98"/>
              </a:spcBef>
            </a:pPr>
            <a:r>
              <a:rPr spc="-4" dirty="0">
                <a:solidFill>
                  <a:prstClr val="black"/>
                </a:solidFill>
                <a:latin typeface="Caladea"/>
                <a:cs typeface="Caladea"/>
              </a:rPr>
              <a:t>So</a:t>
            </a:r>
            <a:r>
              <a:rPr spc="-8" dirty="0">
                <a:solidFill>
                  <a:prstClr val="black"/>
                </a:solidFill>
                <a:latin typeface="Caladea"/>
                <a:cs typeface="Caladea"/>
              </a:rPr>
              <a:t> </a:t>
            </a:r>
            <a:r>
              <a:rPr spc="4" dirty="0">
                <a:solidFill>
                  <a:prstClr val="black"/>
                </a:solidFill>
                <a:latin typeface="Caladea"/>
                <a:cs typeface="Caladea"/>
              </a:rPr>
              <a:t>that,</a:t>
            </a:r>
            <a:endParaRPr>
              <a:solidFill>
                <a:prstClr val="black"/>
              </a:solidFill>
              <a:latin typeface="Caladea"/>
              <a:cs typeface="Caladea"/>
            </a:endParaRPr>
          </a:p>
          <a:p>
            <a:pPr marL="1517333" defTabSz="685800">
              <a:lnSpc>
                <a:spcPts val="1875"/>
              </a:lnSpc>
              <a:spcBef>
                <a:spcPts val="109"/>
              </a:spcBef>
            </a:pPr>
            <a:r>
              <a:rPr spc="-26" dirty="0">
                <a:solidFill>
                  <a:prstClr val="black"/>
                </a:solidFill>
                <a:latin typeface="Caladea"/>
                <a:cs typeface="Caladea"/>
              </a:rPr>
              <a:t>Volume </a:t>
            </a:r>
            <a:r>
              <a:rPr spc="-4" dirty="0">
                <a:solidFill>
                  <a:prstClr val="black"/>
                </a:solidFill>
                <a:latin typeface="Caladea"/>
                <a:cs typeface="Caladea"/>
              </a:rPr>
              <a:t>of one </a:t>
            </a:r>
            <a:r>
              <a:rPr spc="-8" dirty="0">
                <a:solidFill>
                  <a:prstClr val="black"/>
                </a:solidFill>
                <a:latin typeface="Caladea"/>
                <a:cs typeface="Caladea"/>
              </a:rPr>
              <a:t>kilogram </a:t>
            </a:r>
            <a:r>
              <a:rPr spc="-4" dirty="0">
                <a:solidFill>
                  <a:prstClr val="black"/>
                </a:solidFill>
                <a:latin typeface="Caladea"/>
                <a:cs typeface="Caladea"/>
              </a:rPr>
              <a:t>of </a:t>
            </a:r>
            <a:r>
              <a:rPr spc="-11" dirty="0">
                <a:solidFill>
                  <a:prstClr val="black"/>
                </a:solidFill>
                <a:latin typeface="Caladea"/>
                <a:cs typeface="Caladea"/>
              </a:rPr>
              <a:t>wet</a:t>
            </a:r>
            <a:r>
              <a:rPr spc="30" dirty="0">
                <a:solidFill>
                  <a:prstClr val="black"/>
                </a:solidFill>
                <a:latin typeface="Caladea"/>
                <a:cs typeface="Caladea"/>
              </a:rPr>
              <a:t> </a:t>
            </a:r>
            <a:r>
              <a:rPr spc="-4" dirty="0">
                <a:solidFill>
                  <a:prstClr val="black"/>
                </a:solidFill>
                <a:latin typeface="Caladea"/>
                <a:cs typeface="Caladea"/>
              </a:rPr>
              <a:t>steam</a:t>
            </a:r>
            <a:endParaRPr>
              <a:solidFill>
                <a:prstClr val="black"/>
              </a:solidFill>
              <a:latin typeface="Caladea"/>
              <a:cs typeface="Caladea"/>
            </a:endParaRPr>
          </a:p>
          <a:p>
            <a:pPr marL="60008" algn="ctr" defTabSz="685800">
              <a:lnSpc>
                <a:spcPts val="1875"/>
              </a:lnSpc>
            </a:pPr>
            <a:r>
              <a:rPr spc="-165" dirty="0">
                <a:solidFill>
                  <a:prstClr val="black"/>
                </a:solidFill>
                <a:latin typeface="DejaVu Sans"/>
                <a:cs typeface="DejaVu Sans"/>
              </a:rPr>
              <a:t>= </a:t>
            </a:r>
            <a:r>
              <a:rPr spc="-98" dirty="0">
                <a:solidFill>
                  <a:prstClr val="black"/>
                </a:solidFill>
                <a:latin typeface="DejaVu Sans"/>
                <a:cs typeface="DejaVu Sans"/>
              </a:rPr>
              <a:t>𝑥𝑣</a:t>
            </a:r>
            <a:r>
              <a:rPr sz="1969" spc="-146" baseline="-15873" dirty="0">
                <a:solidFill>
                  <a:prstClr val="black"/>
                </a:solidFill>
                <a:latin typeface="DejaVu Sans"/>
                <a:cs typeface="DejaVu Sans"/>
              </a:rPr>
              <a:t>𝑔</a:t>
            </a:r>
            <a:r>
              <a:rPr sz="1969" spc="-11" baseline="-15873" dirty="0">
                <a:solidFill>
                  <a:prstClr val="black"/>
                </a:solidFill>
                <a:latin typeface="DejaVu Sans"/>
                <a:cs typeface="DejaVu Sans"/>
              </a:rPr>
              <a:t> </a:t>
            </a:r>
            <a:r>
              <a:rPr spc="-169" dirty="0">
                <a:solidFill>
                  <a:prstClr val="black"/>
                </a:solidFill>
                <a:latin typeface="DejaVu Sans"/>
                <a:cs typeface="DejaVu Sans"/>
              </a:rPr>
              <a:t>m</a:t>
            </a:r>
            <a:r>
              <a:rPr sz="1969" spc="-253" baseline="28571" dirty="0">
                <a:solidFill>
                  <a:prstClr val="black"/>
                </a:solidFill>
                <a:latin typeface="DejaVu Sans"/>
                <a:cs typeface="DejaVu Sans"/>
              </a:rPr>
              <a:t>3</a:t>
            </a:r>
            <a:endParaRPr sz="1969" baseline="28571">
              <a:solidFill>
                <a:prstClr val="black"/>
              </a:solidFill>
              <a:latin typeface="DejaVu Sans"/>
              <a:cs typeface="DejaVu Sans"/>
            </a:endParaRPr>
          </a:p>
          <a:p>
            <a:pPr marL="1567339" marR="3425190" indent="2250758" defTabSz="685800">
              <a:lnSpc>
                <a:spcPct val="104600"/>
              </a:lnSpc>
              <a:spcBef>
                <a:spcPts val="71"/>
              </a:spcBef>
            </a:pPr>
            <a:r>
              <a:rPr spc="-8" dirty="0">
                <a:solidFill>
                  <a:prstClr val="black"/>
                </a:solidFill>
                <a:latin typeface="Caladea"/>
                <a:cs typeface="Caladea"/>
              </a:rPr>
              <a:t>Or  </a:t>
            </a:r>
            <a:r>
              <a:rPr spc="-4" dirty="0">
                <a:solidFill>
                  <a:prstClr val="black"/>
                </a:solidFill>
                <a:latin typeface="Caladea"/>
                <a:cs typeface="Caladea"/>
              </a:rPr>
              <a:t>Specific </a:t>
            </a:r>
            <a:r>
              <a:rPr spc="-11" dirty="0">
                <a:solidFill>
                  <a:prstClr val="black"/>
                </a:solidFill>
                <a:latin typeface="Caladea"/>
                <a:cs typeface="Caladea"/>
              </a:rPr>
              <a:t>volume </a:t>
            </a:r>
            <a:r>
              <a:rPr spc="-4" dirty="0">
                <a:solidFill>
                  <a:prstClr val="black"/>
                </a:solidFill>
                <a:latin typeface="Caladea"/>
                <a:cs typeface="Caladea"/>
              </a:rPr>
              <a:t>of </a:t>
            </a:r>
            <a:r>
              <a:rPr spc="-11" dirty="0">
                <a:solidFill>
                  <a:prstClr val="black"/>
                </a:solidFill>
                <a:latin typeface="Caladea"/>
                <a:cs typeface="Caladea"/>
              </a:rPr>
              <a:t>wet</a:t>
            </a:r>
            <a:r>
              <a:rPr spc="-15" dirty="0">
                <a:solidFill>
                  <a:prstClr val="black"/>
                </a:solidFill>
                <a:latin typeface="Caladea"/>
                <a:cs typeface="Caladea"/>
              </a:rPr>
              <a:t> </a:t>
            </a:r>
            <a:r>
              <a:rPr spc="-4" dirty="0">
                <a:solidFill>
                  <a:prstClr val="black"/>
                </a:solidFill>
                <a:latin typeface="Caladea"/>
                <a:cs typeface="Caladea"/>
              </a:rPr>
              <a:t>steam</a:t>
            </a:r>
            <a:endParaRPr>
              <a:solidFill>
                <a:prstClr val="black"/>
              </a:solidFill>
              <a:latin typeface="Caladea"/>
              <a:cs typeface="Caladea"/>
            </a:endParaRPr>
          </a:p>
          <a:p>
            <a:pPr marL="70485" algn="ctr" defTabSz="685800">
              <a:lnSpc>
                <a:spcPts val="1961"/>
              </a:lnSpc>
            </a:pPr>
            <a:r>
              <a:rPr spc="-101" dirty="0">
                <a:solidFill>
                  <a:prstClr val="black"/>
                </a:solidFill>
                <a:latin typeface="DejaVu Sans"/>
                <a:cs typeface="DejaVu Sans"/>
              </a:rPr>
              <a:t>𝑣 </a:t>
            </a:r>
            <a:r>
              <a:rPr spc="-165" dirty="0">
                <a:solidFill>
                  <a:prstClr val="black"/>
                </a:solidFill>
                <a:latin typeface="DejaVu Sans"/>
                <a:cs typeface="DejaVu Sans"/>
              </a:rPr>
              <a:t>= </a:t>
            </a:r>
            <a:r>
              <a:rPr spc="-98" dirty="0">
                <a:solidFill>
                  <a:prstClr val="black"/>
                </a:solidFill>
                <a:latin typeface="DejaVu Sans"/>
                <a:cs typeface="DejaVu Sans"/>
              </a:rPr>
              <a:t>𝑥𝑣</a:t>
            </a:r>
            <a:r>
              <a:rPr sz="1969" spc="-146" baseline="-15873" dirty="0">
                <a:solidFill>
                  <a:prstClr val="black"/>
                </a:solidFill>
                <a:latin typeface="DejaVu Sans"/>
                <a:cs typeface="DejaVu Sans"/>
              </a:rPr>
              <a:t>𝑔</a:t>
            </a:r>
            <a:r>
              <a:rPr sz="1969" spc="197" baseline="-15873" dirty="0">
                <a:solidFill>
                  <a:prstClr val="black"/>
                </a:solidFill>
                <a:latin typeface="DejaVu Sans"/>
                <a:cs typeface="DejaVu Sans"/>
              </a:rPr>
              <a:t> </a:t>
            </a:r>
            <a:r>
              <a:rPr spc="-71" dirty="0">
                <a:solidFill>
                  <a:prstClr val="black"/>
                </a:solidFill>
                <a:latin typeface="DejaVu Sans"/>
                <a:cs typeface="DejaVu Sans"/>
              </a:rPr>
              <a:t>m</a:t>
            </a:r>
            <a:r>
              <a:rPr sz="1969" spc="-107" baseline="28571" dirty="0">
                <a:solidFill>
                  <a:prstClr val="black"/>
                </a:solidFill>
                <a:latin typeface="DejaVu Sans"/>
                <a:cs typeface="DejaVu Sans"/>
              </a:rPr>
              <a:t>3</a:t>
            </a:r>
            <a:r>
              <a:rPr spc="-71" dirty="0">
                <a:solidFill>
                  <a:prstClr val="black"/>
                </a:solidFill>
                <a:latin typeface="DejaVu Sans"/>
                <a:cs typeface="DejaVu Sans"/>
              </a:rPr>
              <a:t>/kg</a:t>
            </a:r>
            <a:endParaRPr>
              <a:solidFill>
                <a:prstClr val="black"/>
              </a:solidFill>
              <a:latin typeface="DejaVu Sans"/>
              <a:cs typeface="DejaVu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1030377"/>
            <a:ext cx="7285196" cy="446501"/>
          </a:xfrm>
          <a:prstGeom prst="rect">
            <a:avLst/>
          </a:prstGeom>
        </p:spPr>
        <p:txBody>
          <a:bodyPr vert="horz" wrap="square" lIns="0" tIns="9049" rIns="0" bIns="0" rtlCol="0">
            <a:spAutoFit/>
          </a:bodyPr>
          <a:lstStyle/>
          <a:p>
            <a:pPr marL="9525">
              <a:lnSpc>
                <a:spcPts val="1684"/>
              </a:lnSpc>
              <a:spcBef>
                <a:spcPts val="71"/>
              </a:spcBef>
            </a:pPr>
            <a:r>
              <a:rPr sz="1650" spc="-4" dirty="0"/>
              <a:t>Dry steam: </a:t>
            </a:r>
            <a:r>
              <a:rPr sz="1650" b="0" spc="-4" dirty="0"/>
              <a:t>As studied </a:t>
            </a:r>
            <a:r>
              <a:rPr sz="1650" b="0" spc="-8" dirty="0"/>
              <a:t>earlier </a:t>
            </a:r>
            <a:r>
              <a:rPr sz="1650" b="0" spc="-4" dirty="0"/>
              <a:t>in dry </a:t>
            </a:r>
            <a:r>
              <a:rPr sz="1650" b="0" spc="-8" dirty="0"/>
              <a:t>steam, </a:t>
            </a:r>
            <a:r>
              <a:rPr sz="1650" b="0" spc="-4" dirty="0"/>
              <a:t>the mass of </a:t>
            </a:r>
            <a:r>
              <a:rPr sz="1650" b="0" spc="-15" dirty="0"/>
              <a:t>water </a:t>
            </a:r>
            <a:r>
              <a:rPr sz="1650" b="0" spc="-4" dirty="0"/>
              <a:t>is </a:t>
            </a:r>
            <a:r>
              <a:rPr sz="1650" b="0" spc="-11" dirty="0"/>
              <a:t>zero </a:t>
            </a:r>
            <a:r>
              <a:rPr sz="1650" b="0" spc="-8" dirty="0"/>
              <a:t>and</a:t>
            </a:r>
            <a:r>
              <a:rPr sz="1650" b="0" spc="255" dirty="0"/>
              <a:t> </a:t>
            </a:r>
            <a:r>
              <a:rPr sz="1650" b="0" spc="-4" dirty="0"/>
              <a:t>dryness</a:t>
            </a:r>
            <a:endParaRPr sz="1650"/>
          </a:p>
          <a:p>
            <a:pPr marL="9525">
              <a:lnSpc>
                <a:spcPts val="1684"/>
              </a:lnSpc>
            </a:pPr>
            <a:r>
              <a:rPr sz="1650" b="0" spc="-8" dirty="0"/>
              <a:t>fraction </a:t>
            </a:r>
            <a:r>
              <a:rPr sz="1650" b="0" spc="-4" dirty="0"/>
              <a:t>is </a:t>
            </a:r>
            <a:r>
              <a:rPr sz="1650" b="0" spc="-26" dirty="0"/>
              <a:t>unity. </a:t>
            </a:r>
            <a:r>
              <a:rPr sz="1650" b="0" spc="-4" dirty="0"/>
              <a:t>So</a:t>
            </a:r>
            <a:r>
              <a:rPr sz="1650" b="0" spc="60" dirty="0"/>
              <a:t> </a:t>
            </a:r>
            <a:r>
              <a:rPr sz="1650" b="0" spc="-8" dirty="0"/>
              <a:t>that</a:t>
            </a:r>
            <a:endParaRPr sz="1650"/>
          </a:p>
        </p:txBody>
      </p:sp>
      <p:sp>
        <p:nvSpPr>
          <p:cNvPr id="3" name="object 3"/>
          <p:cNvSpPr txBox="1"/>
          <p:nvPr/>
        </p:nvSpPr>
        <p:spPr>
          <a:xfrm>
            <a:off x="678180" y="1447533"/>
            <a:ext cx="7766209" cy="1401473"/>
          </a:xfrm>
          <a:prstGeom prst="rect">
            <a:avLst/>
          </a:prstGeom>
        </p:spPr>
        <p:txBody>
          <a:bodyPr vert="horz" wrap="square" lIns="0" tIns="39052" rIns="0" bIns="0" rtlCol="0">
            <a:spAutoFit/>
          </a:bodyPr>
          <a:lstStyle/>
          <a:p>
            <a:pPr marL="19050" defTabSz="685800">
              <a:spcBef>
                <a:spcPts val="307"/>
              </a:spcBef>
            </a:pPr>
            <a:r>
              <a:rPr sz="1650" spc="-4" dirty="0">
                <a:solidFill>
                  <a:prstClr val="black"/>
                </a:solidFill>
                <a:latin typeface="Caladea"/>
                <a:cs typeface="Caladea"/>
              </a:rPr>
              <a:t>Specific </a:t>
            </a:r>
            <a:r>
              <a:rPr sz="1650" spc="-11" dirty="0">
                <a:solidFill>
                  <a:prstClr val="black"/>
                </a:solidFill>
                <a:latin typeface="Caladea"/>
                <a:cs typeface="Caladea"/>
              </a:rPr>
              <a:t>volume </a:t>
            </a:r>
            <a:r>
              <a:rPr sz="1650" spc="-4" dirty="0">
                <a:solidFill>
                  <a:prstClr val="black"/>
                </a:solidFill>
                <a:latin typeface="Caladea"/>
                <a:cs typeface="Caladea"/>
              </a:rPr>
              <a:t>of dry</a:t>
            </a:r>
            <a:r>
              <a:rPr sz="1650" spc="38" dirty="0">
                <a:solidFill>
                  <a:prstClr val="black"/>
                </a:solidFill>
                <a:latin typeface="Caladea"/>
                <a:cs typeface="Caladea"/>
              </a:rPr>
              <a:t> </a:t>
            </a:r>
            <a:r>
              <a:rPr sz="1650" spc="-8" dirty="0">
                <a:solidFill>
                  <a:prstClr val="black"/>
                </a:solidFill>
                <a:latin typeface="Caladea"/>
                <a:cs typeface="Caladea"/>
              </a:rPr>
              <a:t>steam</a:t>
            </a:r>
            <a:endParaRPr sz="1650">
              <a:solidFill>
                <a:prstClr val="black"/>
              </a:solidFill>
              <a:latin typeface="Caladea"/>
              <a:cs typeface="Caladea"/>
            </a:endParaRPr>
          </a:p>
          <a:p>
            <a:pPr marR="20955" algn="ctr" defTabSz="685800">
              <a:spcBef>
                <a:spcPts val="236"/>
              </a:spcBef>
            </a:pPr>
            <a:r>
              <a:rPr sz="1650" spc="-98" dirty="0">
                <a:solidFill>
                  <a:prstClr val="black"/>
                </a:solidFill>
                <a:latin typeface="DejaVu Sans"/>
                <a:cs typeface="DejaVu Sans"/>
              </a:rPr>
              <a:t>𝑣 </a:t>
            </a:r>
            <a:r>
              <a:rPr sz="1650" spc="-153" dirty="0">
                <a:solidFill>
                  <a:prstClr val="black"/>
                </a:solidFill>
                <a:latin typeface="DejaVu Sans"/>
                <a:cs typeface="DejaVu Sans"/>
              </a:rPr>
              <a:t>= </a:t>
            </a:r>
            <a:r>
              <a:rPr sz="1650" spc="-94" dirty="0">
                <a:solidFill>
                  <a:prstClr val="black"/>
                </a:solidFill>
                <a:latin typeface="DejaVu Sans"/>
                <a:cs typeface="DejaVu Sans"/>
              </a:rPr>
              <a:t>𝑣</a:t>
            </a:r>
            <a:r>
              <a:rPr spc="-140" baseline="-15625" dirty="0">
                <a:solidFill>
                  <a:prstClr val="black"/>
                </a:solidFill>
                <a:latin typeface="DejaVu Sans"/>
                <a:cs typeface="DejaVu Sans"/>
              </a:rPr>
              <a:t>𝑔</a:t>
            </a:r>
            <a:r>
              <a:rPr spc="219" baseline="-15625" dirty="0">
                <a:solidFill>
                  <a:prstClr val="black"/>
                </a:solidFill>
                <a:latin typeface="DejaVu Sans"/>
                <a:cs typeface="DejaVu Sans"/>
              </a:rPr>
              <a:t> </a:t>
            </a:r>
            <a:r>
              <a:rPr sz="1650" spc="-71" dirty="0">
                <a:solidFill>
                  <a:prstClr val="black"/>
                </a:solidFill>
                <a:latin typeface="DejaVu Sans"/>
                <a:cs typeface="DejaVu Sans"/>
              </a:rPr>
              <a:t>m</a:t>
            </a:r>
            <a:r>
              <a:rPr spc="-107" baseline="27777" dirty="0">
                <a:solidFill>
                  <a:prstClr val="black"/>
                </a:solidFill>
                <a:latin typeface="DejaVu Sans"/>
                <a:cs typeface="DejaVu Sans"/>
              </a:rPr>
              <a:t>3</a:t>
            </a:r>
            <a:r>
              <a:rPr sz="1650" spc="-71" dirty="0">
                <a:solidFill>
                  <a:prstClr val="black"/>
                </a:solidFill>
                <a:latin typeface="DejaVu Sans"/>
                <a:cs typeface="DejaVu Sans"/>
              </a:rPr>
              <a:t>/kg</a:t>
            </a:r>
            <a:endParaRPr sz="1650">
              <a:solidFill>
                <a:prstClr val="black"/>
              </a:solidFill>
              <a:latin typeface="DejaVu Sans"/>
              <a:cs typeface="DejaVu Sans"/>
            </a:endParaRPr>
          </a:p>
          <a:p>
            <a:pPr marL="19050" defTabSz="685800">
              <a:lnSpc>
                <a:spcPts val="1684"/>
              </a:lnSpc>
              <a:spcBef>
                <a:spcPts val="214"/>
              </a:spcBef>
            </a:pPr>
            <a:r>
              <a:rPr sz="1650" b="1" spc="-8" dirty="0">
                <a:solidFill>
                  <a:prstClr val="black"/>
                </a:solidFill>
                <a:latin typeface="Caladea"/>
                <a:cs typeface="Caladea"/>
              </a:rPr>
              <a:t>Superheated </a:t>
            </a:r>
            <a:r>
              <a:rPr sz="1650" b="1" spc="-4" dirty="0">
                <a:solidFill>
                  <a:prstClr val="black"/>
                </a:solidFill>
                <a:latin typeface="Caladea"/>
                <a:cs typeface="Caladea"/>
              </a:rPr>
              <a:t>steam: </a:t>
            </a:r>
            <a:r>
              <a:rPr sz="1650" spc="-4" dirty="0">
                <a:solidFill>
                  <a:prstClr val="black"/>
                </a:solidFill>
                <a:latin typeface="Caladea"/>
                <a:cs typeface="Caladea"/>
              </a:rPr>
              <a:t>As studied </a:t>
            </a:r>
            <a:r>
              <a:rPr sz="1650" spc="-8" dirty="0">
                <a:solidFill>
                  <a:prstClr val="black"/>
                </a:solidFill>
                <a:latin typeface="Caladea"/>
                <a:cs typeface="Caladea"/>
              </a:rPr>
              <a:t>earlier when </a:t>
            </a:r>
            <a:r>
              <a:rPr sz="1650" spc="-4" dirty="0">
                <a:solidFill>
                  <a:prstClr val="black"/>
                </a:solidFill>
                <a:latin typeface="Caladea"/>
                <a:cs typeface="Caladea"/>
              </a:rPr>
              <a:t>the dry </a:t>
            </a:r>
            <a:r>
              <a:rPr sz="1650" spc="-8" dirty="0">
                <a:solidFill>
                  <a:prstClr val="black"/>
                </a:solidFill>
                <a:latin typeface="Caladea"/>
                <a:cs typeface="Caladea"/>
              </a:rPr>
              <a:t>saturated steam </a:t>
            </a:r>
            <a:r>
              <a:rPr sz="1650" spc="-4" dirty="0">
                <a:solidFill>
                  <a:prstClr val="black"/>
                </a:solidFill>
                <a:latin typeface="Caladea"/>
                <a:cs typeface="Caladea"/>
              </a:rPr>
              <a:t>is</a:t>
            </a:r>
            <a:r>
              <a:rPr sz="1650" spc="153" dirty="0">
                <a:solidFill>
                  <a:prstClr val="black"/>
                </a:solidFill>
                <a:latin typeface="Caladea"/>
                <a:cs typeface="Caladea"/>
              </a:rPr>
              <a:t> </a:t>
            </a:r>
            <a:r>
              <a:rPr sz="1650" spc="-4" dirty="0">
                <a:solidFill>
                  <a:prstClr val="black"/>
                </a:solidFill>
                <a:latin typeface="Caladea"/>
                <a:cs typeface="Caladea"/>
              </a:rPr>
              <a:t>further</a:t>
            </a:r>
            <a:endParaRPr sz="1650">
              <a:solidFill>
                <a:prstClr val="black"/>
              </a:solidFill>
              <a:latin typeface="Caladea"/>
              <a:cs typeface="Caladea"/>
            </a:endParaRPr>
          </a:p>
          <a:p>
            <a:pPr marL="19050" defTabSz="685800">
              <a:lnSpc>
                <a:spcPts val="1388"/>
              </a:lnSpc>
            </a:pPr>
            <a:r>
              <a:rPr sz="1650" spc="-8" dirty="0">
                <a:solidFill>
                  <a:prstClr val="black"/>
                </a:solidFill>
                <a:latin typeface="Caladea"/>
                <a:cs typeface="Caladea"/>
              </a:rPr>
              <a:t>heated </a:t>
            </a:r>
            <a:r>
              <a:rPr sz="1650" spc="-4" dirty="0">
                <a:solidFill>
                  <a:prstClr val="black"/>
                </a:solidFill>
                <a:latin typeface="Caladea"/>
                <a:cs typeface="Caladea"/>
              </a:rPr>
              <a:t>at constant </a:t>
            </a:r>
            <a:r>
              <a:rPr sz="1650" spc="-11" dirty="0">
                <a:solidFill>
                  <a:prstClr val="black"/>
                </a:solidFill>
                <a:latin typeface="Caladea"/>
                <a:cs typeface="Caladea"/>
              </a:rPr>
              <a:t>pressure </a:t>
            </a:r>
            <a:r>
              <a:rPr sz="1650" spc="-8" dirty="0">
                <a:solidFill>
                  <a:prstClr val="black"/>
                </a:solidFill>
                <a:latin typeface="Caladea"/>
                <a:cs typeface="Caladea"/>
              </a:rPr>
              <a:t>thus </a:t>
            </a:r>
            <a:r>
              <a:rPr sz="1650" spc="-11" dirty="0">
                <a:solidFill>
                  <a:prstClr val="black"/>
                </a:solidFill>
                <a:latin typeface="Caladea"/>
                <a:cs typeface="Caladea"/>
              </a:rPr>
              <a:t>raising </a:t>
            </a:r>
            <a:r>
              <a:rPr sz="1650" spc="-4" dirty="0">
                <a:solidFill>
                  <a:prstClr val="black"/>
                </a:solidFill>
                <a:latin typeface="Caladea"/>
                <a:cs typeface="Caladea"/>
              </a:rPr>
              <a:t>its </a:t>
            </a:r>
            <a:r>
              <a:rPr sz="1650" spc="-11" dirty="0">
                <a:solidFill>
                  <a:prstClr val="black"/>
                </a:solidFill>
                <a:latin typeface="Caladea"/>
                <a:cs typeface="Caladea"/>
              </a:rPr>
              <a:t>temperature, </a:t>
            </a:r>
            <a:r>
              <a:rPr sz="1650" spc="-4" dirty="0">
                <a:solidFill>
                  <a:prstClr val="black"/>
                </a:solidFill>
                <a:latin typeface="Caladea"/>
                <a:cs typeface="Caladea"/>
              </a:rPr>
              <a:t>it is </a:t>
            </a:r>
            <a:r>
              <a:rPr sz="1650" spc="-8" dirty="0">
                <a:solidFill>
                  <a:prstClr val="black"/>
                </a:solidFill>
                <a:latin typeface="Caladea"/>
                <a:cs typeface="Caladea"/>
              </a:rPr>
              <a:t>termed </a:t>
            </a:r>
            <a:r>
              <a:rPr sz="1650" spc="-4" dirty="0">
                <a:solidFill>
                  <a:prstClr val="black"/>
                </a:solidFill>
                <a:latin typeface="Caladea"/>
                <a:cs typeface="Caladea"/>
              </a:rPr>
              <a:t>as</a:t>
            </a:r>
            <a:r>
              <a:rPr sz="1650" spc="338" dirty="0">
                <a:solidFill>
                  <a:prstClr val="black"/>
                </a:solidFill>
                <a:latin typeface="Caladea"/>
                <a:cs typeface="Caladea"/>
              </a:rPr>
              <a:t> </a:t>
            </a:r>
            <a:r>
              <a:rPr sz="1650" spc="-8" dirty="0">
                <a:solidFill>
                  <a:prstClr val="black"/>
                </a:solidFill>
                <a:latin typeface="Caladea"/>
                <a:cs typeface="Caladea"/>
              </a:rPr>
              <a:t>superheated</a:t>
            </a:r>
            <a:endParaRPr sz="1650">
              <a:solidFill>
                <a:prstClr val="black"/>
              </a:solidFill>
              <a:latin typeface="Caladea"/>
              <a:cs typeface="Caladea"/>
            </a:endParaRPr>
          </a:p>
          <a:p>
            <a:pPr marL="19050" marR="13335" defTabSz="685800">
              <a:lnSpc>
                <a:spcPct val="70000"/>
              </a:lnSpc>
              <a:spcBef>
                <a:spcPts val="296"/>
              </a:spcBef>
            </a:pPr>
            <a:r>
              <a:rPr sz="1650" spc="-8" dirty="0">
                <a:solidFill>
                  <a:prstClr val="black"/>
                </a:solidFill>
                <a:latin typeface="Caladea"/>
                <a:cs typeface="Caladea"/>
              </a:rPr>
              <a:t>steam. Because </a:t>
            </a:r>
            <a:r>
              <a:rPr sz="1650" spc="-4" dirty="0">
                <a:solidFill>
                  <a:prstClr val="black"/>
                </a:solidFill>
                <a:latin typeface="Caladea"/>
                <a:cs typeface="Caladea"/>
              </a:rPr>
              <a:t>heating of </a:t>
            </a:r>
            <a:r>
              <a:rPr sz="1650" spc="-8" dirty="0">
                <a:solidFill>
                  <a:prstClr val="black"/>
                </a:solidFill>
                <a:latin typeface="Caladea"/>
                <a:cs typeface="Caladea"/>
              </a:rPr>
              <a:t>steam </a:t>
            </a:r>
            <a:r>
              <a:rPr sz="1650" spc="-4" dirty="0">
                <a:solidFill>
                  <a:prstClr val="black"/>
                </a:solidFill>
                <a:latin typeface="Caladea"/>
                <a:cs typeface="Caladea"/>
              </a:rPr>
              <a:t>at constant </a:t>
            </a:r>
            <a:r>
              <a:rPr sz="1650" spc="-11" dirty="0">
                <a:solidFill>
                  <a:prstClr val="black"/>
                </a:solidFill>
                <a:latin typeface="Caladea"/>
                <a:cs typeface="Caladea"/>
              </a:rPr>
              <a:t>pressure </a:t>
            </a:r>
            <a:r>
              <a:rPr sz="1650" spc="-15" dirty="0">
                <a:solidFill>
                  <a:prstClr val="black"/>
                </a:solidFill>
                <a:latin typeface="Caladea"/>
                <a:cs typeface="Caladea"/>
              </a:rPr>
              <a:t>therefore </a:t>
            </a:r>
            <a:r>
              <a:rPr sz="1650" spc="-11" dirty="0">
                <a:solidFill>
                  <a:prstClr val="black"/>
                </a:solidFill>
                <a:latin typeface="Caladea"/>
                <a:cs typeface="Caladea"/>
              </a:rPr>
              <a:t>volume </a:t>
            </a:r>
            <a:r>
              <a:rPr sz="1650" spc="-4" dirty="0">
                <a:solidFill>
                  <a:prstClr val="black"/>
                </a:solidFill>
                <a:latin typeface="Caladea"/>
                <a:cs typeface="Caladea"/>
              </a:rPr>
              <a:t>of </a:t>
            </a:r>
            <a:r>
              <a:rPr sz="1650" spc="-8" dirty="0">
                <a:solidFill>
                  <a:prstClr val="black"/>
                </a:solidFill>
                <a:latin typeface="Caladea"/>
                <a:cs typeface="Caladea"/>
              </a:rPr>
              <a:t>superheated  steam increases. According </a:t>
            </a:r>
            <a:r>
              <a:rPr sz="1650" spc="-11" dirty="0">
                <a:solidFill>
                  <a:prstClr val="black"/>
                </a:solidFill>
                <a:latin typeface="Caladea"/>
                <a:cs typeface="Caladea"/>
              </a:rPr>
              <a:t>to </a:t>
            </a:r>
            <a:r>
              <a:rPr sz="1650" spc="-8" dirty="0">
                <a:solidFill>
                  <a:prstClr val="black"/>
                </a:solidFill>
                <a:latin typeface="Caladea"/>
                <a:cs typeface="Caladea"/>
              </a:rPr>
              <a:t>Charles’s</a:t>
            </a:r>
            <a:r>
              <a:rPr sz="1650" spc="124" dirty="0">
                <a:solidFill>
                  <a:prstClr val="black"/>
                </a:solidFill>
                <a:latin typeface="Caladea"/>
                <a:cs typeface="Caladea"/>
              </a:rPr>
              <a:t> </a:t>
            </a:r>
            <a:r>
              <a:rPr sz="1650" spc="-11" dirty="0">
                <a:solidFill>
                  <a:prstClr val="black"/>
                </a:solidFill>
                <a:latin typeface="Caladea"/>
                <a:cs typeface="Caladea"/>
              </a:rPr>
              <a:t>law</a:t>
            </a:r>
            <a:endParaRPr sz="1650">
              <a:solidFill>
                <a:prstClr val="black"/>
              </a:solidFill>
              <a:latin typeface="Caladea"/>
              <a:cs typeface="Caladea"/>
            </a:endParaRPr>
          </a:p>
        </p:txBody>
      </p:sp>
      <p:sp>
        <p:nvSpPr>
          <p:cNvPr id="4" name="object 4"/>
          <p:cNvSpPr/>
          <p:nvPr/>
        </p:nvSpPr>
        <p:spPr>
          <a:xfrm>
            <a:off x="4142232" y="3020950"/>
            <a:ext cx="381953" cy="13811"/>
          </a:xfrm>
          <a:custGeom>
            <a:avLst/>
            <a:gdLst/>
            <a:ahLst/>
            <a:cxnLst/>
            <a:rect l="l" t="t" r="r" b="b"/>
            <a:pathLst>
              <a:path w="509270" h="18414">
                <a:moveTo>
                  <a:pt x="509015" y="0"/>
                </a:moveTo>
                <a:lnTo>
                  <a:pt x="0" y="0"/>
                </a:lnTo>
                <a:lnTo>
                  <a:pt x="0" y="18287"/>
                </a:lnTo>
                <a:lnTo>
                  <a:pt x="509015" y="18287"/>
                </a:lnTo>
                <a:lnTo>
                  <a:pt x="509015"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5" name="object 5"/>
          <p:cNvSpPr txBox="1"/>
          <p:nvPr/>
        </p:nvSpPr>
        <p:spPr>
          <a:xfrm>
            <a:off x="4114324" y="2746723"/>
            <a:ext cx="429101" cy="263053"/>
          </a:xfrm>
          <a:prstGeom prst="rect">
            <a:avLst/>
          </a:prstGeom>
        </p:spPr>
        <p:txBody>
          <a:bodyPr vert="horz" wrap="square" lIns="0" tIns="9049" rIns="0" bIns="0" rtlCol="0">
            <a:spAutoFit/>
          </a:bodyPr>
          <a:lstStyle/>
          <a:p>
            <a:pPr marL="28575" defTabSz="685800">
              <a:spcBef>
                <a:spcPts val="71"/>
              </a:spcBef>
            </a:pPr>
            <a:r>
              <a:rPr sz="2475" spc="-90" baseline="11363" dirty="0">
                <a:solidFill>
                  <a:prstClr val="black"/>
                </a:solidFill>
                <a:latin typeface="DejaVu Sans"/>
                <a:cs typeface="DejaVu Sans"/>
              </a:rPr>
              <a:t>𝑣</a:t>
            </a:r>
            <a:r>
              <a:rPr sz="1200" spc="-60" dirty="0">
                <a:solidFill>
                  <a:prstClr val="black"/>
                </a:solidFill>
                <a:latin typeface="DejaVu Sans"/>
                <a:cs typeface="DejaVu Sans"/>
              </a:rPr>
              <a:t>𝑠𝑢𝑝</a:t>
            </a:r>
            <a:endParaRPr sz="1200">
              <a:solidFill>
                <a:prstClr val="black"/>
              </a:solidFill>
              <a:latin typeface="DejaVu Sans"/>
              <a:cs typeface="DejaVu Sans"/>
            </a:endParaRPr>
          </a:p>
        </p:txBody>
      </p:sp>
      <p:sp>
        <p:nvSpPr>
          <p:cNvPr id="6" name="object 6"/>
          <p:cNvSpPr txBox="1"/>
          <p:nvPr/>
        </p:nvSpPr>
        <p:spPr>
          <a:xfrm>
            <a:off x="4135660" y="3008470"/>
            <a:ext cx="143828" cy="263053"/>
          </a:xfrm>
          <a:prstGeom prst="rect">
            <a:avLst/>
          </a:prstGeom>
        </p:spPr>
        <p:txBody>
          <a:bodyPr vert="horz" wrap="square" lIns="0" tIns="9049" rIns="0" bIns="0" rtlCol="0">
            <a:spAutoFit/>
          </a:bodyPr>
          <a:lstStyle/>
          <a:p>
            <a:pPr marL="9525" defTabSz="685800">
              <a:spcBef>
                <a:spcPts val="71"/>
              </a:spcBef>
            </a:pPr>
            <a:r>
              <a:rPr sz="1650" spc="-19" dirty="0">
                <a:solidFill>
                  <a:prstClr val="black"/>
                </a:solidFill>
                <a:latin typeface="DejaVu Sans"/>
                <a:cs typeface="DejaVu Sans"/>
              </a:rPr>
              <a:t>𝑇</a:t>
            </a:r>
            <a:endParaRPr sz="1650">
              <a:solidFill>
                <a:prstClr val="black"/>
              </a:solidFill>
              <a:latin typeface="DejaVu Sans"/>
              <a:cs typeface="DejaVu Sans"/>
            </a:endParaRPr>
          </a:p>
        </p:txBody>
      </p:sp>
      <p:sp>
        <p:nvSpPr>
          <p:cNvPr id="7" name="object 7"/>
          <p:cNvSpPr txBox="1"/>
          <p:nvPr/>
        </p:nvSpPr>
        <p:spPr>
          <a:xfrm>
            <a:off x="4231671" y="3106769"/>
            <a:ext cx="289084" cy="194765"/>
          </a:xfrm>
          <a:prstGeom prst="rect">
            <a:avLst/>
          </a:prstGeom>
        </p:spPr>
        <p:txBody>
          <a:bodyPr vert="horz" wrap="square" lIns="0" tIns="10001" rIns="0" bIns="0" rtlCol="0">
            <a:spAutoFit/>
          </a:bodyPr>
          <a:lstStyle/>
          <a:p>
            <a:pPr marL="9525" defTabSz="685800">
              <a:spcBef>
                <a:spcPts val="79"/>
              </a:spcBef>
            </a:pPr>
            <a:r>
              <a:rPr sz="1200" spc="-23" dirty="0">
                <a:solidFill>
                  <a:prstClr val="black"/>
                </a:solidFill>
                <a:latin typeface="DejaVu Sans"/>
                <a:cs typeface="DejaVu Sans"/>
              </a:rPr>
              <a:t>𝑠𝑢𝑝</a:t>
            </a:r>
            <a:endParaRPr sz="1200">
              <a:solidFill>
                <a:prstClr val="black"/>
              </a:solidFill>
              <a:latin typeface="DejaVu Sans"/>
              <a:cs typeface="DejaVu Sans"/>
            </a:endParaRPr>
          </a:p>
        </p:txBody>
      </p:sp>
      <p:sp>
        <p:nvSpPr>
          <p:cNvPr id="8" name="object 8"/>
          <p:cNvSpPr/>
          <p:nvPr/>
        </p:nvSpPr>
        <p:spPr>
          <a:xfrm>
            <a:off x="4796027" y="3020950"/>
            <a:ext cx="205740" cy="13811"/>
          </a:xfrm>
          <a:custGeom>
            <a:avLst/>
            <a:gdLst/>
            <a:ahLst/>
            <a:cxnLst/>
            <a:rect l="l" t="t" r="r" b="b"/>
            <a:pathLst>
              <a:path w="274320" h="18414">
                <a:moveTo>
                  <a:pt x="274320" y="0"/>
                </a:moveTo>
                <a:lnTo>
                  <a:pt x="0" y="0"/>
                </a:lnTo>
                <a:lnTo>
                  <a:pt x="0" y="18287"/>
                </a:lnTo>
                <a:lnTo>
                  <a:pt x="274320" y="18287"/>
                </a:lnTo>
                <a:lnTo>
                  <a:pt x="274320"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9" name="object 9"/>
          <p:cNvSpPr txBox="1"/>
          <p:nvPr/>
        </p:nvSpPr>
        <p:spPr>
          <a:xfrm>
            <a:off x="4768119" y="2703289"/>
            <a:ext cx="250984" cy="263053"/>
          </a:xfrm>
          <a:prstGeom prst="rect">
            <a:avLst/>
          </a:prstGeom>
        </p:spPr>
        <p:txBody>
          <a:bodyPr vert="horz" wrap="square" lIns="0" tIns="9049" rIns="0" bIns="0" rtlCol="0">
            <a:spAutoFit/>
          </a:bodyPr>
          <a:lstStyle/>
          <a:p>
            <a:pPr marL="28575" defTabSz="685800">
              <a:spcBef>
                <a:spcPts val="71"/>
              </a:spcBef>
            </a:pPr>
            <a:r>
              <a:rPr sz="1650" spc="-94" dirty="0">
                <a:solidFill>
                  <a:prstClr val="black"/>
                </a:solidFill>
                <a:latin typeface="DejaVu Sans"/>
                <a:cs typeface="DejaVu Sans"/>
              </a:rPr>
              <a:t>𝑣</a:t>
            </a:r>
            <a:r>
              <a:rPr spc="-140" baseline="-15625" dirty="0">
                <a:solidFill>
                  <a:prstClr val="black"/>
                </a:solidFill>
                <a:latin typeface="DejaVu Sans"/>
                <a:cs typeface="DejaVu Sans"/>
              </a:rPr>
              <a:t>𝑔</a:t>
            </a:r>
            <a:endParaRPr baseline="-15625">
              <a:solidFill>
                <a:prstClr val="black"/>
              </a:solidFill>
              <a:latin typeface="DejaVu Sans"/>
              <a:cs typeface="DejaVu Sans"/>
            </a:endParaRPr>
          </a:p>
        </p:txBody>
      </p:sp>
      <p:sp>
        <p:nvSpPr>
          <p:cNvPr id="10" name="object 10"/>
          <p:cNvSpPr txBox="1"/>
          <p:nvPr/>
        </p:nvSpPr>
        <p:spPr>
          <a:xfrm>
            <a:off x="4553235" y="2869025"/>
            <a:ext cx="434340" cy="263053"/>
          </a:xfrm>
          <a:prstGeom prst="rect">
            <a:avLst/>
          </a:prstGeom>
        </p:spPr>
        <p:txBody>
          <a:bodyPr vert="horz" wrap="square" lIns="0" tIns="9049" rIns="0" bIns="0" rtlCol="0">
            <a:spAutoFit/>
          </a:bodyPr>
          <a:lstStyle/>
          <a:p>
            <a:pPr marL="28575" defTabSz="685800">
              <a:spcBef>
                <a:spcPts val="71"/>
              </a:spcBef>
            </a:pPr>
            <a:r>
              <a:rPr sz="1650" spc="-153" dirty="0">
                <a:solidFill>
                  <a:prstClr val="black"/>
                </a:solidFill>
                <a:latin typeface="DejaVu Sans"/>
                <a:cs typeface="DejaVu Sans"/>
              </a:rPr>
              <a:t>=</a:t>
            </a:r>
            <a:r>
              <a:rPr sz="1650" spc="176" dirty="0">
                <a:solidFill>
                  <a:prstClr val="black"/>
                </a:solidFill>
                <a:latin typeface="DejaVu Sans"/>
                <a:cs typeface="DejaVu Sans"/>
              </a:rPr>
              <a:t> </a:t>
            </a:r>
            <a:r>
              <a:rPr sz="2475" spc="-17" baseline="-36616" dirty="0">
                <a:solidFill>
                  <a:prstClr val="black"/>
                </a:solidFill>
                <a:latin typeface="DejaVu Sans"/>
                <a:cs typeface="DejaVu Sans"/>
              </a:rPr>
              <a:t>𝑇</a:t>
            </a:r>
            <a:endParaRPr sz="2475" baseline="-36616">
              <a:solidFill>
                <a:prstClr val="black"/>
              </a:solidFill>
              <a:latin typeface="DejaVu Sans"/>
              <a:cs typeface="DejaVu Sans"/>
            </a:endParaRPr>
          </a:p>
        </p:txBody>
      </p:sp>
      <p:sp>
        <p:nvSpPr>
          <p:cNvPr id="11" name="object 11"/>
          <p:cNvSpPr txBox="1"/>
          <p:nvPr/>
        </p:nvSpPr>
        <p:spPr>
          <a:xfrm>
            <a:off x="4449985" y="3295555"/>
            <a:ext cx="243364" cy="263053"/>
          </a:xfrm>
          <a:prstGeom prst="rect">
            <a:avLst/>
          </a:prstGeom>
        </p:spPr>
        <p:txBody>
          <a:bodyPr vert="horz" wrap="square" lIns="0" tIns="9049" rIns="0" bIns="0" rtlCol="0">
            <a:spAutoFit/>
          </a:bodyPr>
          <a:lstStyle/>
          <a:p>
            <a:pPr marL="9525" defTabSz="685800">
              <a:spcBef>
                <a:spcPts val="71"/>
              </a:spcBef>
            </a:pPr>
            <a:r>
              <a:rPr sz="1650" dirty="0">
                <a:solidFill>
                  <a:prstClr val="black"/>
                </a:solidFill>
                <a:latin typeface="Caladea"/>
                <a:cs typeface="Caladea"/>
              </a:rPr>
              <a:t>Or</a:t>
            </a:r>
            <a:endParaRPr sz="1650">
              <a:solidFill>
                <a:prstClr val="black"/>
              </a:solidFill>
              <a:latin typeface="Caladea"/>
              <a:cs typeface="Caladea"/>
            </a:endParaRPr>
          </a:p>
        </p:txBody>
      </p:sp>
      <p:sp>
        <p:nvSpPr>
          <p:cNvPr id="12" name="object 12"/>
          <p:cNvSpPr txBox="1"/>
          <p:nvPr/>
        </p:nvSpPr>
        <p:spPr>
          <a:xfrm>
            <a:off x="3910680" y="3683032"/>
            <a:ext cx="652939" cy="263053"/>
          </a:xfrm>
          <a:prstGeom prst="rect">
            <a:avLst/>
          </a:prstGeom>
        </p:spPr>
        <p:txBody>
          <a:bodyPr vert="horz" wrap="square" lIns="0" tIns="9049" rIns="0" bIns="0" rtlCol="0">
            <a:spAutoFit/>
          </a:bodyPr>
          <a:lstStyle/>
          <a:p>
            <a:pPr marL="28575" defTabSz="685800">
              <a:spcBef>
                <a:spcPts val="71"/>
              </a:spcBef>
            </a:pPr>
            <a:r>
              <a:rPr sz="2475" spc="-90" baseline="11363" dirty="0">
                <a:solidFill>
                  <a:prstClr val="black"/>
                </a:solidFill>
                <a:latin typeface="DejaVu Sans"/>
                <a:cs typeface="DejaVu Sans"/>
              </a:rPr>
              <a:t>𝑣</a:t>
            </a:r>
            <a:r>
              <a:rPr sz="1200" spc="-60" dirty="0">
                <a:solidFill>
                  <a:prstClr val="black"/>
                </a:solidFill>
                <a:latin typeface="DejaVu Sans"/>
                <a:cs typeface="DejaVu Sans"/>
              </a:rPr>
              <a:t>𝑠𝑢𝑝</a:t>
            </a:r>
            <a:r>
              <a:rPr sz="1200" spc="101" dirty="0">
                <a:solidFill>
                  <a:prstClr val="black"/>
                </a:solidFill>
                <a:latin typeface="DejaVu Sans"/>
                <a:cs typeface="DejaVu Sans"/>
              </a:rPr>
              <a:t> </a:t>
            </a:r>
            <a:r>
              <a:rPr sz="2475" spc="-230" baseline="11363" dirty="0">
                <a:solidFill>
                  <a:prstClr val="black"/>
                </a:solidFill>
                <a:latin typeface="DejaVu Sans"/>
                <a:cs typeface="DejaVu Sans"/>
              </a:rPr>
              <a:t>=</a:t>
            </a:r>
            <a:endParaRPr sz="2475" baseline="11363">
              <a:solidFill>
                <a:prstClr val="black"/>
              </a:solidFill>
              <a:latin typeface="DejaVu Sans"/>
              <a:cs typeface="DejaVu Sans"/>
            </a:endParaRPr>
          </a:p>
        </p:txBody>
      </p:sp>
      <p:sp>
        <p:nvSpPr>
          <p:cNvPr id="13" name="object 13"/>
          <p:cNvSpPr/>
          <p:nvPr/>
        </p:nvSpPr>
        <p:spPr>
          <a:xfrm>
            <a:off x="4592574" y="3792475"/>
            <a:ext cx="612933" cy="13811"/>
          </a:xfrm>
          <a:custGeom>
            <a:avLst/>
            <a:gdLst/>
            <a:ahLst/>
            <a:cxnLst/>
            <a:rect l="l" t="t" r="r" b="b"/>
            <a:pathLst>
              <a:path w="817245" h="18414">
                <a:moveTo>
                  <a:pt x="816863" y="0"/>
                </a:moveTo>
                <a:lnTo>
                  <a:pt x="0" y="0"/>
                </a:lnTo>
                <a:lnTo>
                  <a:pt x="0" y="18288"/>
                </a:lnTo>
                <a:lnTo>
                  <a:pt x="816863" y="18288"/>
                </a:lnTo>
                <a:lnTo>
                  <a:pt x="816863"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14" name="object 14"/>
          <p:cNvSpPr txBox="1"/>
          <p:nvPr/>
        </p:nvSpPr>
        <p:spPr>
          <a:xfrm>
            <a:off x="4564666" y="3517296"/>
            <a:ext cx="660083" cy="263053"/>
          </a:xfrm>
          <a:prstGeom prst="rect">
            <a:avLst/>
          </a:prstGeom>
        </p:spPr>
        <p:txBody>
          <a:bodyPr vert="horz" wrap="square" lIns="0" tIns="9049" rIns="0" bIns="0" rtlCol="0">
            <a:spAutoFit/>
          </a:bodyPr>
          <a:lstStyle/>
          <a:p>
            <a:pPr marL="28575" defTabSz="685800">
              <a:spcBef>
                <a:spcPts val="71"/>
              </a:spcBef>
            </a:pPr>
            <a:r>
              <a:rPr sz="2475" spc="-113" baseline="11363" dirty="0">
                <a:solidFill>
                  <a:prstClr val="black"/>
                </a:solidFill>
                <a:latin typeface="DejaVu Sans"/>
                <a:cs typeface="DejaVu Sans"/>
              </a:rPr>
              <a:t>𝑣</a:t>
            </a:r>
            <a:r>
              <a:rPr sz="1200" spc="-75" dirty="0">
                <a:solidFill>
                  <a:prstClr val="black"/>
                </a:solidFill>
                <a:latin typeface="DejaVu Sans"/>
                <a:cs typeface="DejaVu Sans"/>
              </a:rPr>
              <a:t>𝑔.</a:t>
            </a:r>
            <a:r>
              <a:rPr sz="2475" spc="-113" baseline="11363" dirty="0">
                <a:solidFill>
                  <a:prstClr val="black"/>
                </a:solidFill>
                <a:latin typeface="DejaVu Sans"/>
                <a:cs typeface="DejaVu Sans"/>
              </a:rPr>
              <a:t>𝑇</a:t>
            </a:r>
            <a:r>
              <a:rPr sz="1200" spc="-75" dirty="0">
                <a:solidFill>
                  <a:prstClr val="black"/>
                </a:solidFill>
                <a:latin typeface="DejaVu Sans"/>
                <a:cs typeface="DejaVu Sans"/>
              </a:rPr>
              <a:t>𝑠𝑢𝑝</a:t>
            </a:r>
            <a:endParaRPr sz="1200">
              <a:solidFill>
                <a:prstClr val="black"/>
              </a:solidFill>
              <a:latin typeface="DejaVu Sans"/>
              <a:cs typeface="DejaVu Sans"/>
            </a:endParaRPr>
          </a:p>
        </p:txBody>
      </p:sp>
      <p:sp>
        <p:nvSpPr>
          <p:cNvPr id="15" name="object 15"/>
          <p:cNvSpPr txBox="1"/>
          <p:nvPr/>
        </p:nvSpPr>
        <p:spPr>
          <a:xfrm>
            <a:off x="4824888" y="3780186"/>
            <a:ext cx="143828" cy="263053"/>
          </a:xfrm>
          <a:prstGeom prst="rect">
            <a:avLst/>
          </a:prstGeom>
        </p:spPr>
        <p:txBody>
          <a:bodyPr vert="horz" wrap="square" lIns="0" tIns="9049" rIns="0" bIns="0" rtlCol="0">
            <a:spAutoFit/>
          </a:bodyPr>
          <a:lstStyle/>
          <a:p>
            <a:pPr marL="9525" defTabSz="685800">
              <a:spcBef>
                <a:spcPts val="71"/>
              </a:spcBef>
            </a:pPr>
            <a:r>
              <a:rPr sz="1650" spc="-19" dirty="0">
                <a:solidFill>
                  <a:prstClr val="black"/>
                </a:solidFill>
                <a:latin typeface="DejaVu Sans"/>
                <a:cs typeface="DejaVu Sans"/>
              </a:rPr>
              <a:t>𝑇</a:t>
            </a:r>
            <a:endParaRPr sz="1650">
              <a:solidFill>
                <a:prstClr val="black"/>
              </a:solidFill>
              <a:latin typeface="DejaVu Sans"/>
              <a:cs typeface="DejaVu Sans"/>
            </a:endParaRPr>
          </a:p>
        </p:txBody>
      </p:sp>
      <p:sp>
        <p:nvSpPr>
          <p:cNvPr id="16" name="object 16"/>
          <p:cNvSpPr txBox="1"/>
          <p:nvPr/>
        </p:nvSpPr>
        <p:spPr>
          <a:xfrm>
            <a:off x="678180" y="3996213"/>
            <a:ext cx="6080284" cy="1210620"/>
          </a:xfrm>
          <a:prstGeom prst="rect">
            <a:avLst/>
          </a:prstGeom>
        </p:spPr>
        <p:txBody>
          <a:bodyPr vert="horz" wrap="square" lIns="0" tIns="9049" rIns="0" bIns="0" rtlCol="0">
            <a:spAutoFit/>
          </a:bodyPr>
          <a:lstStyle/>
          <a:p>
            <a:pPr marL="19050" defTabSz="685800">
              <a:lnSpc>
                <a:spcPts val="1871"/>
              </a:lnSpc>
              <a:spcBef>
                <a:spcPts val="71"/>
              </a:spcBef>
            </a:pPr>
            <a:r>
              <a:rPr sz="1650" spc="-8" dirty="0">
                <a:solidFill>
                  <a:prstClr val="black"/>
                </a:solidFill>
                <a:latin typeface="Caladea"/>
                <a:cs typeface="Caladea"/>
              </a:rPr>
              <a:t>Where,</a:t>
            </a:r>
            <a:endParaRPr sz="1650">
              <a:solidFill>
                <a:prstClr val="black"/>
              </a:solidFill>
              <a:latin typeface="Caladea"/>
              <a:cs typeface="Caladea"/>
            </a:endParaRPr>
          </a:p>
          <a:p>
            <a:pPr marL="1704499" algn="ctr" defTabSz="685800">
              <a:lnSpc>
                <a:spcPts val="1841"/>
              </a:lnSpc>
            </a:pPr>
            <a:r>
              <a:rPr sz="1650" spc="-56" dirty="0">
                <a:solidFill>
                  <a:prstClr val="black"/>
                </a:solidFill>
                <a:latin typeface="DejaVu Sans"/>
                <a:cs typeface="DejaVu Sans"/>
              </a:rPr>
              <a:t>𝑣</a:t>
            </a:r>
            <a:r>
              <a:rPr spc="-84" baseline="-15625" dirty="0">
                <a:solidFill>
                  <a:prstClr val="black"/>
                </a:solidFill>
                <a:latin typeface="DejaVu Sans"/>
                <a:cs typeface="DejaVu Sans"/>
              </a:rPr>
              <a:t>𝑠𝑢𝑝 </a:t>
            </a:r>
            <a:r>
              <a:rPr sz="1650" spc="-153" dirty="0">
                <a:solidFill>
                  <a:prstClr val="black"/>
                </a:solidFill>
                <a:latin typeface="DejaVu Sans"/>
                <a:cs typeface="DejaVu Sans"/>
              </a:rPr>
              <a:t>= </a:t>
            </a:r>
            <a:r>
              <a:rPr sz="1650" spc="-248" dirty="0">
                <a:solidFill>
                  <a:prstClr val="black"/>
                </a:solidFill>
                <a:latin typeface="DejaVu Sans"/>
                <a:cs typeface="DejaVu Sans"/>
              </a:rPr>
              <a:t>𝑠𝑝𝑒𝑐𝑖𝑓𝑖𝑐 </a:t>
            </a:r>
            <a:r>
              <a:rPr sz="1650" spc="-86" dirty="0">
                <a:solidFill>
                  <a:prstClr val="black"/>
                </a:solidFill>
                <a:latin typeface="DejaVu Sans"/>
                <a:cs typeface="DejaVu Sans"/>
              </a:rPr>
              <a:t>𝑣𝑜𝑙𝑢𝑚𝑒 </a:t>
            </a:r>
            <a:r>
              <a:rPr sz="1650" spc="-101" dirty="0">
                <a:solidFill>
                  <a:prstClr val="black"/>
                </a:solidFill>
                <a:latin typeface="DejaVu Sans"/>
                <a:cs typeface="DejaVu Sans"/>
              </a:rPr>
              <a:t>𝑜𝑓 </a:t>
            </a:r>
            <a:r>
              <a:rPr sz="1650" spc="-150" dirty="0">
                <a:solidFill>
                  <a:prstClr val="black"/>
                </a:solidFill>
                <a:latin typeface="DejaVu Sans"/>
                <a:cs typeface="DejaVu Sans"/>
              </a:rPr>
              <a:t>𝑠𝑢𝑝𝑒𝑟ℎ𝑒𝑎𝑡𝑒𝑑</a:t>
            </a:r>
            <a:r>
              <a:rPr sz="1650" spc="-315" dirty="0">
                <a:solidFill>
                  <a:prstClr val="black"/>
                </a:solidFill>
                <a:latin typeface="DejaVu Sans"/>
                <a:cs typeface="DejaVu Sans"/>
              </a:rPr>
              <a:t> </a:t>
            </a:r>
            <a:r>
              <a:rPr sz="1650" spc="-86" dirty="0">
                <a:solidFill>
                  <a:prstClr val="black"/>
                </a:solidFill>
                <a:latin typeface="DejaVu Sans"/>
                <a:cs typeface="DejaVu Sans"/>
              </a:rPr>
              <a:t>𝑠𝑡𝑒𝑎𝑚</a:t>
            </a:r>
            <a:endParaRPr sz="1650">
              <a:solidFill>
                <a:prstClr val="black"/>
              </a:solidFill>
              <a:latin typeface="DejaVu Sans"/>
              <a:cs typeface="DejaVu Sans"/>
            </a:endParaRPr>
          </a:p>
          <a:p>
            <a:pPr marL="1704023" algn="ctr" defTabSz="685800">
              <a:lnSpc>
                <a:spcPts val="1920"/>
              </a:lnSpc>
            </a:pPr>
            <a:r>
              <a:rPr sz="1650" spc="-68" dirty="0">
                <a:solidFill>
                  <a:prstClr val="black"/>
                </a:solidFill>
                <a:latin typeface="DejaVu Sans"/>
                <a:cs typeface="DejaVu Sans"/>
              </a:rPr>
              <a:t>𝑇</a:t>
            </a:r>
            <a:r>
              <a:rPr spc="-101" baseline="-15625" dirty="0">
                <a:solidFill>
                  <a:prstClr val="black"/>
                </a:solidFill>
                <a:latin typeface="DejaVu Sans"/>
                <a:cs typeface="DejaVu Sans"/>
              </a:rPr>
              <a:t>𝑠𝑢𝑝 </a:t>
            </a:r>
            <a:r>
              <a:rPr sz="1650" spc="-153" dirty="0">
                <a:solidFill>
                  <a:prstClr val="black"/>
                </a:solidFill>
                <a:latin typeface="DejaVu Sans"/>
                <a:cs typeface="DejaVu Sans"/>
              </a:rPr>
              <a:t>= </a:t>
            </a:r>
            <a:r>
              <a:rPr sz="1650" spc="-131" dirty="0">
                <a:solidFill>
                  <a:prstClr val="black"/>
                </a:solidFill>
                <a:latin typeface="DejaVu Sans"/>
                <a:cs typeface="DejaVu Sans"/>
              </a:rPr>
              <a:t>𝑡𝑒𝑚𝑝𝑒𝑟𝑎𝑡𝑢𝑟𝑒 </a:t>
            </a:r>
            <a:r>
              <a:rPr sz="1650" spc="-101" dirty="0">
                <a:solidFill>
                  <a:prstClr val="black"/>
                </a:solidFill>
                <a:latin typeface="DejaVu Sans"/>
                <a:cs typeface="DejaVu Sans"/>
              </a:rPr>
              <a:t>𝑜𝑓 </a:t>
            </a:r>
            <a:r>
              <a:rPr sz="1650" spc="-153" dirty="0">
                <a:solidFill>
                  <a:prstClr val="black"/>
                </a:solidFill>
                <a:latin typeface="DejaVu Sans"/>
                <a:cs typeface="DejaVu Sans"/>
              </a:rPr>
              <a:t>𝑠𝑢𝑝𝑒𝑟ℎ𝑒𝑎𝑡𝑒𝑑</a:t>
            </a:r>
            <a:r>
              <a:rPr sz="1650" spc="-113" dirty="0">
                <a:solidFill>
                  <a:prstClr val="black"/>
                </a:solidFill>
                <a:latin typeface="DejaVu Sans"/>
                <a:cs typeface="DejaVu Sans"/>
              </a:rPr>
              <a:t> </a:t>
            </a:r>
            <a:r>
              <a:rPr sz="1650" spc="-86" dirty="0">
                <a:solidFill>
                  <a:prstClr val="black"/>
                </a:solidFill>
                <a:latin typeface="DejaVu Sans"/>
                <a:cs typeface="DejaVu Sans"/>
              </a:rPr>
              <a:t>𝑠𝑡𝑒𝑎𝑚</a:t>
            </a:r>
            <a:endParaRPr sz="1650">
              <a:solidFill>
                <a:prstClr val="black"/>
              </a:solidFill>
              <a:latin typeface="DejaVu Sans"/>
              <a:cs typeface="DejaVu Sans"/>
            </a:endParaRPr>
          </a:p>
          <a:p>
            <a:pPr marL="1702594" algn="ctr" defTabSz="685800">
              <a:lnSpc>
                <a:spcPts val="1916"/>
              </a:lnSpc>
            </a:pPr>
            <a:r>
              <a:rPr sz="1650" spc="-94" dirty="0">
                <a:solidFill>
                  <a:prstClr val="black"/>
                </a:solidFill>
                <a:latin typeface="DejaVu Sans"/>
                <a:cs typeface="DejaVu Sans"/>
              </a:rPr>
              <a:t>𝑣</a:t>
            </a:r>
            <a:r>
              <a:rPr spc="-140" baseline="-15625" dirty="0">
                <a:solidFill>
                  <a:prstClr val="black"/>
                </a:solidFill>
                <a:latin typeface="DejaVu Sans"/>
                <a:cs typeface="DejaVu Sans"/>
              </a:rPr>
              <a:t>𝑔 </a:t>
            </a:r>
            <a:r>
              <a:rPr sz="1650" spc="-153" dirty="0">
                <a:solidFill>
                  <a:prstClr val="black"/>
                </a:solidFill>
                <a:latin typeface="DejaVu Sans"/>
                <a:cs typeface="DejaVu Sans"/>
              </a:rPr>
              <a:t>= </a:t>
            </a:r>
            <a:r>
              <a:rPr sz="1650" spc="-248" dirty="0">
                <a:solidFill>
                  <a:prstClr val="black"/>
                </a:solidFill>
                <a:latin typeface="DejaVu Sans"/>
                <a:cs typeface="DejaVu Sans"/>
              </a:rPr>
              <a:t>𝑠𝑝𝑒𝑐𝑖𝑓𝑖𝑐 </a:t>
            </a:r>
            <a:r>
              <a:rPr sz="1650" spc="-86" dirty="0">
                <a:solidFill>
                  <a:prstClr val="black"/>
                </a:solidFill>
                <a:latin typeface="DejaVu Sans"/>
                <a:cs typeface="DejaVu Sans"/>
              </a:rPr>
              <a:t>𝑣𝑜𝑙𝑢𝑚𝑒 </a:t>
            </a:r>
            <a:r>
              <a:rPr sz="1650" spc="-101" dirty="0">
                <a:solidFill>
                  <a:prstClr val="black"/>
                </a:solidFill>
                <a:latin typeface="DejaVu Sans"/>
                <a:cs typeface="DejaVu Sans"/>
              </a:rPr>
              <a:t>𝑜𝑓 </a:t>
            </a:r>
            <a:r>
              <a:rPr sz="1650" spc="-109" dirty="0">
                <a:solidFill>
                  <a:prstClr val="black"/>
                </a:solidFill>
                <a:latin typeface="DejaVu Sans"/>
                <a:cs typeface="DejaVu Sans"/>
              </a:rPr>
              <a:t>𝑑𝑟𝑦 </a:t>
            </a:r>
            <a:r>
              <a:rPr sz="1650" spc="-169" dirty="0">
                <a:solidFill>
                  <a:prstClr val="black"/>
                </a:solidFill>
                <a:latin typeface="DejaVu Sans"/>
                <a:cs typeface="DejaVu Sans"/>
              </a:rPr>
              <a:t>𝑠𝑎𝑡𝑢𝑟𝑎𝑡𝑒𝑑</a:t>
            </a:r>
            <a:r>
              <a:rPr sz="1650" spc="-236" dirty="0">
                <a:solidFill>
                  <a:prstClr val="black"/>
                </a:solidFill>
                <a:latin typeface="DejaVu Sans"/>
                <a:cs typeface="DejaVu Sans"/>
              </a:rPr>
              <a:t> </a:t>
            </a:r>
            <a:r>
              <a:rPr sz="1650" spc="-86" dirty="0">
                <a:solidFill>
                  <a:prstClr val="black"/>
                </a:solidFill>
                <a:latin typeface="DejaVu Sans"/>
                <a:cs typeface="DejaVu Sans"/>
              </a:rPr>
              <a:t>𝑠𝑡𝑒𝑎𝑚</a:t>
            </a:r>
            <a:endParaRPr sz="1650">
              <a:solidFill>
                <a:prstClr val="black"/>
              </a:solidFill>
              <a:latin typeface="DejaVu Sans"/>
              <a:cs typeface="DejaVu Sans"/>
            </a:endParaRPr>
          </a:p>
          <a:p>
            <a:pPr marL="1708309" algn="ctr" defTabSz="685800">
              <a:lnSpc>
                <a:spcPts val="1950"/>
              </a:lnSpc>
            </a:pPr>
            <a:r>
              <a:rPr sz="1650" spc="-11" dirty="0">
                <a:solidFill>
                  <a:prstClr val="black"/>
                </a:solidFill>
                <a:latin typeface="DejaVu Sans"/>
                <a:cs typeface="DejaVu Sans"/>
              </a:rPr>
              <a:t>𝑇 </a:t>
            </a:r>
            <a:r>
              <a:rPr sz="1650" spc="-153" dirty="0">
                <a:solidFill>
                  <a:prstClr val="black"/>
                </a:solidFill>
                <a:latin typeface="DejaVu Sans"/>
                <a:cs typeface="DejaVu Sans"/>
              </a:rPr>
              <a:t>= </a:t>
            </a:r>
            <a:r>
              <a:rPr sz="1650" spc="-195" dirty="0">
                <a:solidFill>
                  <a:prstClr val="black"/>
                </a:solidFill>
                <a:latin typeface="DejaVu Sans"/>
                <a:cs typeface="DejaVu Sans"/>
              </a:rPr>
              <a:t>𝑠𝑎𝑡𝑢𝑟𝑎𝑡𝑖𝑜𝑛</a:t>
            </a:r>
            <a:r>
              <a:rPr sz="1650" spc="-68" dirty="0">
                <a:solidFill>
                  <a:prstClr val="black"/>
                </a:solidFill>
                <a:latin typeface="DejaVu Sans"/>
                <a:cs typeface="DejaVu Sans"/>
              </a:rPr>
              <a:t> </a:t>
            </a:r>
            <a:r>
              <a:rPr sz="1650" spc="-131" dirty="0">
                <a:solidFill>
                  <a:prstClr val="black"/>
                </a:solidFill>
                <a:latin typeface="DejaVu Sans"/>
                <a:cs typeface="DejaVu Sans"/>
              </a:rPr>
              <a:t>𝑡𝑒𝑚𝑝𝑒𝑟𝑎𝑡𝑢𝑟𝑒.</a:t>
            </a:r>
            <a:endParaRPr sz="1650">
              <a:solidFill>
                <a:prstClr val="black"/>
              </a:solidFill>
              <a:latin typeface="DejaVu Sans"/>
              <a:cs typeface="DejaVu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10807" y="4919852"/>
            <a:ext cx="1072515" cy="300038"/>
          </a:xfrm>
          <a:custGeom>
            <a:avLst/>
            <a:gdLst/>
            <a:ahLst/>
            <a:cxnLst/>
            <a:rect l="l" t="t" r="r" b="b"/>
            <a:pathLst>
              <a:path w="1430020" h="400050">
                <a:moveTo>
                  <a:pt x="1324991" y="0"/>
                </a:moveTo>
                <a:lnTo>
                  <a:pt x="1321054" y="13208"/>
                </a:lnTo>
                <a:lnTo>
                  <a:pt x="1339391" y="22729"/>
                </a:lnTo>
                <a:lnTo>
                  <a:pt x="1355359" y="36607"/>
                </a:lnTo>
                <a:lnTo>
                  <a:pt x="1380236" y="77343"/>
                </a:lnTo>
                <a:lnTo>
                  <a:pt x="1395269" y="132668"/>
                </a:lnTo>
                <a:lnTo>
                  <a:pt x="1400302" y="199910"/>
                </a:lnTo>
                <a:lnTo>
                  <a:pt x="1399041" y="234924"/>
                </a:lnTo>
                <a:lnTo>
                  <a:pt x="1388997" y="296088"/>
                </a:lnTo>
                <a:lnTo>
                  <a:pt x="1368970" y="344734"/>
                </a:lnTo>
                <a:lnTo>
                  <a:pt x="1339391" y="376747"/>
                </a:lnTo>
                <a:lnTo>
                  <a:pt x="1321054" y="386257"/>
                </a:lnTo>
                <a:lnTo>
                  <a:pt x="1324991" y="399503"/>
                </a:lnTo>
                <a:lnTo>
                  <a:pt x="1369663" y="375718"/>
                </a:lnTo>
                <a:lnTo>
                  <a:pt x="1402715" y="330873"/>
                </a:lnTo>
                <a:lnTo>
                  <a:pt x="1423177" y="270395"/>
                </a:lnTo>
                <a:lnTo>
                  <a:pt x="1430020" y="199745"/>
                </a:lnTo>
                <a:lnTo>
                  <a:pt x="1428307" y="163134"/>
                </a:lnTo>
                <a:lnTo>
                  <a:pt x="1414643" y="97561"/>
                </a:lnTo>
                <a:lnTo>
                  <a:pt x="1387641" y="43576"/>
                </a:lnTo>
                <a:lnTo>
                  <a:pt x="1348779" y="9286"/>
                </a:lnTo>
                <a:lnTo>
                  <a:pt x="1324991" y="0"/>
                </a:lnTo>
                <a:close/>
              </a:path>
              <a:path w="1430020" h="400050">
                <a:moveTo>
                  <a:pt x="104902" y="0"/>
                </a:moveTo>
                <a:lnTo>
                  <a:pt x="60340" y="23812"/>
                </a:lnTo>
                <a:lnTo>
                  <a:pt x="27305" y="68580"/>
                </a:lnTo>
                <a:lnTo>
                  <a:pt x="6794" y="129076"/>
                </a:lnTo>
                <a:lnTo>
                  <a:pt x="0" y="199745"/>
                </a:lnTo>
                <a:lnTo>
                  <a:pt x="1694" y="236343"/>
                </a:lnTo>
                <a:lnTo>
                  <a:pt x="15323" y="301904"/>
                </a:lnTo>
                <a:lnTo>
                  <a:pt x="42376" y="355928"/>
                </a:lnTo>
                <a:lnTo>
                  <a:pt x="81186" y="390243"/>
                </a:lnTo>
                <a:lnTo>
                  <a:pt x="104902" y="399503"/>
                </a:lnTo>
                <a:lnTo>
                  <a:pt x="108966" y="386257"/>
                </a:lnTo>
                <a:lnTo>
                  <a:pt x="90628" y="376747"/>
                </a:lnTo>
                <a:lnTo>
                  <a:pt x="74660" y="362905"/>
                </a:lnTo>
                <a:lnTo>
                  <a:pt x="49784" y="322237"/>
                </a:lnTo>
                <a:lnTo>
                  <a:pt x="34750" y="266984"/>
                </a:lnTo>
                <a:lnTo>
                  <a:pt x="29723" y="199745"/>
                </a:lnTo>
                <a:lnTo>
                  <a:pt x="30978" y="164805"/>
                </a:lnTo>
                <a:lnTo>
                  <a:pt x="41022" y="103511"/>
                </a:lnTo>
                <a:lnTo>
                  <a:pt x="61049" y="54820"/>
                </a:lnTo>
                <a:lnTo>
                  <a:pt x="90628" y="22729"/>
                </a:lnTo>
                <a:lnTo>
                  <a:pt x="108966" y="13208"/>
                </a:lnTo>
                <a:lnTo>
                  <a:pt x="104902" y="0"/>
                </a:lnTo>
                <a:close/>
              </a:path>
            </a:pathLst>
          </a:custGeom>
          <a:solidFill>
            <a:srgbClr val="000000"/>
          </a:solidFill>
        </p:spPr>
        <p:txBody>
          <a:bodyPr wrap="square" lIns="0" tIns="0" rIns="0" bIns="0" rtlCol="0"/>
          <a:lstStyle/>
          <a:p>
            <a:pPr defTabSz="685800"/>
            <a:endParaRPr sz="1350">
              <a:solidFill>
                <a:prstClr val="black"/>
              </a:solidFill>
              <a:latin typeface="Calibri"/>
            </a:endParaRPr>
          </a:p>
        </p:txBody>
      </p:sp>
      <p:sp>
        <p:nvSpPr>
          <p:cNvPr id="3" name="object 3"/>
          <p:cNvSpPr txBox="1"/>
          <p:nvPr/>
        </p:nvSpPr>
        <p:spPr>
          <a:xfrm>
            <a:off x="630555" y="1158869"/>
            <a:ext cx="7874794" cy="4066594"/>
          </a:xfrm>
          <a:prstGeom prst="rect">
            <a:avLst/>
          </a:prstGeom>
        </p:spPr>
        <p:txBody>
          <a:bodyPr vert="horz" wrap="square" lIns="0" tIns="10001" rIns="0" bIns="0" rtlCol="0">
            <a:spAutoFit/>
          </a:bodyPr>
          <a:lstStyle/>
          <a:p>
            <a:pPr marL="66675" defTabSz="685800">
              <a:lnSpc>
                <a:spcPts val="1991"/>
              </a:lnSpc>
              <a:spcBef>
                <a:spcPts val="79"/>
              </a:spcBef>
            </a:pPr>
            <a:r>
              <a:rPr sz="1950" b="1" spc="-4" dirty="0">
                <a:solidFill>
                  <a:prstClr val="black"/>
                </a:solidFill>
                <a:latin typeface="Caladea"/>
                <a:cs typeface="Caladea"/>
              </a:rPr>
              <a:t>Internal</a:t>
            </a:r>
            <a:r>
              <a:rPr sz="1950" b="1" spc="101" dirty="0">
                <a:solidFill>
                  <a:prstClr val="black"/>
                </a:solidFill>
                <a:latin typeface="Caladea"/>
                <a:cs typeface="Caladea"/>
              </a:rPr>
              <a:t> </a:t>
            </a:r>
            <a:r>
              <a:rPr sz="1950" b="1" spc="-8" dirty="0">
                <a:solidFill>
                  <a:prstClr val="black"/>
                </a:solidFill>
                <a:latin typeface="Caladea"/>
                <a:cs typeface="Caladea"/>
              </a:rPr>
              <a:t>energy:</a:t>
            </a:r>
            <a:r>
              <a:rPr sz="1950" b="1" spc="105" dirty="0">
                <a:solidFill>
                  <a:prstClr val="black"/>
                </a:solidFill>
                <a:latin typeface="Caladea"/>
                <a:cs typeface="Caladea"/>
              </a:rPr>
              <a:t> </a:t>
            </a:r>
            <a:r>
              <a:rPr sz="1950" spc="-8" dirty="0">
                <a:solidFill>
                  <a:prstClr val="black"/>
                </a:solidFill>
                <a:latin typeface="Caladea"/>
                <a:cs typeface="Caladea"/>
              </a:rPr>
              <a:t>Internal</a:t>
            </a:r>
            <a:r>
              <a:rPr sz="1950" spc="101" dirty="0">
                <a:solidFill>
                  <a:prstClr val="black"/>
                </a:solidFill>
                <a:latin typeface="Caladea"/>
                <a:cs typeface="Caladea"/>
              </a:rPr>
              <a:t> </a:t>
            </a:r>
            <a:r>
              <a:rPr sz="1950" spc="-8" dirty="0">
                <a:solidFill>
                  <a:prstClr val="black"/>
                </a:solidFill>
                <a:latin typeface="Caladea"/>
                <a:cs typeface="Caladea"/>
              </a:rPr>
              <a:t>energy</a:t>
            </a:r>
            <a:r>
              <a:rPr sz="1950" spc="109" dirty="0">
                <a:solidFill>
                  <a:prstClr val="black"/>
                </a:solidFill>
                <a:latin typeface="Caladea"/>
                <a:cs typeface="Caladea"/>
              </a:rPr>
              <a:t> </a:t>
            </a:r>
            <a:r>
              <a:rPr sz="1950" spc="-4" dirty="0">
                <a:solidFill>
                  <a:prstClr val="black"/>
                </a:solidFill>
                <a:latin typeface="Caladea"/>
                <a:cs typeface="Caladea"/>
              </a:rPr>
              <a:t>of</a:t>
            </a:r>
            <a:r>
              <a:rPr sz="1950" spc="116" dirty="0">
                <a:solidFill>
                  <a:prstClr val="black"/>
                </a:solidFill>
                <a:latin typeface="Caladea"/>
                <a:cs typeface="Caladea"/>
              </a:rPr>
              <a:t> </a:t>
            </a:r>
            <a:r>
              <a:rPr sz="1950" spc="-8" dirty="0">
                <a:solidFill>
                  <a:prstClr val="black"/>
                </a:solidFill>
                <a:latin typeface="Caladea"/>
                <a:cs typeface="Caladea"/>
              </a:rPr>
              <a:t>steam</a:t>
            </a:r>
            <a:r>
              <a:rPr sz="1950" spc="116" dirty="0">
                <a:solidFill>
                  <a:prstClr val="black"/>
                </a:solidFill>
                <a:latin typeface="Caladea"/>
                <a:cs typeface="Caladea"/>
              </a:rPr>
              <a:t> </a:t>
            </a:r>
            <a:r>
              <a:rPr sz="1950" spc="-4" dirty="0">
                <a:solidFill>
                  <a:prstClr val="black"/>
                </a:solidFill>
                <a:latin typeface="Caladea"/>
                <a:cs typeface="Caladea"/>
              </a:rPr>
              <a:t>is</a:t>
            </a:r>
            <a:r>
              <a:rPr sz="1950" spc="105" dirty="0">
                <a:solidFill>
                  <a:prstClr val="black"/>
                </a:solidFill>
                <a:latin typeface="Caladea"/>
                <a:cs typeface="Caladea"/>
              </a:rPr>
              <a:t> </a:t>
            </a:r>
            <a:r>
              <a:rPr sz="1950" spc="-4" dirty="0">
                <a:solidFill>
                  <a:prstClr val="black"/>
                </a:solidFill>
                <a:latin typeface="Caladea"/>
                <a:cs typeface="Caladea"/>
              </a:rPr>
              <a:t>define</a:t>
            </a:r>
            <a:r>
              <a:rPr sz="1950" spc="113" dirty="0">
                <a:solidFill>
                  <a:prstClr val="black"/>
                </a:solidFill>
                <a:latin typeface="Caladea"/>
                <a:cs typeface="Caladea"/>
              </a:rPr>
              <a:t> </a:t>
            </a:r>
            <a:r>
              <a:rPr sz="1950" dirty="0">
                <a:solidFill>
                  <a:prstClr val="black"/>
                </a:solidFill>
                <a:latin typeface="Caladea"/>
                <a:cs typeface="Caladea"/>
              </a:rPr>
              <a:t>as</a:t>
            </a:r>
            <a:r>
              <a:rPr sz="1950" spc="101" dirty="0">
                <a:solidFill>
                  <a:prstClr val="black"/>
                </a:solidFill>
                <a:latin typeface="Caladea"/>
                <a:cs typeface="Caladea"/>
              </a:rPr>
              <a:t> </a:t>
            </a:r>
            <a:r>
              <a:rPr sz="1950" spc="-8" dirty="0">
                <a:solidFill>
                  <a:prstClr val="black"/>
                </a:solidFill>
                <a:latin typeface="Caladea"/>
                <a:cs typeface="Caladea"/>
              </a:rPr>
              <a:t>the</a:t>
            </a:r>
            <a:r>
              <a:rPr sz="1950" spc="105" dirty="0">
                <a:solidFill>
                  <a:prstClr val="black"/>
                </a:solidFill>
                <a:latin typeface="Caladea"/>
                <a:cs typeface="Caladea"/>
              </a:rPr>
              <a:t> </a:t>
            </a:r>
            <a:r>
              <a:rPr sz="1950" spc="-4" dirty="0">
                <a:solidFill>
                  <a:prstClr val="black"/>
                </a:solidFill>
                <a:latin typeface="Caladea"/>
                <a:cs typeface="Caladea"/>
              </a:rPr>
              <a:t>energy</a:t>
            </a:r>
            <a:r>
              <a:rPr sz="1950" spc="105" dirty="0">
                <a:solidFill>
                  <a:prstClr val="black"/>
                </a:solidFill>
                <a:latin typeface="Caladea"/>
                <a:cs typeface="Caladea"/>
              </a:rPr>
              <a:t> </a:t>
            </a:r>
            <a:r>
              <a:rPr sz="1950" spc="-15" dirty="0">
                <a:solidFill>
                  <a:prstClr val="black"/>
                </a:solidFill>
                <a:latin typeface="Caladea"/>
                <a:cs typeface="Caladea"/>
              </a:rPr>
              <a:t>stored</a:t>
            </a:r>
            <a:endParaRPr sz="1950">
              <a:solidFill>
                <a:prstClr val="black"/>
              </a:solidFill>
              <a:latin typeface="Caladea"/>
              <a:cs typeface="Caladea"/>
            </a:endParaRPr>
          </a:p>
          <a:p>
            <a:pPr marL="66675" defTabSz="685800">
              <a:lnSpc>
                <a:spcPts val="1639"/>
              </a:lnSpc>
            </a:pPr>
            <a:r>
              <a:rPr sz="1950" spc="-4" dirty="0">
                <a:solidFill>
                  <a:prstClr val="black"/>
                </a:solidFill>
                <a:latin typeface="Caladea"/>
                <a:cs typeface="Caladea"/>
              </a:rPr>
              <a:t>in</a:t>
            </a:r>
            <a:r>
              <a:rPr sz="1950" spc="180" dirty="0">
                <a:solidFill>
                  <a:prstClr val="black"/>
                </a:solidFill>
                <a:latin typeface="Caladea"/>
                <a:cs typeface="Caladea"/>
              </a:rPr>
              <a:t> </a:t>
            </a:r>
            <a:r>
              <a:rPr sz="1950" spc="-4" dirty="0">
                <a:solidFill>
                  <a:prstClr val="black"/>
                </a:solidFill>
                <a:latin typeface="Caladea"/>
                <a:cs typeface="Caladea"/>
              </a:rPr>
              <a:t>the</a:t>
            </a:r>
            <a:r>
              <a:rPr sz="1950" spc="184" dirty="0">
                <a:solidFill>
                  <a:prstClr val="black"/>
                </a:solidFill>
                <a:latin typeface="Caladea"/>
                <a:cs typeface="Caladea"/>
              </a:rPr>
              <a:t> </a:t>
            </a:r>
            <a:r>
              <a:rPr sz="1950" spc="-8" dirty="0">
                <a:solidFill>
                  <a:prstClr val="black"/>
                </a:solidFill>
                <a:latin typeface="Caladea"/>
                <a:cs typeface="Caladea"/>
              </a:rPr>
              <a:t>steam,</a:t>
            </a:r>
            <a:r>
              <a:rPr sz="1950" spc="191" dirty="0">
                <a:solidFill>
                  <a:prstClr val="black"/>
                </a:solidFill>
                <a:latin typeface="Caladea"/>
                <a:cs typeface="Caladea"/>
              </a:rPr>
              <a:t> </a:t>
            </a:r>
            <a:r>
              <a:rPr sz="1950" spc="-15" dirty="0">
                <a:solidFill>
                  <a:prstClr val="black"/>
                </a:solidFill>
                <a:latin typeface="Caladea"/>
                <a:cs typeface="Caladea"/>
              </a:rPr>
              <a:t>above</a:t>
            </a:r>
            <a:r>
              <a:rPr sz="1950" spc="176" dirty="0">
                <a:solidFill>
                  <a:prstClr val="black"/>
                </a:solidFill>
                <a:latin typeface="Caladea"/>
                <a:cs typeface="Caladea"/>
              </a:rPr>
              <a:t> </a:t>
            </a:r>
            <a:r>
              <a:rPr sz="1950" dirty="0">
                <a:solidFill>
                  <a:prstClr val="black"/>
                </a:solidFill>
                <a:latin typeface="Caladea"/>
                <a:cs typeface="Caladea"/>
              </a:rPr>
              <a:t>0</a:t>
            </a:r>
            <a:r>
              <a:rPr sz="1913" baseline="26143" dirty="0">
                <a:solidFill>
                  <a:prstClr val="black"/>
                </a:solidFill>
                <a:latin typeface="Caladea"/>
                <a:cs typeface="Caladea"/>
              </a:rPr>
              <a:t>o</a:t>
            </a:r>
            <a:r>
              <a:rPr sz="1950" dirty="0">
                <a:solidFill>
                  <a:prstClr val="black"/>
                </a:solidFill>
                <a:latin typeface="Caladea"/>
                <a:cs typeface="Caladea"/>
              </a:rPr>
              <a:t>C</a:t>
            </a:r>
            <a:r>
              <a:rPr sz="1950" spc="184" dirty="0">
                <a:solidFill>
                  <a:prstClr val="black"/>
                </a:solidFill>
                <a:latin typeface="Caladea"/>
                <a:cs typeface="Caladea"/>
              </a:rPr>
              <a:t> </a:t>
            </a:r>
            <a:r>
              <a:rPr sz="1950" spc="-4" dirty="0">
                <a:solidFill>
                  <a:prstClr val="black"/>
                </a:solidFill>
                <a:latin typeface="Caladea"/>
                <a:cs typeface="Caladea"/>
              </a:rPr>
              <a:t>(freezing</a:t>
            </a:r>
            <a:r>
              <a:rPr sz="1950" spc="180" dirty="0">
                <a:solidFill>
                  <a:prstClr val="black"/>
                </a:solidFill>
                <a:latin typeface="Caladea"/>
                <a:cs typeface="Caladea"/>
              </a:rPr>
              <a:t> </a:t>
            </a:r>
            <a:r>
              <a:rPr sz="1950" spc="-4" dirty="0">
                <a:solidFill>
                  <a:prstClr val="black"/>
                </a:solidFill>
                <a:latin typeface="Caladea"/>
                <a:cs typeface="Caladea"/>
              </a:rPr>
              <a:t>point)</a:t>
            </a:r>
            <a:r>
              <a:rPr sz="1950" spc="180" dirty="0">
                <a:solidFill>
                  <a:prstClr val="black"/>
                </a:solidFill>
                <a:latin typeface="Caladea"/>
                <a:cs typeface="Caladea"/>
              </a:rPr>
              <a:t> </a:t>
            </a:r>
            <a:r>
              <a:rPr sz="1950" spc="-4" dirty="0">
                <a:solidFill>
                  <a:prstClr val="black"/>
                </a:solidFill>
                <a:latin typeface="Caladea"/>
                <a:cs typeface="Caladea"/>
              </a:rPr>
              <a:t>of</a:t>
            </a:r>
            <a:r>
              <a:rPr sz="1950" spc="184" dirty="0">
                <a:solidFill>
                  <a:prstClr val="black"/>
                </a:solidFill>
                <a:latin typeface="Caladea"/>
                <a:cs typeface="Caladea"/>
              </a:rPr>
              <a:t> </a:t>
            </a:r>
            <a:r>
              <a:rPr sz="1950" spc="-45" dirty="0">
                <a:solidFill>
                  <a:prstClr val="black"/>
                </a:solidFill>
                <a:latin typeface="Caladea"/>
                <a:cs typeface="Caladea"/>
              </a:rPr>
              <a:t>water.</a:t>
            </a:r>
            <a:r>
              <a:rPr sz="1950" spc="188" dirty="0">
                <a:solidFill>
                  <a:prstClr val="black"/>
                </a:solidFill>
                <a:latin typeface="Caladea"/>
                <a:cs typeface="Caladea"/>
              </a:rPr>
              <a:t> </a:t>
            </a:r>
            <a:r>
              <a:rPr sz="1950" spc="-4" dirty="0">
                <a:solidFill>
                  <a:prstClr val="black"/>
                </a:solidFill>
                <a:latin typeface="Caladea"/>
                <a:cs typeface="Caladea"/>
              </a:rPr>
              <a:t>It</a:t>
            </a:r>
            <a:r>
              <a:rPr sz="1950" spc="172" dirty="0">
                <a:solidFill>
                  <a:prstClr val="black"/>
                </a:solidFill>
                <a:latin typeface="Caladea"/>
                <a:cs typeface="Caladea"/>
              </a:rPr>
              <a:t> </a:t>
            </a:r>
            <a:r>
              <a:rPr sz="1950" spc="-11" dirty="0">
                <a:solidFill>
                  <a:prstClr val="black"/>
                </a:solidFill>
                <a:latin typeface="Caladea"/>
                <a:cs typeface="Caladea"/>
              </a:rPr>
              <a:t>may</a:t>
            </a:r>
            <a:r>
              <a:rPr sz="1950" spc="176" dirty="0">
                <a:solidFill>
                  <a:prstClr val="black"/>
                </a:solidFill>
                <a:latin typeface="Caladea"/>
                <a:cs typeface="Caladea"/>
              </a:rPr>
              <a:t> </a:t>
            </a:r>
            <a:r>
              <a:rPr sz="1950" dirty="0">
                <a:solidFill>
                  <a:prstClr val="black"/>
                </a:solidFill>
                <a:latin typeface="Caladea"/>
                <a:cs typeface="Caladea"/>
              </a:rPr>
              <a:t>be</a:t>
            </a:r>
            <a:r>
              <a:rPr sz="1950" spc="188" dirty="0">
                <a:solidFill>
                  <a:prstClr val="black"/>
                </a:solidFill>
                <a:latin typeface="Caladea"/>
                <a:cs typeface="Caladea"/>
              </a:rPr>
              <a:t> </a:t>
            </a:r>
            <a:r>
              <a:rPr sz="1950" spc="-4" dirty="0">
                <a:solidFill>
                  <a:prstClr val="black"/>
                </a:solidFill>
                <a:latin typeface="Caladea"/>
                <a:cs typeface="Caladea"/>
              </a:rPr>
              <a:t>obtained</a:t>
            </a:r>
            <a:r>
              <a:rPr sz="1950" spc="180" dirty="0">
                <a:solidFill>
                  <a:prstClr val="black"/>
                </a:solidFill>
                <a:latin typeface="Caladea"/>
                <a:cs typeface="Caladea"/>
              </a:rPr>
              <a:t> </a:t>
            </a:r>
            <a:r>
              <a:rPr sz="1950" spc="-26" dirty="0">
                <a:solidFill>
                  <a:prstClr val="black"/>
                </a:solidFill>
                <a:latin typeface="Caladea"/>
                <a:cs typeface="Caladea"/>
              </a:rPr>
              <a:t>by</a:t>
            </a:r>
            <a:endParaRPr sz="1950">
              <a:solidFill>
                <a:prstClr val="black"/>
              </a:solidFill>
              <a:latin typeface="Caladea"/>
              <a:cs typeface="Caladea"/>
            </a:endParaRPr>
          </a:p>
          <a:p>
            <a:pPr marL="66675" marR="51435" defTabSz="685800">
              <a:lnSpc>
                <a:spcPct val="70000"/>
              </a:lnSpc>
              <a:spcBef>
                <a:spcPts val="353"/>
              </a:spcBef>
            </a:pPr>
            <a:r>
              <a:rPr sz="1950" spc="-8" dirty="0">
                <a:solidFill>
                  <a:prstClr val="black"/>
                </a:solidFill>
                <a:latin typeface="Caladea"/>
                <a:cs typeface="Caladea"/>
              </a:rPr>
              <a:t>subtracting </a:t>
            </a:r>
            <a:r>
              <a:rPr sz="1950" spc="-4" dirty="0">
                <a:solidFill>
                  <a:prstClr val="black"/>
                </a:solidFill>
                <a:latin typeface="Caladea"/>
                <a:cs typeface="Caladea"/>
              </a:rPr>
              <a:t>the </a:t>
            </a:r>
            <a:r>
              <a:rPr sz="1950" spc="-11" dirty="0">
                <a:solidFill>
                  <a:prstClr val="black"/>
                </a:solidFill>
                <a:latin typeface="Caladea"/>
                <a:cs typeface="Caladea"/>
              </a:rPr>
              <a:t>work </a:t>
            </a:r>
            <a:r>
              <a:rPr sz="1950" spc="-4" dirty="0">
                <a:solidFill>
                  <a:prstClr val="black"/>
                </a:solidFill>
                <a:latin typeface="Caladea"/>
                <a:cs typeface="Caladea"/>
              </a:rPr>
              <a:t>done during </a:t>
            </a:r>
            <a:r>
              <a:rPr sz="1950" spc="-11" dirty="0">
                <a:solidFill>
                  <a:prstClr val="black"/>
                </a:solidFill>
                <a:latin typeface="Caladea"/>
                <a:cs typeface="Caladea"/>
              </a:rPr>
              <a:t>evaporation to </a:t>
            </a:r>
            <a:r>
              <a:rPr sz="1950" spc="-4" dirty="0">
                <a:solidFill>
                  <a:prstClr val="black"/>
                </a:solidFill>
                <a:latin typeface="Caladea"/>
                <a:cs typeface="Caladea"/>
              </a:rPr>
              <a:t>the enthalpy </a:t>
            </a:r>
            <a:r>
              <a:rPr sz="1950" spc="-8" dirty="0">
                <a:solidFill>
                  <a:prstClr val="black"/>
                </a:solidFill>
                <a:latin typeface="Caladea"/>
                <a:cs typeface="Caladea"/>
              </a:rPr>
              <a:t>of steam. </a:t>
            </a:r>
            <a:r>
              <a:rPr sz="1950" spc="-4" dirty="0">
                <a:solidFill>
                  <a:prstClr val="black"/>
                </a:solidFill>
                <a:latin typeface="Caladea"/>
                <a:cs typeface="Caladea"/>
              </a:rPr>
              <a:t>It  is </a:t>
            </a:r>
            <a:r>
              <a:rPr sz="1950" spc="-8" dirty="0">
                <a:solidFill>
                  <a:prstClr val="black"/>
                </a:solidFill>
                <a:latin typeface="Caladea"/>
                <a:cs typeface="Caladea"/>
              </a:rPr>
              <a:t>represented </a:t>
            </a:r>
            <a:r>
              <a:rPr sz="1950" spc="-11" dirty="0">
                <a:solidFill>
                  <a:prstClr val="black"/>
                </a:solidFill>
                <a:latin typeface="Caladea"/>
                <a:cs typeface="Caladea"/>
              </a:rPr>
              <a:t>by </a:t>
            </a:r>
            <a:r>
              <a:rPr sz="1950" spc="-23" dirty="0">
                <a:solidFill>
                  <a:prstClr val="black"/>
                </a:solidFill>
                <a:latin typeface="Caladea"/>
                <a:cs typeface="Caladea"/>
              </a:rPr>
              <a:t>U. </a:t>
            </a:r>
            <a:r>
              <a:rPr sz="1950" spc="-4" dirty="0">
                <a:solidFill>
                  <a:prstClr val="black"/>
                </a:solidFill>
                <a:latin typeface="Caladea"/>
                <a:cs typeface="Caladea"/>
              </a:rPr>
              <a:t>Mathematically it is </a:t>
            </a:r>
            <a:r>
              <a:rPr sz="1950" spc="-8" dirty="0">
                <a:solidFill>
                  <a:prstClr val="black"/>
                </a:solidFill>
                <a:latin typeface="Caladea"/>
                <a:cs typeface="Caladea"/>
              </a:rPr>
              <a:t>written</a:t>
            </a:r>
            <a:r>
              <a:rPr sz="1950" spc="-11" dirty="0">
                <a:solidFill>
                  <a:prstClr val="black"/>
                </a:solidFill>
                <a:latin typeface="Caladea"/>
                <a:cs typeface="Caladea"/>
              </a:rPr>
              <a:t> </a:t>
            </a:r>
            <a:r>
              <a:rPr sz="1950" spc="-4" dirty="0">
                <a:solidFill>
                  <a:prstClr val="black"/>
                </a:solidFill>
                <a:latin typeface="Caladea"/>
                <a:cs typeface="Caladea"/>
              </a:rPr>
              <a:t>as,</a:t>
            </a:r>
            <a:endParaRPr sz="1950">
              <a:solidFill>
                <a:prstClr val="black"/>
              </a:solidFill>
              <a:latin typeface="Caladea"/>
              <a:cs typeface="Caladea"/>
            </a:endParaRPr>
          </a:p>
          <a:p>
            <a:pPr marL="902018" defTabSz="685800">
              <a:lnSpc>
                <a:spcPts val="1905"/>
              </a:lnSpc>
            </a:pPr>
            <a:r>
              <a:rPr sz="1950" spc="-255" dirty="0">
                <a:solidFill>
                  <a:prstClr val="black"/>
                </a:solidFill>
                <a:latin typeface="DejaVu Sans"/>
                <a:cs typeface="DejaVu Sans"/>
              </a:rPr>
              <a:t>𝐼𝑛𝑡𝑒𝑟𝑛𝑎𝑙 </a:t>
            </a:r>
            <a:r>
              <a:rPr sz="1950" spc="-131" dirty="0">
                <a:solidFill>
                  <a:prstClr val="black"/>
                </a:solidFill>
                <a:latin typeface="DejaVu Sans"/>
                <a:cs typeface="DejaVu Sans"/>
              </a:rPr>
              <a:t>𝑒𝑛𝑒𝑟𝑔𝑦 </a:t>
            </a:r>
            <a:r>
              <a:rPr sz="1950" spc="-116" dirty="0">
                <a:solidFill>
                  <a:prstClr val="black"/>
                </a:solidFill>
                <a:latin typeface="DejaVu Sans"/>
                <a:cs typeface="DejaVu Sans"/>
              </a:rPr>
              <a:t>𝑜𝑓</a:t>
            </a:r>
            <a:r>
              <a:rPr sz="1950" spc="-68" dirty="0">
                <a:solidFill>
                  <a:prstClr val="black"/>
                </a:solidFill>
                <a:latin typeface="DejaVu Sans"/>
                <a:cs typeface="DejaVu Sans"/>
              </a:rPr>
              <a:t> </a:t>
            </a:r>
            <a:r>
              <a:rPr sz="1950" spc="-98" dirty="0">
                <a:solidFill>
                  <a:prstClr val="black"/>
                </a:solidFill>
                <a:latin typeface="DejaVu Sans"/>
                <a:cs typeface="DejaVu Sans"/>
              </a:rPr>
              <a:t>𝑠𝑡𝑒𝑎𝑚</a:t>
            </a:r>
            <a:endParaRPr sz="1950">
              <a:solidFill>
                <a:prstClr val="black"/>
              </a:solidFill>
              <a:latin typeface="DejaVu Sans"/>
              <a:cs typeface="DejaVu Sans"/>
            </a:endParaRPr>
          </a:p>
          <a:p>
            <a:pPr marL="902018" defTabSz="685800">
              <a:lnSpc>
                <a:spcPts val="2220"/>
              </a:lnSpc>
            </a:pPr>
            <a:r>
              <a:rPr sz="1950" spc="-176" dirty="0">
                <a:solidFill>
                  <a:prstClr val="black"/>
                </a:solidFill>
                <a:latin typeface="DejaVu Sans"/>
                <a:cs typeface="DejaVu Sans"/>
              </a:rPr>
              <a:t>= </a:t>
            </a:r>
            <a:r>
              <a:rPr sz="1950" spc="-172" dirty="0">
                <a:solidFill>
                  <a:prstClr val="black"/>
                </a:solidFill>
                <a:latin typeface="DejaVu Sans"/>
                <a:cs typeface="DejaVu Sans"/>
              </a:rPr>
              <a:t>𝐸𝑛𝑡ℎ𝑎𝑙𝑝𝑦 </a:t>
            </a:r>
            <a:r>
              <a:rPr sz="1950" spc="-116" dirty="0">
                <a:solidFill>
                  <a:prstClr val="black"/>
                </a:solidFill>
                <a:latin typeface="DejaVu Sans"/>
                <a:cs typeface="DejaVu Sans"/>
              </a:rPr>
              <a:t>𝑜𝑓 </a:t>
            </a:r>
            <a:r>
              <a:rPr sz="1950" spc="-98" dirty="0">
                <a:solidFill>
                  <a:prstClr val="black"/>
                </a:solidFill>
                <a:latin typeface="DejaVu Sans"/>
                <a:cs typeface="DejaVu Sans"/>
              </a:rPr>
              <a:t>𝑠𝑡𝑒𝑎𝑚 </a:t>
            </a:r>
            <a:r>
              <a:rPr sz="1950" spc="-176" dirty="0">
                <a:solidFill>
                  <a:prstClr val="black"/>
                </a:solidFill>
                <a:latin typeface="DejaVu Sans"/>
                <a:cs typeface="DejaVu Sans"/>
              </a:rPr>
              <a:t>− </a:t>
            </a:r>
            <a:r>
              <a:rPr sz="1950" spc="-26" dirty="0">
                <a:solidFill>
                  <a:prstClr val="black"/>
                </a:solidFill>
                <a:latin typeface="DejaVu Sans"/>
                <a:cs typeface="DejaVu Sans"/>
              </a:rPr>
              <a:t>𝑊𝑜𝑟𝑘𝑑𝑜𝑛𝑒 </a:t>
            </a:r>
            <a:r>
              <a:rPr sz="1950" spc="-153" dirty="0">
                <a:solidFill>
                  <a:prstClr val="black"/>
                </a:solidFill>
                <a:latin typeface="DejaVu Sans"/>
                <a:cs typeface="DejaVu Sans"/>
              </a:rPr>
              <a:t>𝑑𝑢𝑟𝑖𝑛𝑔</a:t>
            </a:r>
            <a:r>
              <a:rPr sz="1950" spc="-323" dirty="0">
                <a:solidFill>
                  <a:prstClr val="black"/>
                </a:solidFill>
                <a:latin typeface="DejaVu Sans"/>
                <a:cs typeface="DejaVu Sans"/>
              </a:rPr>
              <a:t> </a:t>
            </a:r>
            <a:r>
              <a:rPr sz="1950" spc="-191" dirty="0">
                <a:solidFill>
                  <a:prstClr val="black"/>
                </a:solidFill>
                <a:latin typeface="DejaVu Sans"/>
                <a:cs typeface="DejaVu Sans"/>
              </a:rPr>
              <a:t>𝑒𝑣𝑎𝑝𝑜𝑟𝑎𝑡𝑖𝑜𝑛</a:t>
            </a:r>
            <a:endParaRPr sz="1950">
              <a:solidFill>
                <a:prstClr val="black"/>
              </a:solidFill>
              <a:latin typeface="DejaVu Sans"/>
              <a:cs typeface="DejaVu Sans"/>
            </a:endParaRPr>
          </a:p>
          <a:p>
            <a:pPr marL="66675" defTabSz="685800">
              <a:spcBef>
                <a:spcPts val="79"/>
              </a:spcBef>
            </a:pPr>
            <a:r>
              <a:rPr sz="1950" dirty="0">
                <a:solidFill>
                  <a:prstClr val="black"/>
                </a:solidFill>
                <a:latin typeface="Caladea"/>
                <a:cs typeface="Caladea"/>
              </a:rPr>
              <a:t>Some </a:t>
            </a:r>
            <a:r>
              <a:rPr sz="1950" spc="-8" dirty="0">
                <a:solidFill>
                  <a:prstClr val="black"/>
                </a:solidFill>
                <a:latin typeface="Caladea"/>
                <a:cs typeface="Caladea"/>
              </a:rPr>
              <a:t>expressions </a:t>
            </a:r>
            <a:r>
              <a:rPr sz="1950" spc="-11" dirty="0">
                <a:solidFill>
                  <a:prstClr val="black"/>
                </a:solidFill>
                <a:latin typeface="Caladea"/>
                <a:cs typeface="Caladea"/>
              </a:rPr>
              <a:t>for</a:t>
            </a:r>
            <a:r>
              <a:rPr sz="1950" spc="-45" dirty="0">
                <a:solidFill>
                  <a:prstClr val="black"/>
                </a:solidFill>
                <a:latin typeface="Caladea"/>
                <a:cs typeface="Caladea"/>
              </a:rPr>
              <a:t> </a:t>
            </a:r>
            <a:r>
              <a:rPr sz="1950" spc="-23" dirty="0">
                <a:solidFill>
                  <a:prstClr val="black"/>
                </a:solidFill>
                <a:latin typeface="Caladea"/>
                <a:cs typeface="Caladea"/>
              </a:rPr>
              <a:t>enthalpy,</a:t>
            </a:r>
            <a:endParaRPr sz="1950">
              <a:solidFill>
                <a:prstClr val="black"/>
              </a:solidFill>
              <a:latin typeface="Caladea"/>
              <a:cs typeface="Caladea"/>
            </a:endParaRPr>
          </a:p>
          <a:p>
            <a:pPr marL="66675" defTabSz="685800">
              <a:lnSpc>
                <a:spcPts val="2209"/>
              </a:lnSpc>
              <a:spcBef>
                <a:spcPts val="56"/>
              </a:spcBef>
            </a:pPr>
            <a:r>
              <a:rPr sz="1950" b="1" spc="-41" dirty="0">
                <a:solidFill>
                  <a:prstClr val="black"/>
                </a:solidFill>
                <a:latin typeface="Caladea"/>
                <a:cs typeface="Caladea"/>
              </a:rPr>
              <a:t>Wet </a:t>
            </a:r>
            <a:r>
              <a:rPr sz="1950" b="1" spc="-8" dirty="0">
                <a:solidFill>
                  <a:prstClr val="black"/>
                </a:solidFill>
                <a:latin typeface="Caladea"/>
                <a:cs typeface="Caladea"/>
              </a:rPr>
              <a:t>steam: </a:t>
            </a:r>
            <a:r>
              <a:rPr sz="1950" spc="-4" dirty="0">
                <a:solidFill>
                  <a:prstClr val="black"/>
                </a:solidFill>
                <a:latin typeface="Caladea"/>
                <a:cs typeface="Caladea"/>
              </a:rPr>
              <a:t>Internal energy of </a:t>
            </a:r>
            <a:r>
              <a:rPr sz="1950" spc="-11" dirty="0">
                <a:solidFill>
                  <a:prstClr val="black"/>
                </a:solidFill>
                <a:latin typeface="Caladea"/>
                <a:cs typeface="Caladea"/>
              </a:rPr>
              <a:t>wet </a:t>
            </a:r>
            <a:r>
              <a:rPr sz="1950" spc="-4" dirty="0">
                <a:solidFill>
                  <a:prstClr val="black"/>
                </a:solidFill>
                <a:latin typeface="Caladea"/>
                <a:cs typeface="Caladea"/>
              </a:rPr>
              <a:t>steam is </a:t>
            </a:r>
            <a:r>
              <a:rPr sz="1950" spc="-19" dirty="0">
                <a:solidFill>
                  <a:prstClr val="black"/>
                </a:solidFill>
                <a:latin typeface="Caladea"/>
                <a:cs typeface="Caladea"/>
              </a:rPr>
              <a:t>given</a:t>
            </a:r>
            <a:r>
              <a:rPr sz="1950" spc="-15" dirty="0">
                <a:solidFill>
                  <a:prstClr val="black"/>
                </a:solidFill>
                <a:latin typeface="Caladea"/>
                <a:cs typeface="Caladea"/>
              </a:rPr>
              <a:t> </a:t>
            </a:r>
            <a:r>
              <a:rPr sz="1950" spc="-11" dirty="0">
                <a:solidFill>
                  <a:prstClr val="black"/>
                </a:solidFill>
                <a:latin typeface="Caladea"/>
                <a:cs typeface="Caladea"/>
              </a:rPr>
              <a:t>by;</a:t>
            </a:r>
            <a:endParaRPr sz="1950">
              <a:solidFill>
                <a:prstClr val="black"/>
              </a:solidFill>
              <a:latin typeface="Caladea"/>
              <a:cs typeface="Caladea"/>
            </a:endParaRPr>
          </a:p>
          <a:p>
            <a:pPr marL="4763" algn="ctr" defTabSz="685800">
              <a:lnSpc>
                <a:spcPts val="2209"/>
              </a:lnSpc>
              <a:tabLst>
                <a:tab pos="3239929" algn="l"/>
                <a:tab pos="6025991" algn="l"/>
              </a:tabLst>
            </a:pPr>
            <a:r>
              <a:rPr sz="1950" spc="176" dirty="0">
                <a:solidFill>
                  <a:prstClr val="black"/>
                </a:solidFill>
                <a:latin typeface="DejaVu Sans"/>
                <a:cs typeface="DejaVu Sans"/>
              </a:rPr>
              <a:t>𝑈 </a:t>
            </a:r>
            <a:r>
              <a:rPr sz="1950" spc="-176" dirty="0">
                <a:solidFill>
                  <a:prstClr val="black"/>
                </a:solidFill>
                <a:latin typeface="DejaVu Sans"/>
                <a:cs typeface="DejaVu Sans"/>
              </a:rPr>
              <a:t>= </a:t>
            </a:r>
            <a:r>
              <a:rPr sz="1950" spc="-153" dirty="0">
                <a:solidFill>
                  <a:prstClr val="black"/>
                </a:solidFill>
                <a:latin typeface="DejaVu Sans"/>
                <a:cs typeface="DejaVu Sans"/>
              </a:rPr>
              <a:t>ℎ </a:t>
            </a:r>
            <a:r>
              <a:rPr sz="1950" spc="-176" dirty="0">
                <a:solidFill>
                  <a:prstClr val="black"/>
                </a:solidFill>
                <a:latin typeface="DejaVu Sans"/>
                <a:cs typeface="DejaVu Sans"/>
              </a:rPr>
              <a:t>− </a:t>
            </a:r>
            <a:r>
              <a:rPr sz="1950" spc="-161" dirty="0">
                <a:solidFill>
                  <a:prstClr val="black"/>
                </a:solidFill>
                <a:latin typeface="DejaVu Sans"/>
                <a:cs typeface="DejaVu Sans"/>
              </a:rPr>
              <a:t>100 </a:t>
            </a:r>
            <a:r>
              <a:rPr sz="1950" spc="-689" dirty="0">
                <a:solidFill>
                  <a:prstClr val="black"/>
                </a:solidFill>
                <a:latin typeface="DejaVu Sans"/>
                <a:cs typeface="DejaVu Sans"/>
              </a:rPr>
              <a:t>∗</a:t>
            </a:r>
            <a:r>
              <a:rPr sz="1950" spc="-199" dirty="0">
                <a:solidFill>
                  <a:prstClr val="black"/>
                </a:solidFill>
                <a:latin typeface="DejaVu Sans"/>
                <a:cs typeface="DejaVu Sans"/>
              </a:rPr>
              <a:t> </a:t>
            </a:r>
            <a:r>
              <a:rPr sz="1950" spc="41" dirty="0">
                <a:solidFill>
                  <a:prstClr val="black"/>
                </a:solidFill>
                <a:latin typeface="DejaVu Sans"/>
                <a:cs typeface="DejaVu Sans"/>
              </a:rPr>
              <a:t>𝑃 </a:t>
            </a:r>
            <a:r>
              <a:rPr sz="1950" spc="-689" dirty="0">
                <a:solidFill>
                  <a:prstClr val="black"/>
                </a:solidFill>
                <a:latin typeface="DejaVu Sans"/>
                <a:cs typeface="DejaVu Sans"/>
              </a:rPr>
              <a:t>∗</a:t>
            </a:r>
            <a:r>
              <a:rPr sz="1950" spc="-199" dirty="0">
                <a:solidFill>
                  <a:prstClr val="black"/>
                </a:solidFill>
                <a:latin typeface="DejaVu Sans"/>
                <a:cs typeface="DejaVu Sans"/>
              </a:rPr>
              <a:t> </a:t>
            </a:r>
            <a:r>
              <a:rPr sz="1950" spc="-131" dirty="0">
                <a:solidFill>
                  <a:prstClr val="black"/>
                </a:solidFill>
                <a:latin typeface="DejaVu Sans"/>
                <a:cs typeface="DejaVu Sans"/>
              </a:rPr>
              <a:t>𝑥 </a:t>
            </a:r>
            <a:r>
              <a:rPr sz="1950" spc="-689" dirty="0">
                <a:solidFill>
                  <a:prstClr val="black"/>
                </a:solidFill>
                <a:latin typeface="DejaVu Sans"/>
                <a:cs typeface="DejaVu Sans"/>
              </a:rPr>
              <a:t>∗</a:t>
            </a:r>
            <a:r>
              <a:rPr sz="1950" spc="-199" dirty="0">
                <a:solidFill>
                  <a:prstClr val="black"/>
                </a:solidFill>
                <a:latin typeface="DejaVu Sans"/>
                <a:cs typeface="DejaVu Sans"/>
              </a:rPr>
              <a:t> </a:t>
            </a:r>
            <a:r>
              <a:rPr sz="1950" spc="-113" dirty="0">
                <a:solidFill>
                  <a:prstClr val="black"/>
                </a:solidFill>
                <a:latin typeface="DejaVu Sans"/>
                <a:cs typeface="DejaVu Sans"/>
              </a:rPr>
              <a:t>𝑣</a:t>
            </a:r>
            <a:r>
              <a:rPr sz="2138" spc="-169" baseline="-16081" dirty="0">
                <a:solidFill>
                  <a:prstClr val="black"/>
                </a:solidFill>
                <a:latin typeface="DejaVu Sans"/>
                <a:cs typeface="DejaVu Sans"/>
              </a:rPr>
              <a:t>𝑔</a:t>
            </a:r>
            <a:r>
              <a:rPr sz="2138" spc="-259" baseline="-16081" dirty="0">
                <a:solidFill>
                  <a:prstClr val="black"/>
                </a:solidFill>
                <a:latin typeface="DejaVu Sans"/>
                <a:cs typeface="DejaVu Sans"/>
              </a:rPr>
              <a:t> </a:t>
            </a:r>
            <a:r>
              <a:rPr sz="1950" spc="-176" dirty="0">
                <a:solidFill>
                  <a:prstClr val="black"/>
                </a:solidFill>
                <a:latin typeface="DejaVu Sans"/>
                <a:cs typeface="DejaVu Sans"/>
              </a:rPr>
              <a:t>=</a:t>
            </a:r>
            <a:r>
              <a:rPr sz="1950" spc="-90" dirty="0">
                <a:solidFill>
                  <a:prstClr val="black"/>
                </a:solidFill>
                <a:latin typeface="DejaVu Sans"/>
                <a:cs typeface="DejaVu Sans"/>
              </a:rPr>
              <a:t> </a:t>
            </a:r>
            <a:r>
              <a:rPr sz="1950" spc="-139" dirty="0">
                <a:solidFill>
                  <a:prstClr val="black"/>
                </a:solidFill>
                <a:latin typeface="DejaVu Sans"/>
                <a:cs typeface="DejaVu Sans"/>
              </a:rPr>
              <a:t>ℎ</a:t>
            </a:r>
            <a:r>
              <a:rPr sz="2138" spc="-208" baseline="-16081" dirty="0">
                <a:solidFill>
                  <a:prstClr val="black"/>
                </a:solidFill>
                <a:latin typeface="DejaVu Sans"/>
                <a:cs typeface="DejaVu Sans"/>
              </a:rPr>
              <a:t>𝑓	</a:t>
            </a:r>
            <a:r>
              <a:rPr sz="1950" spc="-176" dirty="0">
                <a:solidFill>
                  <a:prstClr val="black"/>
                </a:solidFill>
                <a:latin typeface="DejaVu Sans"/>
                <a:cs typeface="DejaVu Sans"/>
              </a:rPr>
              <a:t>+ </a:t>
            </a:r>
            <a:r>
              <a:rPr sz="1950" spc="-68" dirty="0">
                <a:solidFill>
                  <a:prstClr val="black"/>
                </a:solidFill>
                <a:latin typeface="DejaVu Sans"/>
                <a:cs typeface="DejaVu Sans"/>
              </a:rPr>
              <a:t>𝑥ℎ</a:t>
            </a:r>
            <a:r>
              <a:rPr sz="2138" spc="-101" baseline="-16081" dirty="0">
                <a:solidFill>
                  <a:prstClr val="black"/>
                </a:solidFill>
                <a:latin typeface="DejaVu Sans"/>
                <a:cs typeface="DejaVu Sans"/>
              </a:rPr>
              <a:t>𝑓𝑔 </a:t>
            </a:r>
            <a:r>
              <a:rPr sz="1950" spc="-176" dirty="0">
                <a:solidFill>
                  <a:prstClr val="black"/>
                </a:solidFill>
                <a:latin typeface="DejaVu Sans"/>
                <a:cs typeface="DejaVu Sans"/>
              </a:rPr>
              <a:t>− </a:t>
            </a:r>
            <a:r>
              <a:rPr sz="1950" spc="-161" dirty="0">
                <a:solidFill>
                  <a:prstClr val="black"/>
                </a:solidFill>
                <a:latin typeface="DejaVu Sans"/>
                <a:cs typeface="DejaVu Sans"/>
              </a:rPr>
              <a:t>100 </a:t>
            </a:r>
            <a:r>
              <a:rPr sz="1950" spc="-689" dirty="0">
                <a:solidFill>
                  <a:prstClr val="black"/>
                </a:solidFill>
                <a:latin typeface="DejaVu Sans"/>
                <a:cs typeface="DejaVu Sans"/>
              </a:rPr>
              <a:t>∗</a:t>
            </a:r>
            <a:r>
              <a:rPr sz="1950" spc="-195" dirty="0">
                <a:solidFill>
                  <a:prstClr val="black"/>
                </a:solidFill>
                <a:latin typeface="DejaVu Sans"/>
                <a:cs typeface="DejaVu Sans"/>
              </a:rPr>
              <a:t> </a:t>
            </a:r>
            <a:r>
              <a:rPr sz="1950" spc="41" dirty="0">
                <a:solidFill>
                  <a:prstClr val="black"/>
                </a:solidFill>
                <a:latin typeface="DejaVu Sans"/>
                <a:cs typeface="DejaVu Sans"/>
              </a:rPr>
              <a:t>𝑃 </a:t>
            </a:r>
            <a:r>
              <a:rPr sz="1950" spc="-689" dirty="0">
                <a:solidFill>
                  <a:prstClr val="black"/>
                </a:solidFill>
                <a:latin typeface="DejaVu Sans"/>
                <a:cs typeface="DejaVu Sans"/>
              </a:rPr>
              <a:t>∗</a:t>
            </a:r>
            <a:r>
              <a:rPr sz="1950" spc="-188" dirty="0">
                <a:solidFill>
                  <a:prstClr val="black"/>
                </a:solidFill>
                <a:latin typeface="DejaVu Sans"/>
                <a:cs typeface="DejaVu Sans"/>
              </a:rPr>
              <a:t> </a:t>
            </a:r>
            <a:r>
              <a:rPr sz="1950" spc="-131" dirty="0">
                <a:solidFill>
                  <a:prstClr val="black"/>
                </a:solidFill>
                <a:latin typeface="DejaVu Sans"/>
                <a:cs typeface="DejaVu Sans"/>
              </a:rPr>
              <a:t>𝑥</a:t>
            </a:r>
            <a:r>
              <a:rPr sz="1950" spc="-236" dirty="0">
                <a:solidFill>
                  <a:prstClr val="black"/>
                </a:solidFill>
                <a:latin typeface="DejaVu Sans"/>
                <a:cs typeface="DejaVu Sans"/>
              </a:rPr>
              <a:t> </a:t>
            </a:r>
            <a:r>
              <a:rPr sz="1950" spc="-689" dirty="0">
                <a:solidFill>
                  <a:prstClr val="black"/>
                </a:solidFill>
                <a:latin typeface="DejaVu Sans"/>
                <a:cs typeface="DejaVu Sans"/>
              </a:rPr>
              <a:t>∗</a:t>
            </a:r>
            <a:r>
              <a:rPr sz="1950" spc="-195" dirty="0">
                <a:solidFill>
                  <a:prstClr val="black"/>
                </a:solidFill>
                <a:latin typeface="DejaVu Sans"/>
                <a:cs typeface="DejaVu Sans"/>
              </a:rPr>
              <a:t> </a:t>
            </a:r>
            <a:r>
              <a:rPr sz="1950" spc="-113" dirty="0">
                <a:solidFill>
                  <a:prstClr val="black"/>
                </a:solidFill>
                <a:latin typeface="DejaVu Sans"/>
                <a:cs typeface="DejaVu Sans"/>
              </a:rPr>
              <a:t>𝑣</a:t>
            </a:r>
            <a:r>
              <a:rPr sz="2138" spc="-169" baseline="-16081" dirty="0">
                <a:solidFill>
                  <a:prstClr val="black"/>
                </a:solidFill>
                <a:latin typeface="DejaVu Sans"/>
                <a:cs typeface="DejaVu Sans"/>
              </a:rPr>
              <a:t>𝑔	</a:t>
            </a:r>
            <a:r>
              <a:rPr sz="1950" spc="-53" dirty="0">
                <a:solidFill>
                  <a:prstClr val="black"/>
                </a:solidFill>
                <a:latin typeface="DejaVu Sans"/>
                <a:cs typeface="DejaVu Sans"/>
              </a:rPr>
              <a:t>𝑘𝐽/𝑘𝑔</a:t>
            </a:r>
            <a:endParaRPr sz="1950">
              <a:solidFill>
                <a:prstClr val="black"/>
              </a:solidFill>
              <a:latin typeface="DejaVu Sans"/>
              <a:cs typeface="DejaVu Sans"/>
            </a:endParaRPr>
          </a:p>
          <a:p>
            <a:pPr marL="66675" defTabSz="685800">
              <a:lnSpc>
                <a:spcPts val="2213"/>
              </a:lnSpc>
              <a:spcBef>
                <a:spcPts val="244"/>
              </a:spcBef>
              <a:tabLst>
                <a:tab pos="596741" algn="l"/>
              </a:tabLst>
            </a:pPr>
            <a:r>
              <a:rPr sz="1950" b="1" dirty="0">
                <a:solidFill>
                  <a:prstClr val="black"/>
                </a:solidFill>
                <a:latin typeface="Caladea"/>
                <a:cs typeface="Caladea"/>
              </a:rPr>
              <a:t>Dry	</a:t>
            </a:r>
            <a:r>
              <a:rPr sz="1950" b="1" spc="-8" dirty="0">
                <a:solidFill>
                  <a:prstClr val="black"/>
                </a:solidFill>
                <a:latin typeface="Caladea"/>
                <a:cs typeface="Caladea"/>
              </a:rPr>
              <a:t>steam: </a:t>
            </a:r>
            <a:r>
              <a:rPr sz="1950" spc="-4" dirty="0">
                <a:solidFill>
                  <a:prstClr val="black"/>
                </a:solidFill>
                <a:latin typeface="Caladea"/>
                <a:cs typeface="Caladea"/>
              </a:rPr>
              <a:t>Internal energy of </a:t>
            </a:r>
            <a:r>
              <a:rPr sz="1950" dirty="0">
                <a:solidFill>
                  <a:prstClr val="black"/>
                </a:solidFill>
                <a:latin typeface="Caladea"/>
                <a:cs typeface="Caladea"/>
              </a:rPr>
              <a:t>dry </a:t>
            </a:r>
            <a:r>
              <a:rPr sz="1950" spc="-4" dirty="0">
                <a:solidFill>
                  <a:prstClr val="black"/>
                </a:solidFill>
                <a:latin typeface="Caladea"/>
                <a:cs typeface="Caladea"/>
              </a:rPr>
              <a:t>steam is </a:t>
            </a:r>
            <a:r>
              <a:rPr sz="1950" spc="-19" dirty="0">
                <a:solidFill>
                  <a:prstClr val="black"/>
                </a:solidFill>
                <a:latin typeface="Caladea"/>
                <a:cs typeface="Caladea"/>
              </a:rPr>
              <a:t>given</a:t>
            </a:r>
            <a:r>
              <a:rPr sz="1950" spc="-53" dirty="0">
                <a:solidFill>
                  <a:prstClr val="black"/>
                </a:solidFill>
                <a:latin typeface="Caladea"/>
                <a:cs typeface="Caladea"/>
              </a:rPr>
              <a:t> </a:t>
            </a:r>
            <a:r>
              <a:rPr sz="1950" spc="-11" dirty="0">
                <a:solidFill>
                  <a:prstClr val="black"/>
                </a:solidFill>
                <a:latin typeface="Caladea"/>
                <a:cs typeface="Caladea"/>
              </a:rPr>
              <a:t>by;</a:t>
            </a:r>
            <a:endParaRPr sz="1950">
              <a:solidFill>
                <a:prstClr val="black"/>
              </a:solidFill>
              <a:latin typeface="Caladea"/>
              <a:cs typeface="Caladea"/>
            </a:endParaRPr>
          </a:p>
          <a:p>
            <a:pPr marL="7620" algn="ctr" defTabSz="685800">
              <a:lnSpc>
                <a:spcPts val="2213"/>
              </a:lnSpc>
              <a:tabLst>
                <a:tab pos="858203" algn="l"/>
                <a:tab pos="2478881" algn="l"/>
                <a:tab pos="3279458" algn="l"/>
              </a:tabLst>
            </a:pPr>
            <a:r>
              <a:rPr sz="1950" spc="172" dirty="0">
                <a:solidFill>
                  <a:prstClr val="black"/>
                </a:solidFill>
                <a:latin typeface="DejaVu Sans"/>
                <a:cs typeface="DejaVu Sans"/>
              </a:rPr>
              <a:t>𝑈</a:t>
            </a:r>
            <a:r>
              <a:rPr sz="1950" spc="-41" dirty="0">
                <a:solidFill>
                  <a:prstClr val="black"/>
                </a:solidFill>
                <a:latin typeface="DejaVu Sans"/>
                <a:cs typeface="DejaVu Sans"/>
              </a:rPr>
              <a:t> </a:t>
            </a:r>
            <a:r>
              <a:rPr sz="1950" spc="-176" dirty="0">
                <a:solidFill>
                  <a:prstClr val="black"/>
                </a:solidFill>
                <a:latin typeface="DejaVu Sans"/>
                <a:cs typeface="DejaVu Sans"/>
              </a:rPr>
              <a:t>=</a:t>
            </a:r>
            <a:r>
              <a:rPr sz="1950" spc="-90" dirty="0">
                <a:solidFill>
                  <a:prstClr val="black"/>
                </a:solidFill>
                <a:latin typeface="DejaVu Sans"/>
                <a:cs typeface="DejaVu Sans"/>
              </a:rPr>
              <a:t> </a:t>
            </a:r>
            <a:r>
              <a:rPr sz="1950" spc="-79" dirty="0">
                <a:solidFill>
                  <a:prstClr val="black"/>
                </a:solidFill>
                <a:latin typeface="DejaVu Sans"/>
                <a:cs typeface="DejaVu Sans"/>
              </a:rPr>
              <a:t>ℎ</a:t>
            </a:r>
            <a:r>
              <a:rPr sz="2138" spc="-118" baseline="-16081" dirty="0">
                <a:solidFill>
                  <a:prstClr val="black"/>
                </a:solidFill>
                <a:latin typeface="DejaVu Sans"/>
                <a:cs typeface="DejaVu Sans"/>
              </a:rPr>
              <a:t>𝑔	</a:t>
            </a:r>
            <a:r>
              <a:rPr sz="1950" spc="-176" dirty="0">
                <a:solidFill>
                  <a:prstClr val="black"/>
                </a:solidFill>
                <a:latin typeface="DejaVu Sans"/>
                <a:cs typeface="DejaVu Sans"/>
              </a:rPr>
              <a:t>− </a:t>
            </a:r>
            <a:r>
              <a:rPr sz="1950" spc="-165" dirty="0">
                <a:solidFill>
                  <a:prstClr val="black"/>
                </a:solidFill>
                <a:latin typeface="DejaVu Sans"/>
                <a:cs typeface="DejaVu Sans"/>
              </a:rPr>
              <a:t>100 </a:t>
            </a:r>
            <a:r>
              <a:rPr sz="1950" spc="-694" dirty="0">
                <a:solidFill>
                  <a:prstClr val="black"/>
                </a:solidFill>
                <a:latin typeface="DejaVu Sans"/>
                <a:cs typeface="DejaVu Sans"/>
              </a:rPr>
              <a:t>∗</a:t>
            </a:r>
            <a:r>
              <a:rPr sz="1950" spc="-191" dirty="0">
                <a:solidFill>
                  <a:prstClr val="black"/>
                </a:solidFill>
                <a:latin typeface="DejaVu Sans"/>
                <a:cs typeface="DejaVu Sans"/>
              </a:rPr>
              <a:t> </a:t>
            </a:r>
            <a:r>
              <a:rPr sz="1950" spc="38" dirty="0">
                <a:solidFill>
                  <a:prstClr val="black"/>
                </a:solidFill>
                <a:latin typeface="DejaVu Sans"/>
                <a:cs typeface="DejaVu Sans"/>
              </a:rPr>
              <a:t>𝑃</a:t>
            </a:r>
            <a:r>
              <a:rPr sz="1950" spc="-169" dirty="0">
                <a:solidFill>
                  <a:prstClr val="black"/>
                </a:solidFill>
                <a:latin typeface="DejaVu Sans"/>
                <a:cs typeface="DejaVu Sans"/>
              </a:rPr>
              <a:t> </a:t>
            </a:r>
            <a:r>
              <a:rPr sz="1950" spc="-694" dirty="0">
                <a:solidFill>
                  <a:prstClr val="black"/>
                </a:solidFill>
                <a:latin typeface="DejaVu Sans"/>
                <a:cs typeface="DejaVu Sans"/>
              </a:rPr>
              <a:t>∗</a:t>
            </a:r>
            <a:r>
              <a:rPr sz="1950" spc="-191" dirty="0">
                <a:solidFill>
                  <a:prstClr val="black"/>
                </a:solidFill>
                <a:latin typeface="DejaVu Sans"/>
                <a:cs typeface="DejaVu Sans"/>
              </a:rPr>
              <a:t> </a:t>
            </a:r>
            <a:r>
              <a:rPr sz="1950" spc="-113" dirty="0">
                <a:solidFill>
                  <a:prstClr val="black"/>
                </a:solidFill>
                <a:latin typeface="DejaVu Sans"/>
                <a:cs typeface="DejaVu Sans"/>
              </a:rPr>
              <a:t>𝑣</a:t>
            </a:r>
            <a:r>
              <a:rPr sz="2138" spc="-169" baseline="-16081" dirty="0">
                <a:solidFill>
                  <a:prstClr val="black"/>
                </a:solidFill>
                <a:latin typeface="DejaVu Sans"/>
                <a:cs typeface="DejaVu Sans"/>
              </a:rPr>
              <a:t>𝑔	</a:t>
            </a:r>
            <a:r>
              <a:rPr sz="1950" spc="-53" dirty="0">
                <a:solidFill>
                  <a:prstClr val="black"/>
                </a:solidFill>
                <a:latin typeface="DejaVu Sans"/>
                <a:cs typeface="DejaVu Sans"/>
              </a:rPr>
              <a:t>𝑘𝐽/𝑘𝑔	</a:t>
            </a:r>
            <a:r>
              <a:rPr sz="1950" spc="-484" dirty="0">
                <a:solidFill>
                  <a:prstClr val="black"/>
                </a:solidFill>
                <a:latin typeface="DejaVu Sans"/>
                <a:cs typeface="DejaVu Sans"/>
              </a:rPr>
              <a:t>… … … … </a:t>
            </a:r>
            <a:r>
              <a:rPr sz="1950" spc="-270" dirty="0">
                <a:solidFill>
                  <a:prstClr val="black"/>
                </a:solidFill>
                <a:latin typeface="DejaVu Sans"/>
                <a:cs typeface="DejaVu Sans"/>
              </a:rPr>
              <a:t>𝑠𝑖𝑛𝑐𝑒 </a:t>
            </a:r>
            <a:r>
              <a:rPr sz="1950" spc="-131" dirty="0">
                <a:solidFill>
                  <a:prstClr val="black"/>
                </a:solidFill>
                <a:latin typeface="DejaVu Sans"/>
                <a:cs typeface="DejaVu Sans"/>
              </a:rPr>
              <a:t>𝑥 </a:t>
            </a:r>
            <a:r>
              <a:rPr sz="1950" spc="-176" dirty="0">
                <a:solidFill>
                  <a:prstClr val="black"/>
                </a:solidFill>
                <a:latin typeface="DejaVu Sans"/>
                <a:cs typeface="DejaVu Sans"/>
              </a:rPr>
              <a:t>= </a:t>
            </a:r>
            <a:r>
              <a:rPr sz="1950" spc="-161" dirty="0">
                <a:solidFill>
                  <a:prstClr val="black"/>
                </a:solidFill>
                <a:latin typeface="DejaVu Sans"/>
                <a:cs typeface="DejaVu Sans"/>
              </a:rPr>
              <a:t>1 </a:t>
            </a:r>
            <a:r>
              <a:rPr sz="1950" spc="-158" dirty="0">
                <a:solidFill>
                  <a:prstClr val="black"/>
                </a:solidFill>
                <a:latin typeface="DejaVu Sans"/>
                <a:cs typeface="DejaVu Sans"/>
              </a:rPr>
              <a:t>𝑓𝑜𝑟 </a:t>
            </a:r>
            <a:r>
              <a:rPr sz="1950" spc="-120" dirty="0">
                <a:solidFill>
                  <a:prstClr val="black"/>
                </a:solidFill>
                <a:latin typeface="DejaVu Sans"/>
                <a:cs typeface="DejaVu Sans"/>
              </a:rPr>
              <a:t>𝑑𝑟𝑦</a:t>
            </a:r>
            <a:r>
              <a:rPr sz="1950" spc="293" dirty="0">
                <a:solidFill>
                  <a:prstClr val="black"/>
                </a:solidFill>
                <a:latin typeface="DejaVu Sans"/>
                <a:cs typeface="DejaVu Sans"/>
              </a:rPr>
              <a:t> </a:t>
            </a:r>
            <a:r>
              <a:rPr sz="1950" spc="-266" dirty="0">
                <a:solidFill>
                  <a:prstClr val="black"/>
                </a:solidFill>
                <a:latin typeface="DejaVu Sans"/>
                <a:cs typeface="DejaVu Sans"/>
              </a:rPr>
              <a:t>𝑎𝑖𝑟.</a:t>
            </a:r>
            <a:endParaRPr sz="1950">
              <a:solidFill>
                <a:prstClr val="black"/>
              </a:solidFill>
              <a:latin typeface="DejaVu Sans"/>
              <a:cs typeface="DejaVu Sans"/>
            </a:endParaRPr>
          </a:p>
          <a:p>
            <a:pPr marL="66675" marR="52388" defTabSz="685800">
              <a:lnSpc>
                <a:spcPct val="70000"/>
              </a:lnSpc>
              <a:spcBef>
                <a:spcPts val="945"/>
              </a:spcBef>
            </a:pPr>
            <a:r>
              <a:rPr sz="1950" b="1" spc="-8" dirty="0">
                <a:solidFill>
                  <a:prstClr val="black"/>
                </a:solidFill>
                <a:latin typeface="Caladea"/>
                <a:cs typeface="Caladea"/>
              </a:rPr>
              <a:t>Superheated steam: </a:t>
            </a:r>
            <a:r>
              <a:rPr sz="1950" spc="-19" dirty="0">
                <a:solidFill>
                  <a:prstClr val="black"/>
                </a:solidFill>
                <a:latin typeface="Caladea"/>
                <a:cs typeface="Caladea"/>
              </a:rPr>
              <a:t>From </a:t>
            </a:r>
            <a:r>
              <a:rPr sz="1950" spc="-4" dirty="0">
                <a:solidFill>
                  <a:prstClr val="black"/>
                </a:solidFill>
                <a:latin typeface="Caladea"/>
                <a:cs typeface="Caladea"/>
              </a:rPr>
              <a:t>the definition superheated </a:t>
            </a:r>
            <a:r>
              <a:rPr sz="1950" spc="-8" dirty="0">
                <a:solidFill>
                  <a:prstClr val="black"/>
                </a:solidFill>
                <a:latin typeface="Caladea"/>
                <a:cs typeface="Caladea"/>
              </a:rPr>
              <a:t>steam </a:t>
            </a:r>
            <a:r>
              <a:rPr sz="1950" spc="-4" dirty="0">
                <a:solidFill>
                  <a:prstClr val="black"/>
                </a:solidFill>
                <a:latin typeface="Caladea"/>
                <a:cs typeface="Caladea"/>
              </a:rPr>
              <a:t>it </a:t>
            </a:r>
            <a:r>
              <a:rPr sz="1950" spc="-11" dirty="0">
                <a:solidFill>
                  <a:prstClr val="black"/>
                </a:solidFill>
                <a:latin typeface="Caladea"/>
                <a:cs typeface="Caladea"/>
              </a:rPr>
              <a:t>may </a:t>
            </a:r>
            <a:r>
              <a:rPr sz="1950" spc="-8" dirty="0">
                <a:solidFill>
                  <a:prstClr val="black"/>
                </a:solidFill>
                <a:latin typeface="Caladea"/>
                <a:cs typeface="Caladea"/>
              </a:rPr>
              <a:t>be  written</a:t>
            </a:r>
            <a:r>
              <a:rPr sz="1950" spc="-11" dirty="0">
                <a:solidFill>
                  <a:prstClr val="black"/>
                </a:solidFill>
                <a:latin typeface="Caladea"/>
                <a:cs typeface="Caladea"/>
              </a:rPr>
              <a:t> </a:t>
            </a:r>
            <a:r>
              <a:rPr sz="1950" spc="-4" dirty="0">
                <a:solidFill>
                  <a:prstClr val="black"/>
                </a:solidFill>
                <a:latin typeface="Caladea"/>
                <a:cs typeface="Caladea"/>
              </a:rPr>
              <a:t>as,</a:t>
            </a:r>
            <a:endParaRPr sz="1950">
              <a:solidFill>
                <a:prstClr val="black"/>
              </a:solidFill>
              <a:latin typeface="Caladea"/>
              <a:cs typeface="Caladea"/>
            </a:endParaRPr>
          </a:p>
          <a:p>
            <a:pPr algn="ctr" defTabSz="685800">
              <a:lnSpc>
                <a:spcPts val="2081"/>
              </a:lnSpc>
            </a:pPr>
            <a:r>
              <a:rPr sz="1950" spc="172" dirty="0">
                <a:solidFill>
                  <a:prstClr val="black"/>
                </a:solidFill>
                <a:latin typeface="DejaVu Sans"/>
                <a:cs typeface="DejaVu Sans"/>
              </a:rPr>
              <a:t>𝑈 </a:t>
            </a:r>
            <a:r>
              <a:rPr sz="1950" spc="-176" dirty="0">
                <a:solidFill>
                  <a:prstClr val="black"/>
                </a:solidFill>
                <a:latin typeface="DejaVu Sans"/>
                <a:cs typeface="DejaVu Sans"/>
              </a:rPr>
              <a:t>= </a:t>
            </a:r>
            <a:r>
              <a:rPr sz="1950" spc="-56" dirty="0">
                <a:solidFill>
                  <a:prstClr val="black"/>
                </a:solidFill>
                <a:latin typeface="DejaVu Sans"/>
                <a:cs typeface="DejaVu Sans"/>
              </a:rPr>
              <a:t>ℎ</a:t>
            </a:r>
            <a:r>
              <a:rPr sz="2138" spc="-84" baseline="-16081" dirty="0">
                <a:solidFill>
                  <a:prstClr val="black"/>
                </a:solidFill>
                <a:latin typeface="DejaVu Sans"/>
                <a:cs typeface="DejaVu Sans"/>
              </a:rPr>
              <a:t>𝑠𝑢𝑝 </a:t>
            </a:r>
            <a:r>
              <a:rPr sz="1950" spc="-176" dirty="0">
                <a:solidFill>
                  <a:prstClr val="black"/>
                </a:solidFill>
                <a:latin typeface="DejaVu Sans"/>
                <a:cs typeface="DejaVu Sans"/>
              </a:rPr>
              <a:t>− </a:t>
            </a:r>
            <a:r>
              <a:rPr sz="1950" spc="-165" dirty="0">
                <a:solidFill>
                  <a:prstClr val="black"/>
                </a:solidFill>
                <a:latin typeface="DejaVu Sans"/>
                <a:cs typeface="DejaVu Sans"/>
              </a:rPr>
              <a:t>100 </a:t>
            </a:r>
            <a:r>
              <a:rPr sz="1950" spc="-694" dirty="0">
                <a:solidFill>
                  <a:prstClr val="black"/>
                </a:solidFill>
                <a:latin typeface="DejaVu Sans"/>
                <a:cs typeface="DejaVu Sans"/>
              </a:rPr>
              <a:t>∗</a:t>
            </a:r>
            <a:r>
              <a:rPr sz="1950" spc="-199" dirty="0">
                <a:solidFill>
                  <a:prstClr val="black"/>
                </a:solidFill>
                <a:latin typeface="DejaVu Sans"/>
                <a:cs typeface="DejaVu Sans"/>
              </a:rPr>
              <a:t> </a:t>
            </a:r>
            <a:r>
              <a:rPr sz="1950" spc="38" dirty="0">
                <a:solidFill>
                  <a:prstClr val="black"/>
                </a:solidFill>
                <a:latin typeface="DejaVu Sans"/>
                <a:cs typeface="DejaVu Sans"/>
              </a:rPr>
              <a:t>𝑃</a:t>
            </a:r>
            <a:r>
              <a:rPr sz="1950" spc="-176" dirty="0">
                <a:solidFill>
                  <a:prstClr val="black"/>
                </a:solidFill>
                <a:latin typeface="DejaVu Sans"/>
                <a:cs typeface="DejaVu Sans"/>
              </a:rPr>
              <a:t> </a:t>
            </a:r>
            <a:r>
              <a:rPr sz="1950" spc="-694" dirty="0">
                <a:solidFill>
                  <a:prstClr val="black"/>
                </a:solidFill>
                <a:latin typeface="DejaVu Sans"/>
                <a:cs typeface="DejaVu Sans"/>
              </a:rPr>
              <a:t>∗</a:t>
            </a:r>
            <a:r>
              <a:rPr sz="1950" spc="-195" dirty="0">
                <a:solidFill>
                  <a:prstClr val="black"/>
                </a:solidFill>
                <a:latin typeface="DejaVu Sans"/>
                <a:cs typeface="DejaVu Sans"/>
              </a:rPr>
              <a:t> </a:t>
            </a:r>
            <a:r>
              <a:rPr sz="1950" spc="-113" dirty="0">
                <a:solidFill>
                  <a:prstClr val="black"/>
                </a:solidFill>
                <a:latin typeface="DejaVu Sans"/>
                <a:cs typeface="DejaVu Sans"/>
              </a:rPr>
              <a:t>𝑣</a:t>
            </a:r>
            <a:r>
              <a:rPr sz="2138" spc="-169" baseline="-16081" dirty="0">
                <a:solidFill>
                  <a:prstClr val="black"/>
                </a:solidFill>
                <a:latin typeface="DejaVu Sans"/>
                <a:cs typeface="DejaVu Sans"/>
              </a:rPr>
              <a:t>𝑔</a:t>
            </a:r>
            <a:endParaRPr sz="2138" baseline="-16081">
              <a:solidFill>
                <a:prstClr val="black"/>
              </a:solidFill>
              <a:latin typeface="DejaVu Sans"/>
              <a:cs typeface="DejaVu Sans"/>
            </a:endParaRPr>
          </a:p>
          <a:p>
            <a:pPr marL="5715" algn="ctr" defTabSz="685800">
              <a:spcBef>
                <a:spcPts val="79"/>
              </a:spcBef>
              <a:tabLst>
                <a:tab pos="1403033" algn="l"/>
                <a:tab pos="2462689" algn="l"/>
                <a:tab pos="4291489" algn="l"/>
              </a:tabLst>
            </a:pPr>
            <a:r>
              <a:rPr sz="1950" spc="172" dirty="0">
                <a:solidFill>
                  <a:prstClr val="black"/>
                </a:solidFill>
                <a:latin typeface="DejaVu Sans"/>
                <a:cs typeface="DejaVu Sans"/>
              </a:rPr>
              <a:t>𝑈 </a:t>
            </a:r>
            <a:r>
              <a:rPr sz="1950" spc="-176" dirty="0">
                <a:solidFill>
                  <a:prstClr val="black"/>
                </a:solidFill>
                <a:latin typeface="DejaVu Sans"/>
                <a:cs typeface="DejaVu Sans"/>
              </a:rPr>
              <a:t>= </a:t>
            </a:r>
            <a:r>
              <a:rPr sz="1950" spc="-79" dirty="0">
                <a:solidFill>
                  <a:prstClr val="black"/>
                </a:solidFill>
                <a:latin typeface="DejaVu Sans"/>
                <a:cs typeface="DejaVu Sans"/>
              </a:rPr>
              <a:t>ℎ</a:t>
            </a:r>
            <a:r>
              <a:rPr sz="2138" spc="-118" baseline="-16081" dirty="0">
                <a:solidFill>
                  <a:prstClr val="black"/>
                </a:solidFill>
                <a:latin typeface="DejaVu Sans"/>
                <a:cs typeface="DejaVu Sans"/>
              </a:rPr>
              <a:t>𝑔</a:t>
            </a:r>
            <a:r>
              <a:rPr sz="2138" spc="-67" baseline="-16081" dirty="0">
                <a:solidFill>
                  <a:prstClr val="black"/>
                </a:solidFill>
                <a:latin typeface="DejaVu Sans"/>
                <a:cs typeface="DejaVu Sans"/>
              </a:rPr>
              <a:t> </a:t>
            </a:r>
            <a:r>
              <a:rPr sz="1950" spc="-176" dirty="0">
                <a:solidFill>
                  <a:prstClr val="black"/>
                </a:solidFill>
                <a:latin typeface="DejaVu Sans"/>
                <a:cs typeface="DejaVu Sans"/>
              </a:rPr>
              <a:t>+</a:t>
            </a:r>
            <a:r>
              <a:rPr sz="1950" spc="-191" dirty="0">
                <a:solidFill>
                  <a:prstClr val="black"/>
                </a:solidFill>
                <a:latin typeface="DejaVu Sans"/>
                <a:cs typeface="DejaVu Sans"/>
              </a:rPr>
              <a:t> </a:t>
            </a:r>
            <a:r>
              <a:rPr sz="1950" spc="-139" dirty="0">
                <a:solidFill>
                  <a:prstClr val="black"/>
                </a:solidFill>
                <a:latin typeface="DejaVu Sans"/>
                <a:cs typeface="DejaVu Sans"/>
              </a:rPr>
              <a:t>𝑐</a:t>
            </a:r>
            <a:r>
              <a:rPr sz="2138" spc="-208" baseline="-16081" dirty="0">
                <a:solidFill>
                  <a:prstClr val="black"/>
                </a:solidFill>
                <a:latin typeface="DejaVu Sans"/>
                <a:cs typeface="DejaVu Sans"/>
              </a:rPr>
              <a:t>𝑝	</a:t>
            </a:r>
            <a:r>
              <a:rPr sz="1950" spc="-86" dirty="0">
                <a:solidFill>
                  <a:prstClr val="black"/>
                </a:solidFill>
                <a:latin typeface="DejaVu Sans"/>
                <a:cs typeface="DejaVu Sans"/>
              </a:rPr>
              <a:t>𝑇</a:t>
            </a:r>
            <a:r>
              <a:rPr sz="2138" spc="-129" baseline="-16081" dirty="0">
                <a:solidFill>
                  <a:prstClr val="black"/>
                </a:solidFill>
                <a:latin typeface="DejaVu Sans"/>
                <a:cs typeface="DejaVu Sans"/>
              </a:rPr>
              <a:t>𝑠𝑢𝑝</a:t>
            </a:r>
            <a:r>
              <a:rPr sz="2138" spc="140" baseline="-16081" dirty="0">
                <a:solidFill>
                  <a:prstClr val="black"/>
                </a:solidFill>
                <a:latin typeface="DejaVu Sans"/>
                <a:cs typeface="DejaVu Sans"/>
              </a:rPr>
              <a:t> </a:t>
            </a:r>
            <a:r>
              <a:rPr sz="1950" spc="-176" dirty="0">
                <a:solidFill>
                  <a:prstClr val="black"/>
                </a:solidFill>
                <a:latin typeface="DejaVu Sans"/>
                <a:cs typeface="DejaVu Sans"/>
              </a:rPr>
              <a:t>−</a:t>
            </a:r>
            <a:r>
              <a:rPr sz="1950" spc="-199" dirty="0">
                <a:solidFill>
                  <a:prstClr val="black"/>
                </a:solidFill>
                <a:latin typeface="DejaVu Sans"/>
                <a:cs typeface="DejaVu Sans"/>
              </a:rPr>
              <a:t> </a:t>
            </a:r>
            <a:r>
              <a:rPr sz="1950" spc="-11" dirty="0">
                <a:solidFill>
                  <a:prstClr val="black"/>
                </a:solidFill>
                <a:latin typeface="DejaVu Sans"/>
                <a:cs typeface="DejaVu Sans"/>
              </a:rPr>
              <a:t>𝑇	</a:t>
            </a:r>
            <a:r>
              <a:rPr sz="1950" spc="-176" dirty="0">
                <a:solidFill>
                  <a:prstClr val="black"/>
                </a:solidFill>
                <a:latin typeface="DejaVu Sans"/>
                <a:cs typeface="DejaVu Sans"/>
              </a:rPr>
              <a:t>− </a:t>
            </a:r>
            <a:r>
              <a:rPr sz="1950" spc="-165" dirty="0">
                <a:solidFill>
                  <a:prstClr val="black"/>
                </a:solidFill>
                <a:latin typeface="DejaVu Sans"/>
                <a:cs typeface="DejaVu Sans"/>
              </a:rPr>
              <a:t>100 </a:t>
            </a:r>
            <a:r>
              <a:rPr sz="1950" spc="-694" dirty="0">
                <a:solidFill>
                  <a:prstClr val="black"/>
                </a:solidFill>
                <a:latin typeface="DejaVu Sans"/>
                <a:cs typeface="DejaVu Sans"/>
              </a:rPr>
              <a:t>∗</a:t>
            </a:r>
            <a:r>
              <a:rPr sz="1950" spc="-191" dirty="0">
                <a:solidFill>
                  <a:prstClr val="black"/>
                </a:solidFill>
                <a:latin typeface="DejaVu Sans"/>
                <a:cs typeface="DejaVu Sans"/>
              </a:rPr>
              <a:t> </a:t>
            </a:r>
            <a:r>
              <a:rPr sz="1950" spc="38" dirty="0">
                <a:solidFill>
                  <a:prstClr val="black"/>
                </a:solidFill>
                <a:latin typeface="DejaVu Sans"/>
                <a:cs typeface="DejaVu Sans"/>
              </a:rPr>
              <a:t>𝑃</a:t>
            </a:r>
            <a:r>
              <a:rPr sz="1950" spc="-176" dirty="0">
                <a:solidFill>
                  <a:prstClr val="black"/>
                </a:solidFill>
                <a:latin typeface="DejaVu Sans"/>
                <a:cs typeface="DejaVu Sans"/>
              </a:rPr>
              <a:t> </a:t>
            </a:r>
            <a:r>
              <a:rPr sz="1950" spc="-694" dirty="0">
                <a:solidFill>
                  <a:prstClr val="black"/>
                </a:solidFill>
                <a:latin typeface="DejaVu Sans"/>
                <a:cs typeface="DejaVu Sans"/>
              </a:rPr>
              <a:t>∗</a:t>
            </a:r>
            <a:r>
              <a:rPr sz="1950" spc="-191" dirty="0">
                <a:solidFill>
                  <a:prstClr val="black"/>
                </a:solidFill>
                <a:latin typeface="DejaVu Sans"/>
                <a:cs typeface="DejaVu Sans"/>
              </a:rPr>
              <a:t> </a:t>
            </a:r>
            <a:r>
              <a:rPr sz="1950" spc="-75" dirty="0">
                <a:solidFill>
                  <a:prstClr val="black"/>
                </a:solidFill>
                <a:latin typeface="DejaVu Sans"/>
                <a:cs typeface="DejaVu Sans"/>
              </a:rPr>
              <a:t>𝑣</a:t>
            </a:r>
            <a:r>
              <a:rPr sz="2138" spc="-113" baseline="-16081" dirty="0">
                <a:solidFill>
                  <a:prstClr val="black"/>
                </a:solidFill>
                <a:latin typeface="DejaVu Sans"/>
                <a:cs typeface="DejaVu Sans"/>
              </a:rPr>
              <a:t>𝑠𝑢𝑝	</a:t>
            </a:r>
            <a:r>
              <a:rPr sz="1950" spc="-53" dirty="0">
                <a:solidFill>
                  <a:prstClr val="black"/>
                </a:solidFill>
                <a:latin typeface="DejaVu Sans"/>
                <a:cs typeface="DejaVu Sans"/>
              </a:rPr>
              <a:t>𝑘𝐽/𝑘𝑔</a:t>
            </a:r>
            <a:endParaRPr sz="1950">
              <a:solidFill>
                <a:prstClr val="black"/>
              </a:solidFill>
              <a:latin typeface="DejaVu Sans"/>
              <a:cs typeface="DejaVu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779" y="1201579"/>
            <a:ext cx="2150626" cy="655468"/>
          </a:xfrm>
          <a:prstGeom prst="rect">
            <a:avLst/>
          </a:prstGeom>
        </p:spPr>
        <p:txBody>
          <a:bodyPr vert="horz" wrap="square" lIns="0" tIns="9049" rIns="0" bIns="0" rtlCol="0">
            <a:spAutoFit/>
          </a:bodyPr>
          <a:lstStyle/>
          <a:p>
            <a:pPr marL="9525">
              <a:spcBef>
                <a:spcPts val="71"/>
              </a:spcBef>
            </a:pPr>
            <a:r>
              <a:rPr spc="-8" dirty="0"/>
              <a:t>Steam </a:t>
            </a:r>
            <a:r>
              <a:rPr spc="-38" dirty="0"/>
              <a:t>Table </a:t>
            </a:r>
            <a:r>
              <a:rPr spc="-4" dirty="0"/>
              <a:t>and its</a:t>
            </a:r>
            <a:r>
              <a:rPr spc="-8" dirty="0"/>
              <a:t> use</a:t>
            </a:r>
          </a:p>
        </p:txBody>
      </p:sp>
      <p:graphicFrame>
        <p:nvGraphicFramePr>
          <p:cNvPr id="3" name="object 3"/>
          <p:cNvGraphicFramePr>
            <a:graphicFrameLocks noGrp="1"/>
          </p:cNvGraphicFramePr>
          <p:nvPr/>
        </p:nvGraphicFramePr>
        <p:xfrm>
          <a:off x="623888" y="1490281"/>
          <a:ext cx="7722389" cy="1949100"/>
        </p:xfrm>
        <a:graphic>
          <a:graphicData uri="http://schemas.openxmlformats.org/drawingml/2006/table">
            <a:tbl>
              <a:tblPr firstRow="1" bandRow="1">
                <a:tableStyleId>{2D5ABB26-0587-4C30-8999-92F81FD0307C}</a:tableStyleId>
              </a:tblPr>
              <a:tblGrid>
                <a:gridCol w="1080611">
                  <a:extLst>
                    <a:ext uri="{9D8B030D-6E8A-4147-A177-3AD203B41FA5}">
                      <a16:colId xmlns:a16="http://schemas.microsoft.com/office/drawing/2014/main" val="20000"/>
                    </a:ext>
                  </a:extLst>
                </a:gridCol>
                <a:gridCol w="775811">
                  <a:extLst>
                    <a:ext uri="{9D8B030D-6E8A-4147-A177-3AD203B41FA5}">
                      <a16:colId xmlns:a16="http://schemas.microsoft.com/office/drawing/2014/main" val="20001"/>
                    </a:ext>
                  </a:extLst>
                </a:gridCol>
                <a:gridCol w="824388">
                  <a:extLst>
                    <a:ext uri="{9D8B030D-6E8A-4147-A177-3AD203B41FA5}">
                      <a16:colId xmlns:a16="http://schemas.microsoft.com/office/drawing/2014/main" val="20002"/>
                    </a:ext>
                  </a:extLst>
                </a:gridCol>
                <a:gridCol w="644366">
                  <a:extLst>
                    <a:ext uri="{9D8B030D-6E8A-4147-A177-3AD203B41FA5}">
                      <a16:colId xmlns:a16="http://schemas.microsoft.com/office/drawing/2014/main" val="20003"/>
                    </a:ext>
                  </a:extLst>
                </a:gridCol>
                <a:gridCol w="573404">
                  <a:extLst>
                    <a:ext uri="{9D8B030D-6E8A-4147-A177-3AD203B41FA5}">
                      <a16:colId xmlns:a16="http://schemas.microsoft.com/office/drawing/2014/main" val="20004"/>
                    </a:ext>
                  </a:extLst>
                </a:gridCol>
                <a:gridCol w="1016793">
                  <a:extLst>
                    <a:ext uri="{9D8B030D-6E8A-4147-A177-3AD203B41FA5}">
                      <a16:colId xmlns:a16="http://schemas.microsoft.com/office/drawing/2014/main" val="20005"/>
                    </a:ext>
                  </a:extLst>
                </a:gridCol>
                <a:gridCol w="644366">
                  <a:extLst>
                    <a:ext uri="{9D8B030D-6E8A-4147-A177-3AD203B41FA5}">
                      <a16:colId xmlns:a16="http://schemas.microsoft.com/office/drawing/2014/main" val="20006"/>
                    </a:ext>
                  </a:extLst>
                </a:gridCol>
                <a:gridCol w="567213">
                  <a:extLst>
                    <a:ext uri="{9D8B030D-6E8A-4147-A177-3AD203B41FA5}">
                      <a16:colId xmlns:a16="http://schemas.microsoft.com/office/drawing/2014/main" val="20007"/>
                    </a:ext>
                  </a:extLst>
                </a:gridCol>
                <a:gridCol w="1016318">
                  <a:extLst>
                    <a:ext uri="{9D8B030D-6E8A-4147-A177-3AD203B41FA5}">
                      <a16:colId xmlns:a16="http://schemas.microsoft.com/office/drawing/2014/main" val="20008"/>
                    </a:ext>
                  </a:extLst>
                </a:gridCol>
                <a:gridCol w="579119">
                  <a:extLst>
                    <a:ext uri="{9D8B030D-6E8A-4147-A177-3AD203B41FA5}">
                      <a16:colId xmlns:a16="http://schemas.microsoft.com/office/drawing/2014/main" val="20009"/>
                    </a:ext>
                  </a:extLst>
                </a:gridCol>
              </a:tblGrid>
              <a:tr h="157734">
                <a:tc gridSpan="10">
                  <a:txBody>
                    <a:bodyPr/>
                    <a:lstStyle/>
                    <a:p>
                      <a:pPr marL="1270" algn="ctr">
                        <a:lnSpc>
                          <a:spcPct val="100000"/>
                        </a:lnSpc>
                        <a:spcBef>
                          <a:spcPts val="50"/>
                        </a:spcBef>
                      </a:pPr>
                      <a:r>
                        <a:rPr sz="900" b="1" spc="-15" dirty="0">
                          <a:solidFill>
                            <a:srgbClr val="FFFFFF"/>
                          </a:solidFill>
                          <a:latin typeface="Caladea"/>
                          <a:cs typeface="Caladea"/>
                        </a:rPr>
                        <a:t>Temperature</a:t>
                      </a:r>
                      <a:r>
                        <a:rPr sz="900" b="1" spc="-45" dirty="0">
                          <a:solidFill>
                            <a:srgbClr val="FFFFFF"/>
                          </a:solidFill>
                          <a:latin typeface="Caladea"/>
                          <a:cs typeface="Caladea"/>
                        </a:rPr>
                        <a:t> </a:t>
                      </a:r>
                      <a:r>
                        <a:rPr sz="900" b="1" spc="-5" dirty="0">
                          <a:solidFill>
                            <a:srgbClr val="FFFFFF"/>
                          </a:solidFill>
                          <a:latin typeface="Caladea"/>
                          <a:cs typeface="Caladea"/>
                        </a:rPr>
                        <a:t>based</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95694">
                <a:tc>
                  <a:txBody>
                    <a:bodyPr/>
                    <a:lstStyle/>
                    <a:p>
                      <a:pPr>
                        <a:lnSpc>
                          <a:spcPct val="100000"/>
                        </a:lnSpc>
                        <a:spcBef>
                          <a:spcPts val="50"/>
                        </a:spcBef>
                      </a:pPr>
                      <a:endParaRPr sz="1500">
                        <a:latin typeface="Times New Roman"/>
                        <a:cs typeface="Times New Roman"/>
                      </a:endParaRPr>
                    </a:p>
                    <a:p>
                      <a:pPr algn="ctr">
                        <a:lnSpc>
                          <a:spcPct val="100000"/>
                        </a:lnSpc>
                      </a:pPr>
                      <a:r>
                        <a:rPr sz="900" b="1" spc="-15" dirty="0">
                          <a:solidFill>
                            <a:srgbClr val="FFFFFF"/>
                          </a:solidFill>
                          <a:latin typeface="Caladea"/>
                          <a:cs typeface="Caladea"/>
                        </a:rPr>
                        <a:t>Temperature </a:t>
                      </a:r>
                      <a:r>
                        <a:rPr sz="900" b="1" spc="-5" dirty="0">
                          <a:solidFill>
                            <a:srgbClr val="FFFFFF"/>
                          </a:solidFill>
                          <a:latin typeface="Caladea"/>
                          <a:cs typeface="Caladea"/>
                        </a:rPr>
                        <a:t>in</a:t>
                      </a:r>
                      <a:r>
                        <a:rPr sz="900" b="1" spc="-60" dirty="0">
                          <a:solidFill>
                            <a:srgbClr val="FFFFFF"/>
                          </a:solidFill>
                          <a:latin typeface="Caladea"/>
                          <a:cs typeface="Caladea"/>
                        </a:rPr>
                        <a:t> </a:t>
                      </a:r>
                      <a:r>
                        <a:rPr sz="900" b="1" spc="-7" baseline="24305" dirty="0">
                          <a:solidFill>
                            <a:srgbClr val="FFFFFF"/>
                          </a:solidFill>
                          <a:latin typeface="Caladea"/>
                          <a:cs typeface="Caladea"/>
                        </a:rPr>
                        <a:t>o</a:t>
                      </a:r>
                      <a:r>
                        <a:rPr sz="900" b="1" spc="-5" dirty="0">
                          <a:solidFill>
                            <a:srgbClr val="FFFFFF"/>
                          </a:solidFill>
                          <a:latin typeface="Caladea"/>
                          <a:cs typeface="Caladea"/>
                        </a:rPr>
                        <a:t>C</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122555" marR="113030" indent="-1270" algn="ctr">
                        <a:lnSpc>
                          <a:spcPct val="114999"/>
                        </a:lnSpc>
                        <a:spcBef>
                          <a:spcPts val="475"/>
                        </a:spcBef>
                      </a:pPr>
                      <a:r>
                        <a:rPr sz="900" b="1" spc="-5" dirty="0">
                          <a:latin typeface="Caladea"/>
                          <a:cs typeface="Caladea"/>
                        </a:rPr>
                        <a:t>Absolute  pressure</a:t>
                      </a:r>
                      <a:r>
                        <a:rPr sz="900" b="1" spc="-125" dirty="0">
                          <a:latin typeface="Caladea"/>
                          <a:cs typeface="Caladea"/>
                        </a:rPr>
                        <a:t> </a:t>
                      </a:r>
                      <a:r>
                        <a:rPr sz="900" b="1" spc="-5" dirty="0">
                          <a:latin typeface="Caladea"/>
                          <a:cs typeface="Caladea"/>
                        </a:rPr>
                        <a:t>in  bar</a:t>
                      </a:r>
                      <a:endParaRPr sz="900">
                        <a:latin typeface="Caladea"/>
                        <a:cs typeface="Caladea"/>
                      </a:endParaRPr>
                    </a:p>
                  </a:txBody>
                  <a:tcPr marL="0" marR="0" marT="4524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gridSpan="2">
                  <a:txBody>
                    <a:bodyPr/>
                    <a:lstStyle/>
                    <a:p>
                      <a:pPr>
                        <a:lnSpc>
                          <a:spcPct val="100000"/>
                        </a:lnSpc>
                        <a:spcBef>
                          <a:spcPts val="50"/>
                        </a:spcBef>
                      </a:pPr>
                      <a:endParaRPr sz="1500">
                        <a:latin typeface="Times New Roman"/>
                        <a:cs typeface="Times New Roman"/>
                      </a:endParaRPr>
                    </a:p>
                    <a:p>
                      <a:pPr marL="134620">
                        <a:lnSpc>
                          <a:spcPct val="100000"/>
                        </a:lnSpc>
                      </a:pPr>
                      <a:r>
                        <a:rPr sz="900" b="1" spc="-5" dirty="0">
                          <a:latin typeface="Caladea"/>
                          <a:cs typeface="Caladea"/>
                        </a:rPr>
                        <a:t>Specfic </a:t>
                      </a:r>
                      <a:r>
                        <a:rPr sz="900" b="1" spc="-10" dirty="0">
                          <a:latin typeface="Caladea"/>
                          <a:cs typeface="Caladea"/>
                        </a:rPr>
                        <a:t>volume </a:t>
                      </a:r>
                      <a:r>
                        <a:rPr sz="900" b="1" spc="-5" dirty="0">
                          <a:latin typeface="Caladea"/>
                          <a:cs typeface="Caladea"/>
                        </a:rPr>
                        <a:t>in</a:t>
                      </a:r>
                      <a:r>
                        <a:rPr sz="900" b="1" spc="-30" dirty="0">
                          <a:latin typeface="Caladea"/>
                          <a:cs typeface="Caladea"/>
                        </a:rPr>
                        <a:t> </a:t>
                      </a:r>
                      <a:r>
                        <a:rPr sz="900" b="1" spc="-5" dirty="0">
                          <a:latin typeface="Caladea"/>
                          <a:cs typeface="Caladea"/>
                        </a:rPr>
                        <a:t>m</a:t>
                      </a:r>
                      <a:r>
                        <a:rPr sz="900" b="1" spc="-7" baseline="24305" dirty="0">
                          <a:latin typeface="Caladea"/>
                          <a:cs typeface="Caladea"/>
                        </a:rPr>
                        <a:t>3</a:t>
                      </a:r>
                      <a:r>
                        <a:rPr sz="900" b="1" spc="-5" dirty="0">
                          <a:latin typeface="Caladea"/>
                          <a:cs typeface="Caladea"/>
                        </a:rPr>
                        <a:t>/kg</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gridSpan="3">
                  <a:txBody>
                    <a:bodyPr/>
                    <a:lstStyle/>
                    <a:p>
                      <a:pPr>
                        <a:lnSpc>
                          <a:spcPct val="100000"/>
                        </a:lnSpc>
                        <a:spcBef>
                          <a:spcPts val="50"/>
                        </a:spcBef>
                      </a:pPr>
                      <a:endParaRPr sz="1500">
                        <a:latin typeface="Times New Roman"/>
                        <a:cs typeface="Times New Roman"/>
                      </a:endParaRPr>
                    </a:p>
                    <a:p>
                      <a:pPr marL="601980">
                        <a:lnSpc>
                          <a:spcPct val="100000"/>
                        </a:lnSpc>
                      </a:pPr>
                      <a:r>
                        <a:rPr sz="900" b="1" spc="-5" dirty="0">
                          <a:latin typeface="Caladea"/>
                          <a:cs typeface="Caladea"/>
                        </a:rPr>
                        <a:t>Specific enthalpy in</a:t>
                      </a:r>
                      <a:r>
                        <a:rPr sz="900" b="1" spc="-45" dirty="0">
                          <a:latin typeface="Caladea"/>
                          <a:cs typeface="Caladea"/>
                        </a:rPr>
                        <a:t> </a:t>
                      </a:r>
                      <a:r>
                        <a:rPr sz="900" b="1" spc="-5" dirty="0">
                          <a:latin typeface="Caladea"/>
                          <a:cs typeface="Caladea"/>
                        </a:rPr>
                        <a:t>kJ/kg</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spcBef>
                          <a:spcPts val="50"/>
                        </a:spcBef>
                      </a:pPr>
                      <a:endParaRPr sz="1500">
                        <a:latin typeface="Times New Roman"/>
                        <a:cs typeface="Times New Roman"/>
                      </a:endParaRPr>
                    </a:p>
                    <a:p>
                      <a:pPr marL="516255">
                        <a:lnSpc>
                          <a:spcPct val="100000"/>
                        </a:lnSpc>
                      </a:pPr>
                      <a:r>
                        <a:rPr sz="900" b="1" spc="-5" dirty="0">
                          <a:latin typeface="Caladea"/>
                          <a:cs typeface="Caladea"/>
                        </a:rPr>
                        <a:t>Specific </a:t>
                      </a:r>
                      <a:r>
                        <a:rPr sz="900" b="1" spc="-10" dirty="0">
                          <a:latin typeface="Caladea"/>
                          <a:cs typeface="Caladea"/>
                        </a:rPr>
                        <a:t>entropy </a:t>
                      </a:r>
                      <a:r>
                        <a:rPr sz="900" b="1" spc="-5" dirty="0">
                          <a:latin typeface="Caladea"/>
                          <a:cs typeface="Caladea"/>
                        </a:rPr>
                        <a:t>in kJ/kg</a:t>
                      </a:r>
                      <a:r>
                        <a:rPr sz="900" b="1" spc="-10" dirty="0">
                          <a:latin typeface="Caladea"/>
                          <a:cs typeface="Caladea"/>
                        </a:rPr>
                        <a:t> </a:t>
                      </a:r>
                      <a:r>
                        <a:rPr sz="900" b="1" spc="-5" dirty="0">
                          <a:latin typeface="Caladea"/>
                          <a:cs typeface="Caladea"/>
                        </a:rPr>
                        <a:t>K</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15468">
                <a:tc>
                  <a:txBody>
                    <a:bodyPr/>
                    <a:lstStyle/>
                    <a:p>
                      <a:pPr>
                        <a:lnSpc>
                          <a:spcPct val="100000"/>
                        </a:lnSpc>
                        <a:spcBef>
                          <a:spcPts val="35"/>
                        </a:spcBef>
                      </a:pPr>
                      <a:endParaRPr sz="1100">
                        <a:latin typeface="Times New Roman"/>
                        <a:cs typeface="Times New Roman"/>
                      </a:endParaRPr>
                    </a:p>
                    <a:p>
                      <a:pPr algn="ctr">
                        <a:lnSpc>
                          <a:spcPct val="100000"/>
                        </a:lnSpc>
                        <a:spcBef>
                          <a:spcPts val="5"/>
                        </a:spcBef>
                      </a:pPr>
                      <a:r>
                        <a:rPr sz="900" b="1" spc="-5" dirty="0">
                          <a:solidFill>
                            <a:srgbClr val="FFFFFF"/>
                          </a:solidFill>
                          <a:latin typeface="Caladea"/>
                          <a:cs typeface="Caladea"/>
                        </a:rPr>
                        <a:t>(T)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100">
                        <a:latin typeface="Times New Roman"/>
                        <a:cs typeface="Times New Roman"/>
                      </a:endParaRPr>
                    </a:p>
                    <a:p>
                      <a:pPr algn="ctr">
                        <a:lnSpc>
                          <a:spcPct val="100000"/>
                        </a:lnSpc>
                        <a:spcBef>
                          <a:spcPts val="5"/>
                        </a:spcBef>
                      </a:pPr>
                      <a:r>
                        <a:rPr sz="900" b="1" spc="-5" dirty="0">
                          <a:latin typeface="Caladea"/>
                          <a:cs typeface="Caladea"/>
                        </a:rPr>
                        <a:t>(P)</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100">
                        <a:latin typeface="Times New Roman"/>
                        <a:cs typeface="Times New Roman"/>
                      </a:endParaRPr>
                    </a:p>
                    <a:p>
                      <a:pPr marL="205740">
                        <a:lnSpc>
                          <a:spcPct val="100000"/>
                        </a:lnSpc>
                        <a:spcBef>
                          <a:spcPts val="5"/>
                        </a:spcBef>
                      </a:pPr>
                      <a:r>
                        <a:rPr sz="900" b="1" spc="-10" dirty="0">
                          <a:latin typeface="Caladea"/>
                          <a:cs typeface="Caladea"/>
                        </a:rPr>
                        <a:t>water</a:t>
                      </a:r>
                      <a:r>
                        <a:rPr sz="900" b="1" spc="-40" dirty="0">
                          <a:latin typeface="Caladea"/>
                          <a:cs typeface="Caladea"/>
                        </a:rPr>
                        <a:t> </a:t>
                      </a:r>
                      <a:r>
                        <a:rPr sz="900" b="1" spc="15" dirty="0">
                          <a:latin typeface="Caladea"/>
                          <a:cs typeface="Caladea"/>
                        </a:rPr>
                        <a:t>(v</a:t>
                      </a:r>
                      <a:r>
                        <a:rPr sz="900" b="1" spc="22" baseline="-20833" dirty="0">
                          <a:latin typeface="Caladea"/>
                          <a:cs typeface="Caladea"/>
                        </a:rPr>
                        <a:t>f</a:t>
                      </a:r>
                      <a:r>
                        <a:rPr sz="900" b="1" spc="15" dirty="0">
                          <a:latin typeface="Caladea"/>
                          <a:cs typeface="Caladea"/>
                        </a:rPr>
                        <a: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100">
                        <a:latin typeface="Times New Roman"/>
                        <a:cs typeface="Times New Roman"/>
                      </a:endParaRPr>
                    </a:p>
                    <a:p>
                      <a:pPr algn="ctr">
                        <a:lnSpc>
                          <a:spcPct val="100000"/>
                        </a:lnSpc>
                        <a:spcBef>
                          <a:spcPts val="5"/>
                        </a:spcBef>
                      </a:pPr>
                      <a:r>
                        <a:rPr sz="900" b="1" spc="-5" dirty="0">
                          <a:latin typeface="Caladea"/>
                          <a:cs typeface="Caladea"/>
                        </a:rPr>
                        <a:t>steam</a:t>
                      </a:r>
                      <a:r>
                        <a:rPr sz="900" b="1" spc="-45" dirty="0">
                          <a:latin typeface="Caladea"/>
                          <a:cs typeface="Caladea"/>
                        </a:rPr>
                        <a:t> </a:t>
                      </a:r>
                      <a:r>
                        <a:rPr sz="900" b="1" spc="-10" dirty="0">
                          <a:latin typeface="Caladea"/>
                          <a:cs typeface="Caladea"/>
                        </a:rPr>
                        <a:t>(v</a:t>
                      </a:r>
                      <a:r>
                        <a:rPr sz="900" b="1" spc="-15" baseline="-20833" dirty="0">
                          <a:latin typeface="Caladea"/>
                          <a:cs typeface="Caladea"/>
                        </a:rPr>
                        <a:t>g</a:t>
                      </a:r>
                      <a:r>
                        <a:rPr sz="900" b="1" spc="-10" dirty="0">
                          <a:latin typeface="Caladea"/>
                          <a:cs typeface="Caladea"/>
                        </a:rPr>
                        <a: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79070">
                        <a:lnSpc>
                          <a:spcPct val="100000"/>
                        </a:lnSpc>
                        <a:spcBef>
                          <a:spcPts val="50"/>
                        </a:spcBef>
                      </a:pPr>
                      <a:r>
                        <a:rPr sz="900" b="1" spc="-10" dirty="0">
                          <a:latin typeface="Caladea"/>
                          <a:cs typeface="Caladea"/>
                        </a:rPr>
                        <a:t>water</a:t>
                      </a:r>
                      <a:endParaRPr sz="900">
                        <a:latin typeface="Caladea"/>
                        <a:cs typeface="Caladea"/>
                      </a:endParaRPr>
                    </a:p>
                    <a:p>
                      <a:pPr marL="252095">
                        <a:lnSpc>
                          <a:spcPct val="100000"/>
                        </a:lnSpc>
                        <a:spcBef>
                          <a:spcPts val="215"/>
                        </a:spcBef>
                      </a:pPr>
                      <a:r>
                        <a:rPr sz="900" b="1" spc="20" dirty="0">
                          <a:latin typeface="Caladea"/>
                          <a:cs typeface="Caladea"/>
                        </a:rPr>
                        <a:t>(h</a:t>
                      </a:r>
                      <a:r>
                        <a:rPr sz="900" b="1" spc="30" baseline="-20833" dirty="0">
                          <a:latin typeface="Caladea"/>
                          <a:cs typeface="Caladea"/>
                        </a:rPr>
                        <a:t>f</a:t>
                      </a:r>
                      <a:r>
                        <a:rPr sz="900" b="1" spc="20" dirty="0">
                          <a:latin typeface="Caladea"/>
                          <a:cs typeface="Caladea"/>
                        </a:rPr>
                        <a:t>)</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100">
                        <a:latin typeface="Times New Roman"/>
                        <a:cs typeface="Times New Roman"/>
                      </a:endParaRPr>
                    </a:p>
                    <a:p>
                      <a:pPr algn="ctr">
                        <a:lnSpc>
                          <a:spcPct val="100000"/>
                        </a:lnSpc>
                        <a:spcBef>
                          <a:spcPts val="5"/>
                        </a:spcBef>
                      </a:pPr>
                      <a:r>
                        <a:rPr sz="900" b="1" spc="-10" dirty="0">
                          <a:latin typeface="Caladea"/>
                          <a:cs typeface="Caladea"/>
                        </a:rPr>
                        <a:t>Evaporation</a:t>
                      </a:r>
                      <a:r>
                        <a:rPr sz="900" b="1" spc="-50" dirty="0">
                          <a:latin typeface="Caladea"/>
                          <a:cs typeface="Caladea"/>
                        </a:rPr>
                        <a:t> </a:t>
                      </a:r>
                      <a:r>
                        <a:rPr sz="900" b="1" dirty="0">
                          <a:latin typeface="Caladea"/>
                          <a:cs typeface="Caladea"/>
                        </a:rPr>
                        <a:t>(h</a:t>
                      </a:r>
                      <a:r>
                        <a:rPr sz="900" b="1" baseline="-20833" dirty="0">
                          <a:latin typeface="Caladea"/>
                          <a:cs typeface="Caladea"/>
                        </a:rPr>
                        <a:t>fg</a:t>
                      </a:r>
                      <a:r>
                        <a:rPr sz="900" b="1" dirty="0">
                          <a:latin typeface="Caladea"/>
                          <a:cs typeface="Caladea"/>
                        </a:rPr>
                        <a: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100">
                        <a:latin typeface="Times New Roman"/>
                        <a:cs typeface="Times New Roman"/>
                      </a:endParaRPr>
                    </a:p>
                    <a:p>
                      <a:pPr marL="3175" algn="ctr">
                        <a:lnSpc>
                          <a:spcPct val="100000"/>
                        </a:lnSpc>
                        <a:spcBef>
                          <a:spcPts val="5"/>
                        </a:spcBef>
                      </a:pPr>
                      <a:r>
                        <a:rPr sz="900" b="1" spc="-5" dirty="0">
                          <a:latin typeface="Caladea"/>
                          <a:cs typeface="Caladea"/>
                        </a:rPr>
                        <a:t>steam</a:t>
                      </a:r>
                      <a:r>
                        <a:rPr sz="900" b="1" spc="-50" dirty="0">
                          <a:latin typeface="Caladea"/>
                          <a:cs typeface="Caladea"/>
                        </a:rPr>
                        <a:t> </a:t>
                      </a:r>
                      <a:r>
                        <a:rPr sz="900" b="1" spc="-5" dirty="0">
                          <a:latin typeface="Caladea"/>
                          <a:cs typeface="Caladea"/>
                        </a:rPr>
                        <a:t>(h</a:t>
                      </a:r>
                      <a:r>
                        <a:rPr sz="900" b="1" spc="-7" baseline="-20833" dirty="0">
                          <a:latin typeface="Caladea"/>
                          <a:cs typeface="Caladea"/>
                        </a:rPr>
                        <a:t>g</a:t>
                      </a:r>
                      <a:r>
                        <a:rPr sz="900" b="1" spc="-5" dirty="0">
                          <a:latin typeface="Caladea"/>
                          <a:cs typeface="Caladea"/>
                        </a:rPr>
                        <a: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50"/>
                        </a:spcBef>
                      </a:pPr>
                      <a:r>
                        <a:rPr sz="900" b="1" spc="-10" dirty="0">
                          <a:latin typeface="Caladea"/>
                          <a:cs typeface="Caladea"/>
                        </a:rPr>
                        <a:t>water</a:t>
                      </a:r>
                      <a:endParaRPr sz="900">
                        <a:latin typeface="Caladea"/>
                        <a:cs typeface="Caladea"/>
                      </a:endParaRPr>
                    </a:p>
                    <a:p>
                      <a:pPr marL="1270" algn="ctr">
                        <a:lnSpc>
                          <a:spcPct val="100000"/>
                        </a:lnSpc>
                        <a:spcBef>
                          <a:spcPts val="215"/>
                        </a:spcBef>
                      </a:pPr>
                      <a:r>
                        <a:rPr sz="900" b="1" spc="15" dirty="0">
                          <a:latin typeface="Caladea"/>
                          <a:cs typeface="Caladea"/>
                        </a:rPr>
                        <a:t>(s</a:t>
                      </a:r>
                      <a:r>
                        <a:rPr sz="900" b="1" spc="22" baseline="-20833" dirty="0">
                          <a:latin typeface="Caladea"/>
                          <a:cs typeface="Caladea"/>
                        </a:rPr>
                        <a:t>f</a:t>
                      </a:r>
                      <a:r>
                        <a:rPr sz="900" b="1" spc="15" dirty="0">
                          <a:latin typeface="Caladea"/>
                          <a:cs typeface="Caladea"/>
                        </a:rPr>
                        <a:t>)</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100">
                        <a:latin typeface="Times New Roman"/>
                        <a:cs typeface="Times New Roman"/>
                      </a:endParaRPr>
                    </a:p>
                    <a:p>
                      <a:pPr marL="635" algn="ctr">
                        <a:lnSpc>
                          <a:spcPct val="100000"/>
                        </a:lnSpc>
                        <a:spcBef>
                          <a:spcPts val="5"/>
                        </a:spcBef>
                      </a:pPr>
                      <a:r>
                        <a:rPr sz="900" b="1" spc="-10" dirty="0">
                          <a:latin typeface="Caladea"/>
                          <a:cs typeface="Caladea"/>
                        </a:rPr>
                        <a:t>Evaporation</a:t>
                      </a:r>
                      <a:r>
                        <a:rPr sz="900" b="1" spc="-50" dirty="0">
                          <a:latin typeface="Caladea"/>
                          <a:cs typeface="Caladea"/>
                        </a:rPr>
                        <a:t> </a:t>
                      </a:r>
                      <a:r>
                        <a:rPr sz="900" b="1" dirty="0">
                          <a:latin typeface="Caladea"/>
                          <a:cs typeface="Caladea"/>
                        </a:rPr>
                        <a:t>(s</a:t>
                      </a:r>
                      <a:r>
                        <a:rPr sz="900" b="1" baseline="-20833" dirty="0">
                          <a:latin typeface="Caladea"/>
                          <a:cs typeface="Caladea"/>
                        </a:rPr>
                        <a:t>fg</a:t>
                      </a:r>
                      <a:r>
                        <a:rPr sz="900" b="1" dirty="0">
                          <a:latin typeface="Caladea"/>
                          <a:cs typeface="Caladea"/>
                        </a:rPr>
                        <a:t>)</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50"/>
                        </a:spcBef>
                      </a:pPr>
                      <a:r>
                        <a:rPr sz="900" b="1" spc="-5" dirty="0">
                          <a:latin typeface="Caladea"/>
                          <a:cs typeface="Caladea"/>
                        </a:rPr>
                        <a:t>steam</a:t>
                      </a:r>
                      <a:endParaRPr sz="900">
                        <a:latin typeface="Caladea"/>
                        <a:cs typeface="Caladea"/>
                      </a:endParaRPr>
                    </a:p>
                    <a:p>
                      <a:pPr marL="2540" algn="ctr">
                        <a:lnSpc>
                          <a:spcPct val="100000"/>
                        </a:lnSpc>
                        <a:spcBef>
                          <a:spcPts val="215"/>
                        </a:spcBef>
                      </a:pPr>
                      <a:r>
                        <a:rPr sz="900" b="1" dirty="0">
                          <a:latin typeface="Caladea"/>
                          <a:cs typeface="Caladea"/>
                        </a:rPr>
                        <a:t>(s</a:t>
                      </a:r>
                      <a:r>
                        <a:rPr sz="900" b="1" baseline="-20833" dirty="0">
                          <a:latin typeface="Caladea"/>
                          <a:cs typeface="Caladea"/>
                        </a:rPr>
                        <a:t>g</a:t>
                      </a:r>
                      <a:r>
                        <a:rPr sz="900" b="1" dirty="0">
                          <a:latin typeface="Caladea"/>
                          <a:cs typeface="Caladea"/>
                        </a:rPr>
                        <a:t>)</a:t>
                      </a:r>
                      <a:endParaRPr sz="900">
                        <a:latin typeface="Caladea"/>
                        <a:cs typeface="Caladea"/>
                      </a:endParaRPr>
                    </a:p>
                  </a:txBody>
                  <a:tcPr marL="0" marR="0" marT="476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293465">
                <a:tc>
                  <a:txBody>
                    <a:bodyPr/>
                    <a:lstStyle/>
                    <a:p>
                      <a:pPr>
                        <a:lnSpc>
                          <a:spcPct val="100000"/>
                        </a:lnSpc>
                        <a:spcBef>
                          <a:spcPts val="35"/>
                        </a:spcBef>
                      </a:pPr>
                      <a:endParaRPr sz="900">
                        <a:latin typeface="Times New Roman"/>
                        <a:cs typeface="Times New Roman"/>
                      </a:endParaRPr>
                    </a:p>
                    <a:p>
                      <a:pPr algn="ctr">
                        <a:lnSpc>
                          <a:spcPct val="100000"/>
                        </a:lnSpc>
                      </a:pPr>
                      <a:r>
                        <a:rPr sz="900" b="1" dirty="0">
                          <a:solidFill>
                            <a:srgbClr val="FFFFFF"/>
                          </a:solidFill>
                          <a:latin typeface="Caladea"/>
                          <a:cs typeface="Caladea"/>
                        </a:rPr>
                        <a:t>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900">
                        <a:latin typeface="Times New Roman"/>
                        <a:cs typeface="Times New Roman"/>
                      </a:endParaRPr>
                    </a:p>
                    <a:p>
                      <a:pPr algn="ctr">
                        <a:lnSpc>
                          <a:spcPct val="100000"/>
                        </a:lnSpc>
                      </a:pPr>
                      <a:r>
                        <a:rPr sz="900" spc="-5" dirty="0">
                          <a:latin typeface="Caladea"/>
                          <a:cs typeface="Caladea"/>
                        </a:rPr>
                        <a:t>0.00657</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L="239395">
                        <a:lnSpc>
                          <a:spcPct val="100000"/>
                        </a:lnSpc>
                      </a:pPr>
                      <a:r>
                        <a:rPr sz="900" spc="-5" dirty="0">
                          <a:latin typeface="Caladea"/>
                          <a:cs typeface="Caladea"/>
                        </a:rPr>
                        <a:t>0.001000</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algn="ctr">
                        <a:lnSpc>
                          <a:spcPct val="100000"/>
                        </a:lnSpc>
                      </a:pPr>
                      <a:r>
                        <a:rPr sz="900" spc="-5" dirty="0">
                          <a:latin typeface="Caladea"/>
                          <a:cs typeface="Caladea"/>
                        </a:rPr>
                        <a:t>192.61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L="635" algn="ctr">
                        <a:lnSpc>
                          <a:spcPct val="100000"/>
                        </a:lnSpc>
                      </a:pPr>
                      <a:r>
                        <a:rPr sz="900" spc="-5" dirty="0">
                          <a:latin typeface="Caladea"/>
                          <a:cs typeface="Caladea"/>
                        </a:rPr>
                        <a:t>4.2</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algn="ctr">
                        <a:lnSpc>
                          <a:spcPct val="100000"/>
                        </a:lnSpc>
                      </a:pPr>
                      <a:r>
                        <a:rPr sz="900" spc="-5" dirty="0">
                          <a:latin typeface="Caladea"/>
                          <a:cs typeface="Caladea"/>
                        </a:rPr>
                        <a:t>2499.2</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L="635" algn="ctr">
                        <a:lnSpc>
                          <a:spcPct val="100000"/>
                        </a:lnSpc>
                      </a:pPr>
                      <a:r>
                        <a:rPr sz="900" spc="-5" dirty="0">
                          <a:latin typeface="Caladea"/>
                          <a:cs typeface="Caladea"/>
                        </a:rPr>
                        <a:t>2503.4</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R="186055" algn="r">
                        <a:lnSpc>
                          <a:spcPct val="100000"/>
                        </a:lnSpc>
                      </a:pPr>
                      <a:r>
                        <a:rPr sz="900" spc="-5" dirty="0">
                          <a:latin typeface="Caladea"/>
                          <a:cs typeface="Caladea"/>
                        </a:rPr>
                        <a:t>0</a:t>
                      </a:r>
                      <a:r>
                        <a:rPr sz="900" dirty="0">
                          <a:latin typeface="Caladea"/>
                          <a:cs typeface="Caladea"/>
                        </a:rPr>
                        <a:t>.</a:t>
                      </a:r>
                      <a:r>
                        <a:rPr sz="900" spc="-5" dirty="0">
                          <a:latin typeface="Caladea"/>
                          <a:cs typeface="Caladea"/>
                        </a:rPr>
                        <a:t>01</a:t>
                      </a:r>
                      <a:r>
                        <a:rPr sz="900" dirty="0">
                          <a:latin typeface="Caladea"/>
                          <a:cs typeface="Caladea"/>
                        </a:rPr>
                        <a:t>5</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L="3175" algn="ctr">
                        <a:lnSpc>
                          <a:spcPct val="100000"/>
                        </a:lnSpc>
                      </a:pPr>
                      <a:r>
                        <a:rPr sz="900" spc="-5" dirty="0">
                          <a:latin typeface="Caladea"/>
                          <a:cs typeface="Caladea"/>
                        </a:rPr>
                        <a:t>9.116</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900">
                        <a:latin typeface="Times New Roman"/>
                        <a:cs typeface="Times New Roman"/>
                      </a:endParaRPr>
                    </a:p>
                    <a:p>
                      <a:pPr marL="3175" algn="ctr">
                        <a:lnSpc>
                          <a:spcPct val="100000"/>
                        </a:lnSpc>
                      </a:pPr>
                      <a:r>
                        <a:rPr sz="900" spc="-5" dirty="0">
                          <a:latin typeface="Caladea"/>
                          <a:cs typeface="Caladea"/>
                        </a:rPr>
                        <a:t>9.131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293370">
                <a:tc>
                  <a:txBody>
                    <a:bodyPr/>
                    <a:lstStyle/>
                    <a:p>
                      <a:pPr>
                        <a:lnSpc>
                          <a:spcPct val="100000"/>
                        </a:lnSpc>
                        <a:spcBef>
                          <a:spcPts val="35"/>
                        </a:spcBef>
                      </a:pPr>
                      <a:endParaRPr sz="900">
                        <a:latin typeface="Times New Roman"/>
                        <a:cs typeface="Times New Roman"/>
                      </a:endParaRPr>
                    </a:p>
                    <a:p>
                      <a:pPr algn="ctr">
                        <a:lnSpc>
                          <a:spcPct val="100000"/>
                        </a:lnSpc>
                        <a:spcBef>
                          <a:spcPts val="5"/>
                        </a:spcBef>
                      </a:pPr>
                      <a:r>
                        <a:rPr sz="900" b="1" spc="-5" dirty="0">
                          <a:solidFill>
                            <a:srgbClr val="FFFFFF"/>
                          </a:solidFill>
                          <a:latin typeface="Caladea"/>
                          <a:cs typeface="Caladea"/>
                        </a:rPr>
                        <a:t>15</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900">
                        <a:latin typeface="Times New Roman"/>
                        <a:cs typeface="Times New Roman"/>
                      </a:endParaRPr>
                    </a:p>
                    <a:p>
                      <a:pPr algn="ctr">
                        <a:lnSpc>
                          <a:spcPct val="100000"/>
                        </a:lnSpc>
                        <a:spcBef>
                          <a:spcPts val="5"/>
                        </a:spcBef>
                      </a:pPr>
                      <a:r>
                        <a:rPr sz="900" spc="-5" dirty="0">
                          <a:latin typeface="Caladea"/>
                          <a:cs typeface="Caladea"/>
                        </a:rPr>
                        <a:t>0.01704</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marL="239395">
                        <a:lnSpc>
                          <a:spcPct val="100000"/>
                        </a:lnSpc>
                        <a:spcBef>
                          <a:spcPts val="5"/>
                        </a:spcBef>
                      </a:pPr>
                      <a:r>
                        <a:rPr sz="900" spc="-5" dirty="0">
                          <a:latin typeface="Caladea"/>
                          <a:cs typeface="Caladea"/>
                        </a:rPr>
                        <a:t>0.001001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algn="ctr">
                        <a:lnSpc>
                          <a:spcPct val="100000"/>
                        </a:lnSpc>
                        <a:spcBef>
                          <a:spcPts val="5"/>
                        </a:spcBef>
                      </a:pPr>
                      <a:r>
                        <a:rPr sz="900" spc="-5" dirty="0">
                          <a:latin typeface="Caladea"/>
                          <a:cs typeface="Caladea"/>
                        </a:rPr>
                        <a:t>77.978</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algn="ctr">
                        <a:lnSpc>
                          <a:spcPct val="100000"/>
                        </a:lnSpc>
                        <a:spcBef>
                          <a:spcPts val="5"/>
                        </a:spcBef>
                      </a:pPr>
                      <a:r>
                        <a:rPr sz="900" spc="-5" dirty="0">
                          <a:latin typeface="Caladea"/>
                          <a:cs typeface="Caladea"/>
                        </a:rPr>
                        <a:t>62.9</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algn="ctr">
                        <a:lnSpc>
                          <a:spcPct val="100000"/>
                        </a:lnSpc>
                        <a:spcBef>
                          <a:spcPts val="5"/>
                        </a:spcBef>
                      </a:pPr>
                      <a:r>
                        <a:rPr sz="900" spc="-5" dirty="0">
                          <a:latin typeface="Caladea"/>
                          <a:cs typeface="Caladea"/>
                        </a:rPr>
                        <a:t>2466.1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marL="635" algn="ctr">
                        <a:lnSpc>
                          <a:spcPct val="100000"/>
                        </a:lnSpc>
                        <a:spcBef>
                          <a:spcPts val="5"/>
                        </a:spcBef>
                      </a:pPr>
                      <a:r>
                        <a:rPr sz="900" spc="-5" dirty="0">
                          <a:latin typeface="Caladea"/>
                          <a:cs typeface="Caladea"/>
                        </a:rPr>
                        <a:t>2529.1</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marR="186055" algn="r">
                        <a:lnSpc>
                          <a:spcPct val="100000"/>
                        </a:lnSpc>
                        <a:spcBef>
                          <a:spcPts val="5"/>
                        </a:spcBef>
                      </a:pPr>
                      <a:r>
                        <a:rPr sz="900" spc="-5" dirty="0">
                          <a:latin typeface="Caladea"/>
                          <a:cs typeface="Caladea"/>
                        </a:rPr>
                        <a:t>0</a:t>
                      </a:r>
                      <a:r>
                        <a:rPr sz="900" dirty="0">
                          <a:latin typeface="Caladea"/>
                          <a:cs typeface="Caladea"/>
                        </a:rPr>
                        <a:t>.</a:t>
                      </a:r>
                      <a:r>
                        <a:rPr sz="900" spc="-5" dirty="0">
                          <a:latin typeface="Caladea"/>
                          <a:cs typeface="Caladea"/>
                        </a:rPr>
                        <a:t>22</a:t>
                      </a:r>
                      <a:r>
                        <a:rPr sz="900" dirty="0">
                          <a:latin typeface="Caladea"/>
                          <a:cs typeface="Caladea"/>
                        </a:rPr>
                        <a:t>4</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marL="3175" algn="ctr">
                        <a:lnSpc>
                          <a:spcPct val="100000"/>
                        </a:lnSpc>
                        <a:spcBef>
                          <a:spcPts val="5"/>
                        </a:spcBef>
                      </a:pPr>
                      <a:r>
                        <a:rPr sz="900" spc="-5" dirty="0">
                          <a:latin typeface="Caladea"/>
                          <a:cs typeface="Caladea"/>
                        </a:rPr>
                        <a:t>8.559</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900">
                        <a:latin typeface="Times New Roman"/>
                        <a:cs typeface="Times New Roman"/>
                      </a:endParaRPr>
                    </a:p>
                    <a:p>
                      <a:pPr marL="3175" algn="ctr">
                        <a:lnSpc>
                          <a:spcPct val="100000"/>
                        </a:lnSpc>
                        <a:spcBef>
                          <a:spcPts val="5"/>
                        </a:spcBef>
                      </a:pPr>
                      <a:r>
                        <a:rPr sz="900" spc="-5" dirty="0">
                          <a:latin typeface="Caladea"/>
                          <a:cs typeface="Caladea"/>
                        </a:rPr>
                        <a:t>8.783</a:t>
                      </a:r>
                      <a:endParaRPr sz="900">
                        <a:latin typeface="Caladea"/>
                        <a:cs typeface="Caladea"/>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r h="293369">
                <a:tc>
                  <a:txBody>
                    <a:bodyPr/>
                    <a:lstStyle/>
                    <a:p>
                      <a:pPr>
                        <a:lnSpc>
                          <a:spcPct val="100000"/>
                        </a:lnSpc>
                        <a:spcBef>
                          <a:spcPts val="40"/>
                        </a:spcBef>
                      </a:pPr>
                      <a:endParaRPr sz="900">
                        <a:latin typeface="Times New Roman"/>
                        <a:cs typeface="Times New Roman"/>
                      </a:endParaRPr>
                    </a:p>
                    <a:p>
                      <a:pPr algn="ctr">
                        <a:lnSpc>
                          <a:spcPct val="100000"/>
                        </a:lnSpc>
                      </a:pPr>
                      <a:r>
                        <a:rPr sz="900" b="1" spc="-5" dirty="0">
                          <a:solidFill>
                            <a:srgbClr val="FFFFFF"/>
                          </a:solidFill>
                          <a:latin typeface="Caladea"/>
                          <a:cs typeface="Caladea"/>
                        </a:rPr>
                        <a:t>20</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40"/>
                        </a:spcBef>
                      </a:pPr>
                      <a:endParaRPr sz="900">
                        <a:latin typeface="Times New Roman"/>
                        <a:cs typeface="Times New Roman"/>
                      </a:endParaRPr>
                    </a:p>
                    <a:p>
                      <a:pPr algn="ctr">
                        <a:lnSpc>
                          <a:spcPct val="100000"/>
                        </a:lnSpc>
                      </a:pPr>
                      <a:r>
                        <a:rPr sz="900" spc="-5" dirty="0">
                          <a:latin typeface="Caladea"/>
                          <a:cs typeface="Caladea"/>
                        </a:rPr>
                        <a:t>0.02337</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marL="239395">
                        <a:lnSpc>
                          <a:spcPct val="100000"/>
                        </a:lnSpc>
                      </a:pPr>
                      <a:r>
                        <a:rPr sz="900" spc="-5" dirty="0">
                          <a:latin typeface="Caladea"/>
                          <a:cs typeface="Caladea"/>
                        </a:rPr>
                        <a:t>0.001002</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algn="ctr">
                        <a:lnSpc>
                          <a:spcPct val="100000"/>
                        </a:lnSpc>
                      </a:pPr>
                      <a:r>
                        <a:rPr sz="900" spc="-5" dirty="0">
                          <a:latin typeface="Caladea"/>
                          <a:cs typeface="Caladea"/>
                        </a:rPr>
                        <a:t>57.838</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algn="ctr">
                        <a:lnSpc>
                          <a:spcPct val="100000"/>
                        </a:lnSpc>
                      </a:pPr>
                      <a:r>
                        <a:rPr sz="900" spc="-5" dirty="0">
                          <a:latin typeface="Caladea"/>
                          <a:cs typeface="Caladea"/>
                        </a:rPr>
                        <a:t>83.9</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algn="ctr">
                        <a:lnSpc>
                          <a:spcPct val="100000"/>
                        </a:lnSpc>
                      </a:pPr>
                      <a:r>
                        <a:rPr sz="900" spc="-5" dirty="0">
                          <a:latin typeface="Caladea"/>
                          <a:cs typeface="Caladea"/>
                        </a:rPr>
                        <a:t>2454.3</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marL="635" algn="ctr">
                        <a:lnSpc>
                          <a:spcPct val="100000"/>
                        </a:lnSpc>
                      </a:pPr>
                      <a:r>
                        <a:rPr sz="900" spc="-5" dirty="0">
                          <a:latin typeface="Caladea"/>
                          <a:cs typeface="Caladea"/>
                        </a:rPr>
                        <a:t>2538.2</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marR="186055" algn="r">
                        <a:lnSpc>
                          <a:spcPct val="100000"/>
                        </a:lnSpc>
                      </a:pPr>
                      <a:r>
                        <a:rPr sz="900" spc="-5" dirty="0">
                          <a:latin typeface="Caladea"/>
                          <a:cs typeface="Caladea"/>
                        </a:rPr>
                        <a:t>0</a:t>
                      </a:r>
                      <a:r>
                        <a:rPr sz="900" dirty="0">
                          <a:latin typeface="Caladea"/>
                          <a:cs typeface="Caladea"/>
                        </a:rPr>
                        <a:t>.</a:t>
                      </a:r>
                      <a:r>
                        <a:rPr sz="900" spc="-5" dirty="0">
                          <a:latin typeface="Caladea"/>
                          <a:cs typeface="Caladea"/>
                        </a:rPr>
                        <a:t>29</a:t>
                      </a:r>
                      <a:r>
                        <a:rPr sz="900" dirty="0">
                          <a:latin typeface="Caladea"/>
                          <a:cs typeface="Caladea"/>
                        </a:rPr>
                        <a:t>6</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marL="3175" algn="ctr">
                        <a:lnSpc>
                          <a:spcPct val="100000"/>
                        </a:lnSpc>
                      </a:pPr>
                      <a:r>
                        <a:rPr sz="900" spc="-5" dirty="0">
                          <a:latin typeface="Caladea"/>
                          <a:cs typeface="Caladea"/>
                        </a:rPr>
                        <a:t>8.372</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900">
                        <a:latin typeface="Times New Roman"/>
                        <a:cs typeface="Times New Roman"/>
                      </a:endParaRPr>
                    </a:p>
                    <a:p>
                      <a:pPr marL="3175" algn="ctr">
                        <a:lnSpc>
                          <a:spcPct val="100000"/>
                        </a:lnSpc>
                      </a:pPr>
                      <a:r>
                        <a:rPr sz="900" spc="-5" dirty="0">
                          <a:latin typeface="Caladea"/>
                          <a:cs typeface="Caladea"/>
                        </a:rPr>
                        <a:t>8.668</a:t>
                      </a:r>
                      <a:endParaRPr sz="900">
                        <a:latin typeface="Caladea"/>
                        <a:cs typeface="Calade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623888" y="3551396"/>
          <a:ext cx="7713817" cy="2095810"/>
        </p:xfrm>
        <a:graphic>
          <a:graphicData uri="http://schemas.openxmlformats.org/drawingml/2006/table">
            <a:tbl>
              <a:tblPr firstRow="1" bandRow="1">
                <a:tableStyleId>{2D5ABB26-0587-4C30-8999-92F81FD0307C}</a:tableStyleId>
              </a:tblPr>
              <a:tblGrid>
                <a:gridCol w="782002">
                  <a:extLst>
                    <a:ext uri="{9D8B030D-6E8A-4147-A177-3AD203B41FA5}">
                      <a16:colId xmlns:a16="http://schemas.microsoft.com/office/drawing/2014/main" val="20000"/>
                    </a:ext>
                  </a:extLst>
                </a:gridCol>
                <a:gridCol w="1075849">
                  <a:extLst>
                    <a:ext uri="{9D8B030D-6E8A-4147-A177-3AD203B41FA5}">
                      <a16:colId xmlns:a16="http://schemas.microsoft.com/office/drawing/2014/main" val="20001"/>
                    </a:ext>
                  </a:extLst>
                </a:gridCol>
                <a:gridCol w="814388">
                  <a:extLst>
                    <a:ext uri="{9D8B030D-6E8A-4147-A177-3AD203B41FA5}">
                      <a16:colId xmlns:a16="http://schemas.microsoft.com/office/drawing/2014/main" val="20002"/>
                    </a:ext>
                  </a:extLst>
                </a:gridCol>
                <a:gridCol w="641985">
                  <a:extLst>
                    <a:ext uri="{9D8B030D-6E8A-4147-A177-3AD203B41FA5}">
                      <a16:colId xmlns:a16="http://schemas.microsoft.com/office/drawing/2014/main" val="20003"/>
                    </a:ext>
                  </a:extLst>
                </a:gridCol>
                <a:gridCol w="584834">
                  <a:extLst>
                    <a:ext uri="{9D8B030D-6E8A-4147-A177-3AD203B41FA5}">
                      <a16:colId xmlns:a16="http://schemas.microsoft.com/office/drawing/2014/main" val="20004"/>
                    </a:ext>
                  </a:extLst>
                </a:gridCol>
                <a:gridCol w="1003934">
                  <a:extLst>
                    <a:ext uri="{9D8B030D-6E8A-4147-A177-3AD203B41FA5}">
                      <a16:colId xmlns:a16="http://schemas.microsoft.com/office/drawing/2014/main" val="20005"/>
                    </a:ext>
                  </a:extLst>
                </a:gridCol>
                <a:gridCol w="641984">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1003934">
                  <a:extLst>
                    <a:ext uri="{9D8B030D-6E8A-4147-A177-3AD203B41FA5}">
                      <a16:colId xmlns:a16="http://schemas.microsoft.com/office/drawing/2014/main" val="20008"/>
                    </a:ext>
                  </a:extLst>
                </a:gridCol>
                <a:gridCol w="593407">
                  <a:extLst>
                    <a:ext uri="{9D8B030D-6E8A-4147-A177-3AD203B41FA5}">
                      <a16:colId xmlns:a16="http://schemas.microsoft.com/office/drawing/2014/main" val="20009"/>
                    </a:ext>
                  </a:extLst>
                </a:gridCol>
              </a:tblGrid>
              <a:tr h="187737">
                <a:tc gridSpan="10">
                  <a:txBody>
                    <a:bodyPr/>
                    <a:lstStyle/>
                    <a:p>
                      <a:pPr algn="ctr">
                        <a:lnSpc>
                          <a:spcPct val="100000"/>
                        </a:lnSpc>
                        <a:spcBef>
                          <a:spcPts val="365"/>
                        </a:spcBef>
                      </a:pPr>
                      <a:r>
                        <a:rPr sz="900" b="1" spc="-5" dirty="0">
                          <a:solidFill>
                            <a:srgbClr val="FFFFFF"/>
                          </a:solidFill>
                          <a:latin typeface="Carlito"/>
                          <a:cs typeface="Carlito"/>
                        </a:rPr>
                        <a:t>Pressure</a:t>
                      </a:r>
                      <a:r>
                        <a:rPr sz="900" b="1" spc="-30" dirty="0">
                          <a:solidFill>
                            <a:srgbClr val="FFFFFF"/>
                          </a:solidFill>
                          <a:latin typeface="Carlito"/>
                          <a:cs typeface="Carlito"/>
                        </a:rPr>
                        <a:t> </a:t>
                      </a:r>
                      <a:r>
                        <a:rPr sz="900" b="1" spc="-5" dirty="0">
                          <a:solidFill>
                            <a:srgbClr val="FFFFFF"/>
                          </a:solidFill>
                          <a:latin typeface="Carlito"/>
                          <a:cs typeface="Carlito"/>
                        </a:rPr>
                        <a:t>based</a:t>
                      </a:r>
                      <a:endParaRPr sz="900">
                        <a:latin typeface="Carlito"/>
                        <a:cs typeface="Carlito"/>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79989">
                <a:tc>
                  <a:txBody>
                    <a:bodyPr/>
                    <a:lstStyle/>
                    <a:p>
                      <a:pPr marL="126364" marR="118110" indent="-635" algn="ctr">
                        <a:lnSpc>
                          <a:spcPct val="114999"/>
                        </a:lnSpc>
                        <a:spcBef>
                          <a:spcPts val="925"/>
                        </a:spcBef>
                      </a:pPr>
                      <a:r>
                        <a:rPr sz="900" b="1" spc="-5" dirty="0">
                          <a:solidFill>
                            <a:srgbClr val="FFFFFF"/>
                          </a:solidFill>
                          <a:latin typeface="Caladea"/>
                          <a:cs typeface="Caladea"/>
                        </a:rPr>
                        <a:t>Absolute  pressure</a:t>
                      </a:r>
                      <a:r>
                        <a:rPr sz="900" b="1" spc="-125" dirty="0">
                          <a:solidFill>
                            <a:srgbClr val="FFFFFF"/>
                          </a:solidFill>
                          <a:latin typeface="Caladea"/>
                          <a:cs typeface="Caladea"/>
                        </a:rPr>
                        <a:t> </a:t>
                      </a:r>
                      <a:r>
                        <a:rPr sz="900" b="1" spc="-5" dirty="0">
                          <a:solidFill>
                            <a:srgbClr val="FFFFFF"/>
                          </a:solidFill>
                          <a:latin typeface="Caladea"/>
                          <a:cs typeface="Caladea"/>
                        </a:rPr>
                        <a:t>in  bar</a:t>
                      </a:r>
                      <a:endParaRPr sz="900">
                        <a:latin typeface="Caladea"/>
                        <a:cs typeface="Caladea"/>
                      </a:endParaRPr>
                    </a:p>
                  </a:txBody>
                  <a:tcPr marL="0" marR="0" marT="8810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pPr>
                      <a:endParaRPr sz="1100">
                        <a:latin typeface="Times New Roman"/>
                        <a:cs typeface="Times New Roman"/>
                      </a:endParaRPr>
                    </a:p>
                    <a:p>
                      <a:pPr algn="ctr">
                        <a:lnSpc>
                          <a:spcPct val="100000"/>
                        </a:lnSpc>
                        <a:spcBef>
                          <a:spcPts val="1185"/>
                        </a:spcBef>
                      </a:pPr>
                      <a:r>
                        <a:rPr sz="900" b="1" spc="-15" dirty="0">
                          <a:latin typeface="Caladea"/>
                          <a:cs typeface="Caladea"/>
                        </a:rPr>
                        <a:t>Temperature </a:t>
                      </a:r>
                      <a:r>
                        <a:rPr sz="900" b="1" spc="-5" dirty="0">
                          <a:latin typeface="Caladea"/>
                          <a:cs typeface="Caladea"/>
                        </a:rPr>
                        <a:t>in</a:t>
                      </a:r>
                      <a:r>
                        <a:rPr sz="900" b="1" spc="-55" dirty="0">
                          <a:latin typeface="Caladea"/>
                          <a:cs typeface="Caladea"/>
                        </a:rPr>
                        <a:t> </a:t>
                      </a:r>
                      <a:r>
                        <a:rPr sz="900" b="1" spc="-7" baseline="24305" dirty="0">
                          <a:latin typeface="Caladea"/>
                          <a:cs typeface="Caladea"/>
                        </a:rPr>
                        <a:t>o</a:t>
                      </a:r>
                      <a:r>
                        <a:rPr sz="900" b="1" spc="-5" dirty="0">
                          <a:latin typeface="Caladea"/>
                          <a:cs typeface="Caladea"/>
                        </a:rPr>
                        <a:t>C</a:t>
                      </a:r>
                      <a:endParaRPr sz="900">
                        <a:latin typeface="Caladea"/>
                        <a:cs typeface="Calade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gridSpan="2">
                  <a:txBody>
                    <a:bodyPr/>
                    <a:lstStyle/>
                    <a:p>
                      <a:pPr>
                        <a:lnSpc>
                          <a:spcPct val="100000"/>
                        </a:lnSpc>
                      </a:pPr>
                      <a:endParaRPr sz="1100">
                        <a:latin typeface="Times New Roman"/>
                        <a:cs typeface="Times New Roman"/>
                      </a:endParaRPr>
                    </a:p>
                    <a:p>
                      <a:pPr marL="125730">
                        <a:lnSpc>
                          <a:spcPct val="100000"/>
                        </a:lnSpc>
                        <a:spcBef>
                          <a:spcPts val="1185"/>
                        </a:spcBef>
                      </a:pPr>
                      <a:r>
                        <a:rPr sz="900" b="1" spc="-5" dirty="0">
                          <a:latin typeface="Caladea"/>
                          <a:cs typeface="Caladea"/>
                        </a:rPr>
                        <a:t>Specfic </a:t>
                      </a:r>
                      <a:r>
                        <a:rPr sz="900" b="1" spc="-10" dirty="0">
                          <a:latin typeface="Caladea"/>
                          <a:cs typeface="Caladea"/>
                        </a:rPr>
                        <a:t>volume </a:t>
                      </a:r>
                      <a:r>
                        <a:rPr sz="900" b="1" spc="-5" dirty="0">
                          <a:latin typeface="Caladea"/>
                          <a:cs typeface="Caladea"/>
                        </a:rPr>
                        <a:t>in</a:t>
                      </a:r>
                      <a:r>
                        <a:rPr sz="900" b="1" spc="-30" dirty="0">
                          <a:latin typeface="Caladea"/>
                          <a:cs typeface="Caladea"/>
                        </a:rPr>
                        <a:t> </a:t>
                      </a:r>
                      <a:r>
                        <a:rPr sz="900" b="1" spc="-5" dirty="0">
                          <a:latin typeface="Caladea"/>
                          <a:cs typeface="Caladea"/>
                        </a:rPr>
                        <a:t>m</a:t>
                      </a:r>
                      <a:r>
                        <a:rPr sz="900" b="1" spc="-7" baseline="24305" dirty="0">
                          <a:latin typeface="Caladea"/>
                          <a:cs typeface="Caladea"/>
                        </a:rPr>
                        <a:t>3</a:t>
                      </a:r>
                      <a:r>
                        <a:rPr sz="900" b="1" spc="-5" dirty="0">
                          <a:latin typeface="Caladea"/>
                          <a:cs typeface="Caladea"/>
                        </a:rPr>
                        <a:t>/kg</a:t>
                      </a:r>
                      <a:endParaRPr sz="900">
                        <a:latin typeface="Caladea"/>
                        <a:cs typeface="Calade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gridSpan="3">
                  <a:txBody>
                    <a:bodyPr/>
                    <a:lstStyle/>
                    <a:p>
                      <a:pPr>
                        <a:lnSpc>
                          <a:spcPct val="100000"/>
                        </a:lnSpc>
                      </a:pPr>
                      <a:endParaRPr sz="1100">
                        <a:latin typeface="Times New Roman"/>
                        <a:cs typeface="Times New Roman"/>
                      </a:endParaRPr>
                    </a:p>
                    <a:p>
                      <a:pPr marL="598170">
                        <a:lnSpc>
                          <a:spcPct val="100000"/>
                        </a:lnSpc>
                        <a:spcBef>
                          <a:spcPts val="1185"/>
                        </a:spcBef>
                      </a:pPr>
                      <a:r>
                        <a:rPr sz="900" b="1" spc="-5" dirty="0">
                          <a:latin typeface="Caladea"/>
                          <a:cs typeface="Caladea"/>
                        </a:rPr>
                        <a:t>Specific enthalpy in</a:t>
                      </a:r>
                      <a:r>
                        <a:rPr sz="900" b="1" spc="-45" dirty="0">
                          <a:latin typeface="Caladea"/>
                          <a:cs typeface="Caladea"/>
                        </a:rPr>
                        <a:t> </a:t>
                      </a:r>
                      <a:r>
                        <a:rPr sz="900" b="1" spc="-5" dirty="0">
                          <a:latin typeface="Caladea"/>
                          <a:cs typeface="Caladea"/>
                        </a:rPr>
                        <a:t>kJ/kg</a:t>
                      </a:r>
                      <a:endParaRPr sz="900">
                        <a:latin typeface="Caladea"/>
                        <a:cs typeface="Calade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100">
                        <a:latin typeface="Times New Roman"/>
                        <a:cs typeface="Times New Roman"/>
                      </a:endParaRPr>
                    </a:p>
                    <a:p>
                      <a:pPr marL="519430">
                        <a:lnSpc>
                          <a:spcPct val="100000"/>
                        </a:lnSpc>
                        <a:spcBef>
                          <a:spcPts val="1185"/>
                        </a:spcBef>
                      </a:pPr>
                      <a:r>
                        <a:rPr sz="900" b="1" spc="-5" dirty="0">
                          <a:latin typeface="Caladea"/>
                          <a:cs typeface="Caladea"/>
                        </a:rPr>
                        <a:t>Specific </a:t>
                      </a:r>
                      <a:r>
                        <a:rPr sz="900" b="1" spc="-10" dirty="0">
                          <a:latin typeface="Caladea"/>
                          <a:cs typeface="Caladea"/>
                        </a:rPr>
                        <a:t>entropy </a:t>
                      </a:r>
                      <a:r>
                        <a:rPr sz="900" b="1" spc="-5" dirty="0">
                          <a:latin typeface="Caladea"/>
                          <a:cs typeface="Caladea"/>
                        </a:rPr>
                        <a:t>in kJ/kg K</a:t>
                      </a:r>
                      <a:endParaRPr sz="900">
                        <a:latin typeface="Caladea"/>
                        <a:cs typeface="Calade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74047">
                <a:tc>
                  <a:txBody>
                    <a:bodyPr/>
                    <a:lstStyle/>
                    <a:p>
                      <a:pPr>
                        <a:lnSpc>
                          <a:spcPct val="100000"/>
                        </a:lnSpc>
                        <a:spcBef>
                          <a:spcPts val="25"/>
                        </a:spcBef>
                      </a:pPr>
                      <a:endParaRPr sz="1500">
                        <a:latin typeface="Times New Roman"/>
                        <a:cs typeface="Times New Roman"/>
                      </a:endParaRPr>
                    </a:p>
                    <a:p>
                      <a:pPr algn="ctr">
                        <a:lnSpc>
                          <a:spcPct val="100000"/>
                        </a:lnSpc>
                      </a:pPr>
                      <a:r>
                        <a:rPr sz="900" b="1" spc="-5" dirty="0">
                          <a:solidFill>
                            <a:srgbClr val="FFFFFF"/>
                          </a:solidFill>
                          <a:latin typeface="Caladea"/>
                          <a:cs typeface="Caladea"/>
                        </a:rPr>
                        <a:t>(P)</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25"/>
                        </a:spcBef>
                      </a:pPr>
                      <a:endParaRPr sz="1500">
                        <a:latin typeface="Times New Roman"/>
                        <a:cs typeface="Times New Roman"/>
                      </a:endParaRPr>
                    </a:p>
                    <a:p>
                      <a:pPr algn="ctr">
                        <a:lnSpc>
                          <a:spcPct val="100000"/>
                        </a:lnSpc>
                      </a:pPr>
                      <a:r>
                        <a:rPr sz="900" b="1" spc="-5" dirty="0">
                          <a:latin typeface="Caladea"/>
                          <a:cs typeface="Caladea"/>
                        </a:rPr>
                        <a:t>(T)</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5"/>
                        </a:spcBef>
                      </a:pPr>
                      <a:endParaRPr sz="1500">
                        <a:latin typeface="Times New Roman"/>
                        <a:cs typeface="Times New Roman"/>
                      </a:endParaRPr>
                    </a:p>
                    <a:p>
                      <a:pPr marL="200025">
                        <a:lnSpc>
                          <a:spcPct val="100000"/>
                        </a:lnSpc>
                      </a:pPr>
                      <a:r>
                        <a:rPr sz="900" b="1" spc="-10" dirty="0">
                          <a:latin typeface="Caladea"/>
                          <a:cs typeface="Caladea"/>
                        </a:rPr>
                        <a:t>water </a:t>
                      </a:r>
                      <a:r>
                        <a:rPr sz="900" b="1" spc="-5" dirty="0">
                          <a:latin typeface="Caladea"/>
                          <a:cs typeface="Caladea"/>
                        </a:rPr>
                        <a:t>(v</a:t>
                      </a:r>
                      <a:r>
                        <a:rPr sz="900" b="1" spc="-7" baseline="-20833" dirty="0">
                          <a:latin typeface="Caladea"/>
                          <a:cs typeface="Caladea"/>
                        </a:rPr>
                        <a:t>f</a:t>
                      </a:r>
                      <a:r>
                        <a:rPr sz="900" b="1" spc="-209" baseline="-20833" dirty="0">
                          <a:latin typeface="Caladea"/>
                          <a:cs typeface="Caladea"/>
                        </a:rPr>
                        <a:t> </a:t>
                      </a:r>
                      <a:r>
                        <a:rPr sz="900" b="1" dirty="0">
                          <a:latin typeface="Caladea"/>
                          <a:cs typeface="Caladea"/>
                        </a:rPr>
                        <a:t>)</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5"/>
                        </a:spcBef>
                      </a:pPr>
                      <a:endParaRPr sz="1500">
                        <a:latin typeface="Times New Roman"/>
                        <a:cs typeface="Times New Roman"/>
                      </a:endParaRPr>
                    </a:p>
                    <a:p>
                      <a:pPr algn="ctr">
                        <a:lnSpc>
                          <a:spcPct val="100000"/>
                        </a:lnSpc>
                      </a:pPr>
                      <a:r>
                        <a:rPr sz="900" b="1" spc="-5" dirty="0">
                          <a:latin typeface="Caladea"/>
                          <a:cs typeface="Caladea"/>
                        </a:rPr>
                        <a:t>steam</a:t>
                      </a:r>
                      <a:r>
                        <a:rPr sz="900" b="1" spc="-45" dirty="0">
                          <a:latin typeface="Caladea"/>
                          <a:cs typeface="Caladea"/>
                        </a:rPr>
                        <a:t> </a:t>
                      </a:r>
                      <a:r>
                        <a:rPr sz="900" b="1" spc="-10" dirty="0">
                          <a:latin typeface="Caladea"/>
                          <a:cs typeface="Caladea"/>
                        </a:rPr>
                        <a:t>(v</a:t>
                      </a:r>
                      <a:r>
                        <a:rPr sz="900" b="1" spc="-15" baseline="-20833" dirty="0">
                          <a:latin typeface="Caladea"/>
                          <a:cs typeface="Caladea"/>
                        </a:rPr>
                        <a:t>g</a:t>
                      </a:r>
                      <a:r>
                        <a:rPr sz="900" b="1" spc="-10" dirty="0">
                          <a:latin typeface="Caladea"/>
                          <a:cs typeface="Caladea"/>
                        </a:rPr>
                        <a:t>)</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0350" marR="177165" indent="-73660">
                        <a:lnSpc>
                          <a:spcPct val="114999"/>
                        </a:lnSpc>
                        <a:spcBef>
                          <a:spcPts val="455"/>
                        </a:spcBef>
                      </a:pPr>
                      <a:r>
                        <a:rPr sz="900" b="1" spc="-25" dirty="0">
                          <a:latin typeface="Caladea"/>
                          <a:cs typeface="Caladea"/>
                        </a:rPr>
                        <a:t>w</a:t>
                      </a:r>
                      <a:r>
                        <a:rPr sz="900" b="1" dirty="0">
                          <a:latin typeface="Caladea"/>
                          <a:cs typeface="Caladea"/>
                        </a:rPr>
                        <a:t>a</a:t>
                      </a:r>
                      <a:r>
                        <a:rPr sz="900" b="1" spc="-10" dirty="0">
                          <a:latin typeface="Caladea"/>
                          <a:cs typeface="Caladea"/>
                        </a:rPr>
                        <a:t>t</a:t>
                      </a:r>
                      <a:r>
                        <a:rPr sz="900" b="1" dirty="0">
                          <a:latin typeface="Caladea"/>
                          <a:cs typeface="Caladea"/>
                        </a:rPr>
                        <a:t>er  </a:t>
                      </a:r>
                      <a:r>
                        <a:rPr sz="900" b="1" spc="15" dirty="0">
                          <a:latin typeface="Caladea"/>
                          <a:cs typeface="Caladea"/>
                        </a:rPr>
                        <a:t>(h</a:t>
                      </a:r>
                      <a:r>
                        <a:rPr sz="900" b="1" spc="22" baseline="-20833" dirty="0">
                          <a:latin typeface="Caladea"/>
                          <a:cs typeface="Caladea"/>
                        </a:rPr>
                        <a:t>f</a:t>
                      </a:r>
                      <a:r>
                        <a:rPr sz="900" b="1" spc="15" dirty="0">
                          <a:latin typeface="Caladea"/>
                          <a:cs typeface="Caladea"/>
                        </a:rPr>
                        <a:t>)</a:t>
                      </a:r>
                      <a:endParaRPr sz="900">
                        <a:latin typeface="Caladea"/>
                        <a:cs typeface="Caladea"/>
                      </a:endParaRPr>
                    </a:p>
                  </a:txBody>
                  <a:tcPr marL="0" marR="0" marT="433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5"/>
                        </a:spcBef>
                      </a:pPr>
                      <a:endParaRPr sz="1500">
                        <a:latin typeface="Times New Roman"/>
                        <a:cs typeface="Times New Roman"/>
                      </a:endParaRPr>
                    </a:p>
                    <a:p>
                      <a:pPr marL="1905" algn="ctr">
                        <a:lnSpc>
                          <a:spcPct val="100000"/>
                        </a:lnSpc>
                      </a:pPr>
                      <a:r>
                        <a:rPr sz="900" b="1" spc="-10" dirty="0">
                          <a:latin typeface="Caladea"/>
                          <a:cs typeface="Caladea"/>
                        </a:rPr>
                        <a:t>Evaporation</a:t>
                      </a:r>
                      <a:r>
                        <a:rPr sz="900" b="1" spc="-55" dirty="0">
                          <a:latin typeface="Caladea"/>
                          <a:cs typeface="Caladea"/>
                        </a:rPr>
                        <a:t> </a:t>
                      </a:r>
                      <a:r>
                        <a:rPr sz="900" b="1" dirty="0">
                          <a:latin typeface="Caladea"/>
                          <a:cs typeface="Caladea"/>
                        </a:rPr>
                        <a:t>(h</a:t>
                      </a:r>
                      <a:r>
                        <a:rPr sz="900" b="1" baseline="-20833" dirty="0">
                          <a:latin typeface="Caladea"/>
                          <a:cs typeface="Caladea"/>
                        </a:rPr>
                        <a:t>fg</a:t>
                      </a:r>
                      <a:r>
                        <a:rPr sz="900" b="1" dirty="0">
                          <a:latin typeface="Caladea"/>
                          <a:cs typeface="Caladea"/>
                        </a:rPr>
                        <a:t>)</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94005" marR="207645" indent="-78105">
                        <a:lnSpc>
                          <a:spcPct val="114999"/>
                        </a:lnSpc>
                        <a:spcBef>
                          <a:spcPts val="455"/>
                        </a:spcBef>
                      </a:pPr>
                      <a:r>
                        <a:rPr sz="900" b="1" dirty="0">
                          <a:latin typeface="Caladea"/>
                          <a:cs typeface="Caladea"/>
                        </a:rPr>
                        <a:t>s</a:t>
                      </a:r>
                      <a:r>
                        <a:rPr sz="900" b="1" spc="-5" dirty="0">
                          <a:latin typeface="Caladea"/>
                          <a:cs typeface="Caladea"/>
                        </a:rPr>
                        <a:t>t</a:t>
                      </a:r>
                      <a:r>
                        <a:rPr sz="900" b="1" dirty="0">
                          <a:latin typeface="Caladea"/>
                          <a:cs typeface="Caladea"/>
                        </a:rPr>
                        <a:t>eam  (h</a:t>
                      </a:r>
                      <a:r>
                        <a:rPr sz="900" b="1" baseline="-20833" dirty="0">
                          <a:latin typeface="Caladea"/>
                          <a:cs typeface="Caladea"/>
                        </a:rPr>
                        <a:t>g</a:t>
                      </a:r>
                      <a:r>
                        <a:rPr sz="900" b="1" dirty="0">
                          <a:latin typeface="Caladea"/>
                          <a:cs typeface="Caladea"/>
                        </a:rPr>
                        <a:t>)</a:t>
                      </a:r>
                      <a:endParaRPr sz="900">
                        <a:latin typeface="Caladea"/>
                        <a:cs typeface="Caladea"/>
                      </a:endParaRPr>
                    </a:p>
                  </a:txBody>
                  <a:tcPr marL="0" marR="0" marT="433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1620" marR="168275" indent="-83820">
                        <a:lnSpc>
                          <a:spcPct val="114999"/>
                        </a:lnSpc>
                        <a:spcBef>
                          <a:spcPts val="455"/>
                        </a:spcBef>
                      </a:pPr>
                      <a:r>
                        <a:rPr sz="900" b="1" spc="-25" dirty="0">
                          <a:latin typeface="Caladea"/>
                          <a:cs typeface="Caladea"/>
                        </a:rPr>
                        <a:t>w</a:t>
                      </a:r>
                      <a:r>
                        <a:rPr sz="900" b="1" dirty="0">
                          <a:latin typeface="Caladea"/>
                          <a:cs typeface="Caladea"/>
                        </a:rPr>
                        <a:t>a</a:t>
                      </a:r>
                      <a:r>
                        <a:rPr sz="900" b="1" spc="-10" dirty="0">
                          <a:latin typeface="Caladea"/>
                          <a:cs typeface="Caladea"/>
                        </a:rPr>
                        <a:t>t</a:t>
                      </a:r>
                      <a:r>
                        <a:rPr sz="900" b="1" dirty="0">
                          <a:latin typeface="Caladea"/>
                          <a:cs typeface="Caladea"/>
                        </a:rPr>
                        <a:t>er  </a:t>
                      </a:r>
                      <a:r>
                        <a:rPr sz="900" b="1" spc="15" dirty="0">
                          <a:latin typeface="Caladea"/>
                          <a:cs typeface="Caladea"/>
                        </a:rPr>
                        <a:t>(s</a:t>
                      </a:r>
                      <a:r>
                        <a:rPr sz="900" b="1" spc="22" baseline="-20833" dirty="0">
                          <a:latin typeface="Caladea"/>
                          <a:cs typeface="Caladea"/>
                        </a:rPr>
                        <a:t>f</a:t>
                      </a:r>
                      <a:r>
                        <a:rPr sz="900" b="1" spc="15" dirty="0">
                          <a:latin typeface="Caladea"/>
                          <a:cs typeface="Caladea"/>
                        </a:rPr>
                        <a:t>)</a:t>
                      </a:r>
                      <a:endParaRPr sz="900">
                        <a:latin typeface="Caladea"/>
                        <a:cs typeface="Caladea"/>
                      </a:endParaRPr>
                    </a:p>
                  </a:txBody>
                  <a:tcPr marL="0" marR="0" marT="433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5"/>
                        </a:spcBef>
                      </a:pPr>
                      <a:endParaRPr sz="1500">
                        <a:latin typeface="Times New Roman"/>
                        <a:cs typeface="Times New Roman"/>
                      </a:endParaRPr>
                    </a:p>
                    <a:p>
                      <a:pPr marL="3175" algn="ctr">
                        <a:lnSpc>
                          <a:spcPct val="100000"/>
                        </a:lnSpc>
                      </a:pPr>
                      <a:r>
                        <a:rPr sz="900" b="1" spc="-10" dirty="0">
                          <a:latin typeface="Caladea"/>
                          <a:cs typeface="Caladea"/>
                        </a:rPr>
                        <a:t>Evaporation</a:t>
                      </a:r>
                      <a:r>
                        <a:rPr sz="900" b="1" spc="-50" dirty="0">
                          <a:latin typeface="Caladea"/>
                          <a:cs typeface="Caladea"/>
                        </a:rPr>
                        <a:t> </a:t>
                      </a:r>
                      <a:r>
                        <a:rPr sz="900" b="1" dirty="0">
                          <a:latin typeface="Caladea"/>
                          <a:cs typeface="Caladea"/>
                        </a:rPr>
                        <a:t>(s</a:t>
                      </a:r>
                      <a:r>
                        <a:rPr sz="900" b="1" baseline="-20833" dirty="0">
                          <a:latin typeface="Caladea"/>
                          <a:cs typeface="Caladea"/>
                        </a:rPr>
                        <a:t>fg</a:t>
                      </a:r>
                      <a:r>
                        <a:rPr sz="900" b="1" dirty="0">
                          <a:latin typeface="Caladea"/>
                          <a:cs typeface="Caladea"/>
                        </a:rPr>
                        <a:t>)</a:t>
                      </a:r>
                      <a:endParaRPr sz="900">
                        <a:latin typeface="Caladea"/>
                        <a:cs typeface="Caladea"/>
                      </a:endParaRPr>
                    </a:p>
                  </a:txBody>
                  <a:tcPr marL="0" marR="0" marT="238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71780" marR="174625" indent="-86995">
                        <a:lnSpc>
                          <a:spcPct val="114999"/>
                        </a:lnSpc>
                        <a:spcBef>
                          <a:spcPts val="455"/>
                        </a:spcBef>
                      </a:pPr>
                      <a:r>
                        <a:rPr sz="900" b="1" dirty="0">
                          <a:latin typeface="Caladea"/>
                          <a:cs typeface="Caladea"/>
                        </a:rPr>
                        <a:t>s</a:t>
                      </a:r>
                      <a:r>
                        <a:rPr sz="900" b="1" spc="-5" dirty="0">
                          <a:latin typeface="Caladea"/>
                          <a:cs typeface="Caladea"/>
                        </a:rPr>
                        <a:t>t</a:t>
                      </a:r>
                      <a:r>
                        <a:rPr sz="900" b="1" dirty="0">
                          <a:latin typeface="Caladea"/>
                          <a:cs typeface="Caladea"/>
                        </a:rPr>
                        <a:t>eam  (s</a:t>
                      </a:r>
                      <a:r>
                        <a:rPr sz="900" b="1" baseline="-20833" dirty="0">
                          <a:latin typeface="Caladea"/>
                          <a:cs typeface="Caladea"/>
                        </a:rPr>
                        <a:t>g</a:t>
                      </a:r>
                      <a:r>
                        <a:rPr sz="900" b="1" dirty="0">
                          <a:latin typeface="Caladea"/>
                          <a:cs typeface="Caladea"/>
                        </a:rPr>
                        <a:t>)</a:t>
                      </a:r>
                      <a:endParaRPr sz="900">
                        <a:latin typeface="Caladea"/>
                        <a:cs typeface="Caladea"/>
                      </a:endParaRPr>
                    </a:p>
                  </a:txBody>
                  <a:tcPr marL="0" marR="0" marT="433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87738">
                <a:tc>
                  <a:txBody>
                    <a:bodyPr/>
                    <a:lstStyle/>
                    <a:p>
                      <a:pPr algn="ctr">
                        <a:lnSpc>
                          <a:spcPct val="100000"/>
                        </a:lnSpc>
                        <a:spcBef>
                          <a:spcPts val="370"/>
                        </a:spcBef>
                      </a:pPr>
                      <a:r>
                        <a:rPr sz="900" b="1" spc="-5" dirty="0">
                          <a:solidFill>
                            <a:srgbClr val="FFFFFF"/>
                          </a:solidFill>
                          <a:latin typeface="Caladea"/>
                          <a:cs typeface="Caladea"/>
                        </a:rPr>
                        <a:t>0.035</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370"/>
                        </a:spcBef>
                      </a:pPr>
                      <a:r>
                        <a:rPr sz="900" spc="-5" dirty="0">
                          <a:latin typeface="Caladea"/>
                          <a:cs typeface="Caladea"/>
                        </a:rPr>
                        <a:t>26.69</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33679">
                        <a:lnSpc>
                          <a:spcPct val="100000"/>
                        </a:lnSpc>
                        <a:spcBef>
                          <a:spcPts val="370"/>
                        </a:spcBef>
                      </a:pPr>
                      <a:r>
                        <a:rPr sz="900" spc="-5" dirty="0">
                          <a:latin typeface="Caladea"/>
                          <a:cs typeface="Caladea"/>
                        </a:rPr>
                        <a:t>0.001003</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370"/>
                        </a:spcBef>
                      </a:pPr>
                      <a:r>
                        <a:rPr sz="900" spc="-5" dirty="0">
                          <a:latin typeface="Caladea"/>
                          <a:cs typeface="Caladea"/>
                        </a:rPr>
                        <a:t>39.479</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196850" algn="r">
                        <a:lnSpc>
                          <a:spcPct val="100000"/>
                        </a:lnSpc>
                        <a:spcBef>
                          <a:spcPts val="370"/>
                        </a:spcBef>
                      </a:pPr>
                      <a:r>
                        <a:rPr sz="900" spc="-5" dirty="0">
                          <a:latin typeface="Caladea"/>
                          <a:cs typeface="Caladea"/>
                        </a:rPr>
                        <a:t>111</a:t>
                      </a:r>
                      <a:r>
                        <a:rPr sz="900" dirty="0">
                          <a:latin typeface="Caladea"/>
                          <a:cs typeface="Caladea"/>
                        </a:rPr>
                        <a:t>.8</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540" algn="ctr">
                        <a:lnSpc>
                          <a:spcPct val="100000"/>
                        </a:lnSpc>
                        <a:spcBef>
                          <a:spcPts val="370"/>
                        </a:spcBef>
                      </a:pPr>
                      <a:r>
                        <a:rPr sz="900" spc="-5" dirty="0">
                          <a:latin typeface="Caladea"/>
                          <a:cs typeface="Caladea"/>
                        </a:rPr>
                        <a:t>2438.6</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370"/>
                        </a:spcBef>
                      </a:pPr>
                      <a:r>
                        <a:rPr sz="900" spc="-5" dirty="0">
                          <a:latin typeface="Caladea"/>
                          <a:cs typeface="Caladea"/>
                        </a:rPr>
                        <a:t>2550.4</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370"/>
                        </a:spcBef>
                      </a:pPr>
                      <a:r>
                        <a:rPr sz="900" spc="-5" dirty="0">
                          <a:latin typeface="Caladea"/>
                          <a:cs typeface="Caladea"/>
                        </a:rPr>
                        <a:t>0.391</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370"/>
                        </a:spcBef>
                      </a:pPr>
                      <a:r>
                        <a:rPr sz="900" spc="-5" dirty="0">
                          <a:latin typeface="Caladea"/>
                          <a:cs typeface="Caladea"/>
                        </a:rPr>
                        <a:t>8.132</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202565" algn="r">
                        <a:lnSpc>
                          <a:spcPct val="100000"/>
                        </a:lnSpc>
                        <a:spcBef>
                          <a:spcPts val="370"/>
                        </a:spcBef>
                      </a:pPr>
                      <a:r>
                        <a:rPr sz="900" spc="-5" dirty="0">
                          <a:latin typeface="Caladea"/>
                          <a:cs typeface="Caladea"/>
                        </a:rPr>
                        <a:t>8</a:t>
                      </a:r>
                      <a:r>
                        <a:rPr sz="900" dirty="0">
                          <a:latin typeface="Caladea"/>
                          <a:cs typeface="Caladea"/>
                        </a:rPr>
                        <a:t>.</a:t>
                      </a:r>
                      <a:r>
                        <a:rPr sz="900" spc="-5" dirty="0">
                          <a:latin typeface="Caladea"/>
                          <a:cs typeface="Caladea"/>
                        </a:rPr>
                        <a:t>52</a:t>
                      </a:r>
                      <a:r>
                        <a:rPr sz="900" dirty="0">
                          <a:latin typeface="Caladea"/>
                          <a:cs typeface="Caladea"/>
                        </a:rPr>
                        <a:t>3</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187652">
                <a:tc>
                  <a:txBody>
                    <a:bodyPr/>
                    <a:lstStyle/>
                    <a:p>
                      <a:pPr algn="ctr">
                        <a:lnSpc>
                          <a:spcPct val="100000"/>
                        </a:lnSpc>
                        <a:spcBef>
                          <a:spcPts val="370"/>
                        </a:spcBef>
                      </a:pPr>
                      <a:r>
                        <a:rPr sz="900" b="1" spc="-5" dirty="0">
                          <a:solidFill>
                            <a:srgbClr val="FFFFFF"/>
                          </a:solidFill>
                          <a:latin typeface="Caladea"/>
                          <a:cs typeface="Caladea"/>
                        </a:rPr>
                        <a:t>0.060</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370"/>
                        </a:spcBef>
                      </a:pPr>
                      <a:r>
                        <a:rPr sz="900" spc="-5" dirty="0">
                          <a:latin typeface="Caladea"/>
                          <a:cs typeface="Caladea"/>
                        </a:rPr>
                        <a:t>36.18</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33679">
                        <a:lnSpc>
                          <a:spcPct val="100000"/>
                        </a:lnSpc>
                        <a:spcBef>
                          <a:spcPts val="370"/>
                        </a:spcBef>
                      </a:pPr>
                      <a:r>
                        <a:rPr sz="900" spc="-5" dirty="0">
                          <a:latin typeface="Caladea"/>
                          <a:cs typeface="Caladea"/>
                        </a:rPr>
                        <a:t>0.001006</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370"/>
                        </a:spcBef>
                      </a:pPr>
                      <a:r>
                        <a:rPr sz="900" spc="-5" dirty="0">
                          <a:latin typeface="Caladea"/>
                          <a:cs typeface="Caladea"/>
                        </a:rPr>
                        <a:t>23.741</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196850" algn="r">
                        <a:lnSpc>
                          <a:spcPct val="100000"/>
                        </a:lnSpc>
                        <a:spcBef>
                          <a:spcPts val="370"/>
                        </a:spcBef>
                      </a:pPr>
                      <a:r>
                        <a:rPr sz="900" spc="-5" dirty="0">
                          <a:latin typeface="Caladea"/>
                          <a:cs typeface="Caladea"/>
                        </a:rPr>
                        <a:t>151</a:t>
                      </a:r>
                      <a:r>
                        <a:rPr sz="900" dirty="0">
                          <a:latin typeface="Caladea"/>
                          <a:cs typeface="Caladea"/>
                        </a:rPr>
                        <a:t>.5</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540" algn="ctr">
                        <a:lnSpc>
                          <a:spcPct val="100000"/>
                        </a:lnSpc>
                        <a:spcBef>
                          <a:spcPts val="370"/>
                        </a:spcBef>
                      </a:pPr>
                      <a:r>
                        <a:rPr sz="900" spc="-5" dirty="0">
                          <a:latin typeface="Caladea"/>
                          <a:cs typeface="Caladea"/>
                        </a:rPr>
                        <a:t>2416.0</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370"/>
                        </a:spcBef>
                      </a:pPr>
                      <a:r>
                        <a:rPr sz="900" spc="-5" dirty="0">
                          <a:latin typeface="Caladea"/>
                          <a:cs typeface="Caladea"/>
                        </a:rPr>
                        <a:t>2567.5</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905" algn="ctr">
                        <a:lnSpc>
                          <a:spcPct val="100000"/>
                        </a:lnSpc>
                        <a:spcBef>
                          <a:spcPts val="370"/>
                        </a:spcBef>
                      </a:pPr>
                      <a:r>
                        <a:rPr sz="900" spc="-5" dirty="0">
                          <a:latin typeface="Caladea"/>
                          <a:cs typeface="Caladea"/>
                        </a:rPr>
                        <a:t>0.521</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905" algn="ctr">
                        <a:lnSpc>
                          <a:spcPct val="100000"/>
                        </a:lnSpc>
                        <a:spcBef>
                          <a:spcPts val="370"/>
                        </a:spcBef>
                      </a:pPr>
                      <a:r>
                        <a:rPr sz="900" spc="-5" dirty="0">
                          <a:latin typeface="Caladea"/>
                          <a:cs typeface="Caladea"/>
                        </a:rPr>
                        <a:t>7.810</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202565" algn="r">
                        <a:lnSpc>
                          <a:spcPct val="100000"/>
                        </a:lnSpc>
                        <a:spcBef>
                          <a:spcPts val="370"/>
                        </a:spcBef>
                      </a:pPr>
                      <a:r>
                        <a:rPr sz="900" spc="-5" dirty="0">
                          <a:latin typeface="Caladea"/>
                          <a:cs typeface="Caladea"/>
                        </a:rPr>
                        <a:t>8</a:t>
                      </a:r>
                      <a:r>
                        <a:rPr sz="900" dirty="0">
                          <a:latin typeface="Caladea"/>
                          <a:cs typeface="Caladea"/>
                        </a:rPr>
                        <a:t>.</a:t>
                      </a:r>
                      <a:r>
                        <a:rPr sz="900" spc="-5" dirty="0">
                          <a:latin typeface="Caladea"/>
                          <a:cs typeface="Caladea"/>
                        </a:rPr>
                        <a:t>33</a:t>
                      </a:r>
                      <a:r>
                        <a:rPr sz="900" dirty="0">
                          <a:latin typeface="Caladea"/>
                          <a:cs typeface="Caladea"/>
                        </a:rPr>
                        <a:t>1</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r h="187690">
                <a:tc>
                  <a:txBody>
                    <a:bodyPr/>
                    <a:lstStyle/>
                    <a:p>
                      <a:pPr algn="ctr">
                        <a:lnSpc>
                          <a:spcPct val="100000"/>
                        </a:lnSpc>
                        <a:spcBef>
                          <a:spcPts val="370"/>
                        </a:spcBef>
                      </a:pPr>
                      <a:r>
                        <a:rPr sz="900" b="1" spc="-5" dirty="0">
                          <a:solidFill>
                            <a:srgbClr val="FFFFFF"/>
                          </a:solidFill>
                          <a:latin typeface="Caladea"/>
                          <a:cs typeface="Caladea"/>
                        </a:rPr>
                        <a:t>0.090</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370"/>
                        </a:spcBef>
                      </a:pPr>
                      <a:r>
                        <a:rPr sz="900" spc="-5" dirty="0">
                          <a:latin typeface="Caladea"/>
                          <a:cs typeface="Caladea"/>
                        </a:rPr>
                        <a:t>43.79</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33679">
                        <a:lnSpc>
                          <a:spcPct val="100000"/>
                        </a:lnSpc>
                        <a:spcBef>
                          <a:spcPts val="370"/>
                        </a:spcBef>
                      </a:pPr>
                      <a:r>
                        <a:rPr sz="900" spc="-5" dirty="0">
                          <a:latin typeface="Caladea"/>
                          <a:cs typeface="Caladea"/>
                        </a:rPr>
                        <a:t>0.001009</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370"/>
                        </a:spcBef>
                      </a:pPr>
                      <a:r>
                        <a:rPr sz="900" spc="-5" dirty="0">
                          <a:latin typeface="Caladea"/>
                          <a:cs typeface="Caladea"/>
                        </a:rPr>
                        <a:t>16.204</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196850" algn="r">
                        <a:lnSpc>
                          <a:spcPct val="100000"/>
                        </a:lnSpc>
                        <a:spcBef>
                          <a:spcPts val="370"/>
                        </a:spcBef>
                      </a:pPr>
                      <a:r>
                        <a:rPr sz="900" spc="-5" dirty="0">
                          <a:latin typeface="Caladea"/>
                          <a:cs typeface="Caladea"/>
                        </a:rPr>
                        <a:t>183</a:t>
                      </a:r>
                      <a:r>
                        <a:rPr sz="900" dirty="0">
                          <a:latin typeface="Caladea"/>
                          <a:cs typeface="Caladea"/>
                        </a:rPr>
                        <a:t>.3</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540" algn="ctr">
                        <a:lnSpc>
                          <a:spcPct val="100000"/>
                        </a:lnSpc>
                        <a:spcBef>
                          <a:spcPts val="370"/>
                        </a:spcBef>
                      </a:pPr>
                      <a:r>
                        <a:rPr sz="900" spc="-5" dirty="0">
                          <a:latin typeface="Caladea"/>
                          <a:cs typeface="Caladea"/>
                        </a:rPr>
                        <a:t>2397.8</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370"/>
                        </a:spcBef>
                      </a:pPr>
                      <a:r>
                        <a:rPr sz="900" spc="-5" dirty="0">
                          <a:latin typeface="Caladea"/>
                          <a:cs typeface="Caladea"/>
                        </a:rPr>
                        <a:t>2581.1</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370"/>
                        </a:spcBef>
                      </a:pPr>
                      <a:r>
                        <a:rPr sz="900" spc="-5" dirty="0">
                          <a:latin typeface="Caladea"/>
                          <a:cs typeface="Caladea"/>
                        </a:rPr>
                        <a:t>0.622</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370"/>
                        </a:spcBef>
                      </a:pPr>
                      <a:r>
                        <a:rPr sz="900" spc="-5" dirty="0">
                          <a:latin typeface="Caladea"/>
                          <a:cs typeface="Caladea"/>
                        </a:rPr>
                        <a:t>7.566</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202565" algn="r">
                        <a:lnSpc>
                          <a:spcPct val="100000"/>
                        </a:lnSpc>
                        <a:spcBef>
                          <a:spcPts val="370"/>
                        </a:spcBef>
                      </a:pPr>
                      <a:r>
                        <a:rPr sz="900" spc="-5" dirty="0">
                          <a:latin typeface="Caladea"/>
                          <a:cs typeface="Caladea"/>
                        </a:rPr>
                        <a:t>8</a:t>
                      </a:r>
                      <a:r>
                        <a:rPr sz="900" dirty="0">
                          <a:latin typeface="Caladea"/>
                          <a:cs typeface="Caladea"/>
                        </a:rPr>
                        <a:t>.</a:t>
                      </a:r>
                      <a:r>
                        <a:rPr sz="900" spc="-5" dirty="0">
                          <a:latin typeface="Caladea"/>
                          <a:cs typeface="Caladea"/>
                        </a:rPr>
                        <a:t>18</a:t>
                      </a:r>
                      <a:r>
                        <a:rPr sz="900" dirty="0">
                          <a:latin typeface="Caladea"/>
                          <a:cs typeface="Caladea"/>
                        </a:rPr>
                        <a:t>8</a:t>
                      </a:r>
                      <a:endParaRPr sz="900">
                        <a:latin typeface="Caladea"/>
                        <a:cs typeface="Calade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0"/>
            <a:ext cx="7772400" cy="1470025"/>
          </a:xfrm>
        </p:spPr>
        <p:txBody>
          <a:bodyPr/>
          <a:lstStyle/>
          <a:p>
            <a:r>
              <a:rPr lang="en-US" dirty="0"/>
              <a:t>Steam – Water - Ice</a:t>
            </a:r>
          </a:p>
        </p:txBody>
      </p:sp>
      <p:sp>
        <p:nvSpPr>
          <p:cNvPr id="3" name="Subtitle 2"/>
          <p:cNvSpPr>
            <a:spLocks noGrp="1"/>
          </p:cNvSpPr>
          <p:nvPr>
            <p:ph type="subTitle" idx="1"/>
          </p:nvPr>
        </p:nvSpPr>
        <p:spPr>
          <a:xfrm>
            <a:off x="304800" y="1185203"/>
            <a:ext cx="8458200" cy="5486400"/>
          </a:xfrm>
        </p:spPr>
        <p:txBody>
          <a:bodyPr>
            <a:noAutofit/>
          </a:bodyPr>
          <a:lstStyle/>
          <a:p>
            <a:r>
              <a:rPr lang="en-US" sz="2400" dirty="0"/>
              <a:t>Generation of steam at constant pressure </a:t>
            </a:r>
          </a:p>
          <a:p>
            <a:pPr marL="457200" indent="-457200" algn="l"/>
            <a:r>
              <a:rPr lang="en-US" sz="2400" dirty="0">
                <a:solidFill>
                  <a:srgbClr val="FF0000"/>
                </a:solidFill>
              </a:rPr>
              <a:t>Consider 1 kg of ice in a piston -cylinder arrangement as shown. </a:t>
            </a:r>
          </a:p>
          <a:p>
            <a:pPr marL="457200" indent="-457200" algn="l"/>
            <a:r>
              <a:rPr lang="en-US" sz="2400" dirty="0">
                <a:solidFill>
                  <a:srgbClr val="FF0000"/>
                </a:solidFill>
              </a:rPr>
              <a:t>it is under an Absolute Pressure say P bar and at temperature </a:t>
            </a:r>
          </a:p>
          <a:p>
            <a:pPr marL="457200" indent="-457200" algn="l"/>
            <a:r>
              <a:rPr lang="en-US" sz="2400" dirty="0">
                <a:solidFill>
                  <a:srgbClr val="FF0000"/>
                </a:solidFill>
              </a:rPr>
              <a:t>–t 0 C ( below the freezing point).</a:t>
            </a:r>
          </a:p>
        </p:txBody>
      </p:sp>
      <p:pic>
        <p:nvPicPr>
          <p:cNvPr id="1026" name="Picture 2"/>
          <p:cNvPicPr>
            <a:picLocks noChangeAspect="1" noChangeArrowheads="1"/>
          </p:cNvPicPr>
          <p:nvPr/>
        </p:nvPicPr>
        <p:blipFill>
          <a:blip r:embed="rId2"/>
          <a:srcRect/>
          <a:stretch>
            <a:fillRect/>
          </a:stretch>
        </p:blipFill>
        <p:spPr bwMode="auto">
          <a:xfrm>
            <a:off x="0" y="2895600"/>
            <a:ext cx="9144000" cy="397984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pPr marL="457200" indent="-457200">
              <a:buNone/>
            </a:pPr>
            <a:r>
              <a:rPr lang="en-US" sz="2400" dirty="0">
                <a:solidFill>
                  <a:schemeClr val="accent6">
                    <a:lumMod val="50000"/>
                  </a:schemeClr>
                </a:solidFill>
              </a:rPr>
              <a:t>Keeping  the pressure constant, the gradual heating of the ice</a:t>
            </a:r>
          </a:p>
          <a:p>
            <a:pPr marL="457200" indent="-457200">
              <a:buNone/>
            </a:pPr>
            <a:r>
              <a:rPr lang="en-US" sz="2400" dirty="0">
                <a:solidFill>
                  <a:schemeClr val="accent6">
                    <a:lumMod val="50000"/>
                  </a:schemeClr>
                </a:solidFill>
              </a:rPr>
              <a:t> leads to note the following changes in it, These are represented</a:t>
            </a:r>
          </a:p>
          <a:p>
            <a:pPr marL="457200" indent="-457200">
              <a:buNone/>
            </a:pPr>
            <a:r>
              <a:rPr lang="en-US" sz="2400" dirty="0">
                <a:solidFill>
                  <a:schemeClr val="accent6">
                    <a:lumMod val="50000"/>
                  </a:schemeClr>
                </a:solidFill>
              </a:rPr>
              <a:t>on a t-h diagram on heating, the temperature of the ice will </a:t>
            </a:r>
          </a:p>
          <a:p>
            <a:pPr marL="457200" indent="-457200">
              <a:buNone/>
            </a:pPr>
            <a:r>
              <a:rPr lang="en-US" sz="2400" dirty="0">
                <a:solidFill>
                  <a:schemeClr val="accent6">
                    <a:lumMod val="50000"/>
                  </a:schemeClr>
                </a:solidFill>
              </a:rPr>
              <a:t>gradually rises from p to Q </a:t>
            </a:r>
            <a:r>
              <a:rPr lang="en-US" sz="2400" dirty="0" err="1">
                <a:solidFill>
                  <a:schemeClr val="accent6">
                    <a:lumMod val="50000"/>
                  </a:schemeClr>
                </a:solidFill>
              </a:rPr>
              <a:t>i.e</a:t>
            </a:r>
            <a:r>
              <a:rPr lang="en-US" sz="2400" dirty="0">
                <a:solidFill>
                  <a:schemeClr val="accent6">
                    <a:lumMod val="50000"/>
                  </a:schemeClr>
                </a:solidFill>
              </a:rPr>
              <a:t> from – t C till reaches the freezing </a:t>
            </a:r>
          </a:p>
          <a:p>
            <a:pPr marL="457200" indent="-457200">
              <a:buNone/>
            </a:pPr>
            <a:r>
              <a:rPr lang="en-US" sz="2400" dirty="0">
                <a:solidFill>
                  <a:schemeClr val="accent6">
                    <a:lumMod val="50000"/>
                  </a:schemeClr>
                </a:solidFill>
              </a:rPr>
              <a:t>temperature 0.</a:t>
            </a:r>
          </a:p>
          <a:p>
            <a:pPr>
              <a:buNone/>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0070C0"/>
                </a:solidFill>
              </a:rPr>
              <a:t>Adding more heat, the ice starts melting without changing in the temperature till the entire ice is converted into water from Q to R. The amount of heat during this period from Q to R is called Latent heat of fusion of ice or simply Latent heat of ice.</a:t>
            </a:r>
          </a:p>
          <a:p>
            <a:pPr>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FF0000"/>
                </a:solidFill>
              </a:rPr>
              <a:t>Continuous heating raises the temperature to its boiling point t C known as Saturation Temperature. The corresponding pressure is called saturation pressure. it is the stage of vaporization at 1.01325 bar atmospheric pressure (760mm of hg at 100'C).</a:t>
            </a:r>
            <a:endParaRPr lang="en-US"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7840" y="406044"/>
            <a:ext cx="7502525" cy="2640965"/>
          </a:xfrm>
          <a:prstGeom prst="rect">
            <a:avLst/>
          </a:prstGeom>
        </p:spPr>
        <p:txBody>
          <a:bodyPr vert="horz" wrap="square" lIns="0" tIns="79375" rIns="0" bIns="0" rtlCol="0">
            <a:spAutoFit/>
          </a:bodyPr>
          <a:lstStyle/>
          <a:p>
            <a:pPr marL="241300" marR="0" lvl="0" indent="-228600" algn="l" defTabSz="914400" rtl="0" eaLnBrk="1" fontAlgn="auto" latinLnBrk="0" hangingPunct="1">
              <a:lnSpc>
                <a:spcPct val="100000"/>
              </a:lnSpc>
              <a:spcBef>
                <a:spcPts val="625"/>
              </a:spcBef>
              <a:spcAft>
                <a:spcPts val="0"/>
              </a:spcAft>
              <a:buClr>
                <a:srgbClr val="A9A47B"/>
              </a:buClr>
              <a:buSzTx/>
              <a:buFont typeface="Arial"/>
              <a:buChar char="•"/>
              <a:tabLst>
                <a:tab pos="240665" algn="l"/>
                <a:tab pos="241300" algn="l"/>
              </a:tabLst>
              <a:defRPr/>
            </a:pPr>
            <a:r>
              <a:rPr kumimoji="0" sz="2200" b="0" i="0" u="none" strike="noStrike" kern="1200" cap="none" spc="-10" normalizeH="0" baseline="0" noProof="0" dirty="0">
                <a:ln>
                  <a:noFill/>
                </a:ln>
                <a:solidFill>
                  <a:srgbClr val="2E2B1F"/>
                </a:solidFill>
                <a:effectLst/>
                <a:uLnTx/>
                <a:uFillTx/>
                <a:latin typeface="Carlito"/>
                <a:ea typeface="+mn-ea"/>
                <a:cs typeface="Carlito"/>
              </a:rPr>
              <a:t>Steam </a:t>
            </a:r>
            <a:r>
              <a:rPr kumimoji="0" sz="2200" b="0" i="0" u="none" strike="noStrike" kern="1200" cap="none" spc="-15" normalizeH="0" baseline="0" noProof="0" dirty="0">
                <a:ln>
                  <a:noFill/>
                </a:ln>
                <a:solidFill>
                  <a:srgbClr val="2E2B1F"/>
                </a:solidFill>
                <a:effectLst/>
                <a:uLnTx/>
                <a:uFillTx/>
                <a:latin typeface="Carlito"/>
                <a:ea typeface="+mn-ea"/>
                <a:cs typeface="Carlito"/>
              </a:rPr>
              <a:t>exists </a:t>
            </a:r>
            <a:r>
              <a:rPr kumimoji="0" sz="2200" b="0" i="0" u="none" strike="noStrike" kern="1200" cap="none" spc="-5" normalizeH="0" baseline="0" noProof="0" dirty="0">
                <a:ln>
                  <a:noFill/>
                </a:ln>
                <a:solidFill>
                  <a:srgbClr val="2E2B1F"/>
                </a:solidFill>
                <a:effectLst/>
                <a:uLnTx/>
                <a:uFillTx/>
                <a:latin typeface="Carlito"/>
                <a:ea typeface="+mn-ea"/>
                <a:cs typeface="Carlito"/>
              </a:rPr>
              <a:t>in </a:t>
            </a:r>
            <a:r>
              <a:rPr kumimoji="0" sz="2200" b="0" i="0" u="none" strike="noStrike" kern="1200" cap="none" spc="-10" normalizeH="0" baseline="0" noProof="0" dirty="0">
                <a:ln>
                  <a:noFill/>
                </a:ln>
                <a:solidFill>
                  <a:srgbClr val="2E2B1F"/>
                </a:solidFill>
                <a:effectLst/>
                <a:uLnTx/>
                <a:uFillTx/>
                <a:latin typeface="Carlito"/>
                <a:ea typeface="+mn-ea"/>
                <a:cs typeface="Carlito"/>
              </a:rPr>
              <a:t>following </a:t>
            </a:r>
            <a:r>
              <a:rPr kumimoji="0" sz="2200" b="0" i="0" u="none" strike="noStrike" kern="1200" cap="none" spc="-20" normalizeH="0" baseline="0" noProof="0" dirty="0">
                <a:ln>
                  <a:noFill/>
                </a:ln>
                <a:solidFill>
                  <a:srgbClr val="2E2B1F"/>
                </a:solidFill>
                <a:effectLst/>
                <a:uLnTx/>
                <a:uFillTx/>
                <a:latin typeface="Carlito"/>
                <a:ea typeface="+mn-ea"/>
                <a:cs typeface="Carlito"/>
              </a:rPr>
              <a:t>states </a:t>
            </a:r>
            <a:r>
              <a:rPr kumimoji="0" sz="2200" b="0" i="0" u="none" strike="noStrike" kern="1200" cap="none" spc="0" normalizeH="0" baseline="0" noProof="0" dirty="0">
                <a:ln>
                  <a:noFill/>
                </a:ln>
                <a:solidFill>
                  <a:srgbClr val="2E2B1F"/>
                </a:solidFill>
                <a:effectLst/>
                <a:uLnTx/>
                <a:uFillTx/>
                <a:latin typeface="Carlito"/>
                <a:ea typeface="+mn-ea"/>
                <a:cs typeface="Carlito"/>
              </a:rPr>
              <a:t>or </a:t>
            </a:r>
            <a:r>
              <a:rPr kumimoji="0" sz="2200" b="0" i="0" u="none" strike="noStrike" kern="1200" cap="none" spc="-5" normalizeH="0" baseline="0" noProof="0" dirty="0">
                <a:ln>
                  <a:noFill/>
                </a:ln>
                <a:solidFill>
                  <a:srgbClr val="2E2B1F"/>
                </a:solidFill>
                <a:effectLst/>
                <a:uLnTx/>
                <a:uFillTx/>
                <a:latin typeface="Carlito"/>
                <a:ea typeface="+mn-ea"/>
                <a:cs typeface="Carlito"/>
              </a:rPr>
              <a:t>types </a:t>
            </a:r>
            <a:r>
              <a:rPr kumimoji="0" sz="2200" b="0" i="0" u="none" strike="noStrike" kern="1200" cap="none" spc="0" normalizeH="0" baseline="0" noProof="0" dirty="0">
                <a:ln>
                  <a:noFill/>
                </a:ln>
                <a:solidFill>
                  <a:srgbClr val="2E2B1F"/>
                </a:solidFill>
                <a:effectLst/>
                <a:uLnTx/>
                <a:uFillTx/>
                <a:latin typeface="Carlito"/>
                <a:ea typeface="+mn-ea"/>
                <a:cs typeface="Carlito"/>
              </a:rPr>
              <a:t>or</a:t>
            </a:r>
            <a:r>
              <a:rPr kumimoji="0" sz="2200" b="0" i="0" u="none" strike="noStrike" kern="1200" cap="none" spc="170"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conditions.</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08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(i) </a:t>
            </a:r>
            <a:r>
              <a:rPr kumimoji="0" sz="2200" b="0" i="0" u="none" strike="noStrike" kern="1200" cap="none" spc="-35" normalizeH="0" baseline="0" noProof="0" dirty="0">
                <a:ln>
                  <a:noFill/>
                </a:ln>
                <a:solidFill>
                  <a:srgbClr val="2E2B1F"/>
                </a:solidFill>
                <a:effectLst/>
                <a:uLnTx/>
                <a:uFillTx/>
                <a:latin typeface="Carlito"/>
                <a:ea typeface="+mn-ea"/>
                <a:cs typeface="Carlito"/>
              </a:rPr>
              <a:t>Wet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10" normalizeH="0" baseline="0" noProof="0" dirty="0">
                <a:ln>
                  <a:noFill/>
                </a:ln>
                <a:solidFill>
                  <a:srgbClr val="2E2B1F"/>
                </a:solidFill>
                <a:effectLst/>
                <a:uLnTx/>
                <a:uFillTx/>
                <a:latin typeface="Carlito"/>
                <a:ea typeface="+mn-ea"/>
                <a:cs typeface="Carlito"/>
              </a:rPr>
              <a:t>(mixture </a:t>
            </a:r>
            <a:r>
              <a:rPr kumimoji="0" sz="2200" b="0" i="0" u="none" strike="noStrike" kern="1200" cap="none" spc="-5" normalizeH="0" baseline="0" noProof="0" dirty="0">
                <a:ln>
                  <a:noFill/>
                </a:ln>
                <a:solidFill>
                  <a:srgbClr val="2E2B1F"/>
                </a:solidFill>
                <a:effectLst/>
                <a:uLnTx/>
                <a:uFillTx/>
                <a:latin typeface="Carlito"/>
                <a:ea typeface="+mn-ea"/>
                <a:cs typeface="Carlito"/>
              </a:rPr>
              <a:t>of dry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and some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10" normalizeH="0" baseline="0" noProof="0" dirty="0">
                <a:ln>
                  <a:noFill/>
                </a:ln>
                <a:solidFill>
                  <a:srgbClr val="2E2B1F"/>
                </a:solidFill>
                <a:effectLst/>
                <a:uLnTx/>
                <a:uFillTx/>
                <a:latin typeface="Carlito"/>
                <a:ea typeface="+mn-ea"/>
                <a:cs typeface="Carlito"/>
              </a:rPr>
              <a:t>particles) </a:t>
            </a:r>
            <a:r>
              <a:rPr kumimoji="0" sz="2200" b="0" i="0" u="none" strike="noStrike" kern="1200" cap="none" spc="-130" normalizeH="0" baseline="0" noProof="0" dirty="0">
                <a:ln>
                  <a:noFill/>
                </a:ln>
                <a:solidFill>
                  <a:srgbClr val="2E2B1F"/>
                </a:solidFill>
                <a:effectLst/>
                <a:uLnTx/>
                <a:uFillTx/>
                <a:latin typeface="Arial"/>
                <a:ea typeface="+mn-ea"/>
                <a:cs typeface="Arial"/>
              </a:rPr>
              <a:t>–  </a:t>
            </a:r>
            <a:r>
              <a:rPr kumimoji="0" sz="2200" b="0" i="0" u="none" strike="noStrike" kern="1200" cap="none" spc="-10" normalizeH="0" baseline="0" noProof="0" dirty="0">
                <a:ln>
                  <a:noFill/>
                </a:ln>
                <a:solidFill>
                  <a:srgbClr val="2E2B1F"/>
                </a:solidFill>
                <a:effectLst/>
                <a:uLnTx/>
                <a:uFillTx/>
                <a:latin typeface="Carlito"/>
                <a:ea typeface="+mn-ea"/>
                <a:cs typeface="Carlito"/>
              </a:rPr>
              <a:t>evaporation </a:t>
            </a:r>
            <a:r>
              <a:rPr kumimoji="0" sz="2200" b="0" i="0" u="none" strike="noStrike" kern="1200" cap="none" spc="0" normalizeH="0" baseline="0" noProof="0" dirty="0">
                <a:ln>
                  <a:noFill/>
                </a:ln>
                <a:solidFill>
                  <a:srgbClr val="2E2B1F"/>
                </a:solidFill>
                <a:effectLst/>
                <a:uLnTx/>
                <a:uFillTx/>
                <a:latin typeface="Carlito"/>
                <a:ea typeface="+mn-ea"/>
                <a:cs typeface="Carlito"/>
              </a:rPr>
              <a:t>of </a:t>
            </a:r>
            <a:r>
              <a:rPr kumimoji="0" sz="2200" b="0" i="0" u="none" strike="noStrike" kern="1200" cap="none" spc="-20" normalizeH="0" baseline="0" noProof="0" dirty="0">
                <a:ln>
                  <a:noFill/>
                </a:ln>
                <a:solidFill>
                  <a:srgbClr val="2E2B1F"/>
                </a:solidFill>
                <a:effectLst/>
                <a:uLnTx/>
                <a:uFillTx/>
                <a:latin typeface="Carlito"/>
                <a:ea typeface="+mn-ea"/>
                <a:cs typeface="Carlito"/>
              </a:rPr>
              <a:t>water into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is not</a:t>
            </a:r>
            <a:r>
              <a:rPr kumimoji="0" sz="2200" b="0" i="0" u="none" strike="noStrike" kern="1200" cap="none" spc="114"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complete.</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(ii) </a:t>
            </a:r>
            <a:r>
              <a:rPr kumimoji="0" sz="2200" b="0" i="0" u="none" strike="noStrike" kern="1200" cap="none" spc="0" normalizeH="0" baseline="0" noProof="0" dirty="0">
                <a:ln>
                  <a:noFill/>
                </a:ln>
                <a:solidFill>
                  <a:srgbClr val="2E2B1F"/>
                </a:solidFill>
                <a:effectLst/>
                <a:uLnTx/>
                <a:uFillTx/>
                <a:latin typeface="Carlito"/>
                <a:ea typeface="+mn-ea"/>
                <a:cs typeface="Carlito"/>
              </a:rPr>
              <a:t>Dry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5" normalizeH="0" baseline="0" noProof="0" dirty="0">
                <a:ln>
                  <a:noFill/>
                </a:ln>
                <a:solidFill>
                  <a:srgbClr val="2E2B1F"/>
                </a:solidFill>
                <a:effectLst/>
                <a:uLnTx/>
                <a:uFillTx/>
                <a:latin typeface="Carlito"/>
                <a:ea typeface="+mn-ea"/>
                <a:cs typeface="Carlito"/>
              </a:rPr>
              <a:t>(dry </a:t>
            </a:r>
            <a:r>
              <a:rPr kumimoji="0" sz="2200" b="0" i="0" u="none" strike="noStrike" kern="1200" cap="none" spc="-15" normalizeH="0" baseline="0" noProof="0" dirty="0">
                <a:ln>
                  <a:noFill/>
                </a:ln>
                <a:solidFill>
                  <a:srgbClr val="2E2B1F"/>
                </a:solidFill>
                <a:effectLst/>
                <a:uLnTx/>
                <a:uFillTx/>
                <a:latin typeface="Carlito"/>
                <a:ea typeface="+mn-ea"/>
                <a:cs typeface="Carlito"/>
              </a:rPr>
              <a:t>saturated </a:t>
            </a:r>
            <a:r>
              <a:rPr kumimoji="0" sz="2200" b="0" i="0" u="none" strike="noStrike" kern="1200" cap="none" spc="-10" normalizeH="0" baseline="0" noProof="0" dirty="0">
                <a:ln>
                  <a:noFill/>
                </a:ln>
                <a:solidFill>
                  <a:srgbClr val="2E2B1F"/>
                </a:solidFill>
                <a:effectLst/>
                <a:uLnTx/>
                <a:uFillTx/>
                <a:latin typeface="Carlito"/>
                <a:ea typeface="+mn-ea"/>
                <a:cs typeface="Carlito"/>
              </a:rPr>
              <a:t>steam) </a:t>
            </a:r>
            <a:r>
              <a:rPr kumimoji="0" sz="2200" b="0" i="0" u="none" strike="noStrike" kern="1200" cap="none" spc="-130" normalizeH="0" baseline="0" noProof="0" dirty="0">
                <a:ln>
                  <a:noFill/>
                </a:ln>
                <a:solidFill>
                  <a:srgbClr val="2E2B1F"/>
                </a:solidFill>
                <a:effectLst/>
                <a:uLnTx/>
                <a:uFillTx/>
                <a:latin typeface="Arial"/>
                <a:ea typeface="+mn-ea"/>
                <a:cs typeface="Arial"/>
              </a:rPr>
              <a:t>– </a:t>
            </a:r>
            <a:r>
              <a:rPr kumimoji="0" sz="2200" b="0" i="0" u="none" strike="noStrike" kern="1200" cap="none" spc="-5" normalizeH="0" baseline="0" noProof="0" dirty="0">
                <a:ln>
                  <a:noFill/>
                </a:ln>
                <a:solidFill>
                  <a:srgbClr val="2E2B1F"/>
                </a:solidFill>
                <a:effectLst/>
                <a:uLnTx/>
                <a:uFillTx/>
                <a:latin typeface="Carlito"/>
                <a:ea typeface="+mn-ea"/>
                <a:cs typeface="Carlito"/>
              </a:rPr>
              <a:t>all </a:t>
            </a:r>
            <a:r>
              <a:rPr kumimoji="0" sz="2200" b="0" i="0" u="none" strike="noStrike" kern="1200" cap="none" spc="-20" normalizeH="0" baseline="0" noProof="0" dirty="0">
                <a:ln>
                  <a:noFill/>
                </a:ln>
                <a:solidFill>
                  <a:srgbClr val="2E2B1F"/>
                </a:solidFill>
                <a:effectLst/>
                <a:uLnTx/>
                <a:uFillTx/>
                <a:latin typeface="Carlito"/>
                <a:ea typeface="+mn-ea"/>
                <a:cs typeface="Carlito"/>
              </a:rPr>
              <a:t>water </a:t>
            </a:r>
            <a:r>
              <a:rPr kumimoji="0" sz="2200" b="0" i="0" u="none" strike="noStrike" kern="1200" cap="none" spc="-5" normalizeH="0" baseline="0" noProof="0" dirty="0">
                <a:ln>
                  <a:noFill/>
                </a:ln>
                <a:solidFill>
                  <a:srgbClr val="2E2B1F"/>
                </a:solidFill>
                <a:effectLst/>
                <a:uLnTx/>
                <a:uFillTx/>
                <a:latin typeface="Carlito"/>
                <a:ea typeface="+mn-ea"/>
                <a:cs typeface="Carlito"/>
              </a:rPr>
              <a:t>is</a:t>
            </a:r>
            <a:r>
              <a:rPr kumimoji="0" sz="2200" b="0" i="0" u="none" strike="noStrike" kern="1200" cap="none" spc="80" normalizeH="0" baseline="0" noProof="0" dirty="0">
                <a:ln>
                  <a:noFill/>
                </a:ln>
                <a:solidFill>
                  <a:srgbClr val="2E2B1F"/>
                </a:solidFill>
                <a:effectLst/>
                <a:uLnTx/>
                <a:uFillTx/>
                <a:latin typeface="Carlito"/>
                <a:ea typeface="+mn-ea"/>
                <a:cs typeface="Carlito"/>
              </a:rPr>
              <a:t> </a:t>
            </a:r>
            <a:r>
              <a:rPr kumimoji="0" sz="2200" b="0" i="0" u="none" strike="noStrike" kern="1200" cap="none" spc="-15" normalizeH="0" baseline="0" noProof="0" dirty="0">
                <a:ln>
                  <a:noFill/>
                </a:ln>
                <a:solidFill>
                  <a:srgbClr val="2E2B1F"/>
                </a:solidFill>
                <a:effectLst/>
                <a:uLnTx/>
                <a:uFillTx/>
                <a:latin typeface="Carlito"/>
                <a:ea typeface="+mn-ea"/>
                <a:cs typeface="Carlito"/>
              </a:rPr>
              <a:t>completely</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srgbClr val="2E2B1F"/>
                </a:solidFill>
                <a:effectLst/>
                <a:uLnTx/>
                <a:uFillTx/>
                <a:latin typeface="Carlito"/>
                <a:ea typeface="+mn-ea"/>
                <a:cs typeface="Carlito"/>
              </a:rPr>
              <a:t>converted </a:t>
            </a:r>
            <a:r>
              <a:rPr kumimoji="0" sz="2200" b="0" i="0" u="none" strike="noStrike" kern="1200" cap="none" spc="-20" normalizeH="0" baseline="0" noProof="0" dirty="0">
                <a:ln>
                  <a:noFill/>
                </a:ln>
                <a:solidFill>
                  <a:srgbClr val="2E2B1F"/>
                </a:solidFill>
                <a:effectLst/>
                <a:uLnTx/>
                <a:uFillTx/>
                <a:latin typeface="Carlito"/>
                <a:ea typeface="+mn-ea"/>
                <a:cs typeface="Carlito"/>
              </a:rPr>
              <a:t>into </a:t>
            </a:r>
            <a:r>
              <a:rPr kumimoji="0" sz="2200" b="0" i="0" u="none" strike="noStrike" kern="1200" cap="none" spc="-5" normalizeH="0" baseline="0" noProof="0" dirty="0">
                <a:ln>
                  <a:noFill/>
                </a:ln>
                <a:solidFill>
                  <a:srgbClr val="2E2B1F"/>
                </a:solidFill>
                <a:effectLst/>
                <a:uLnTx/>
                <a:uFillTx/>
                <a:latin typeface="Carlito"/>
                <a:ea typeface="+mn-ea"/>
                <a:cs typeface="Carlito"/>
              </a:rPr>
              <a:t>dry </a:t>
            </a:r>
            <a:r>
              <a:rPr kumimoji="0" sz="2200" b="0" i="0" u="none" strike="noStrike" kern="1200" cap="none" spc="-15" normalizeH="0" baseline="0" noProof="0" dirty="0">
                <a:ln>
                  <a:noFill/>
                </a:ln>
                <a:solidFill>
                  <a:srgbClr val="2E2B1F"/>
                </a:solidFill>
                <a:effectLst/>
                <a:uLnTx/>
                <a:uFillTx/>
                <a:latin typeface="Carlito"/>
                <a:ea typeface="+mn-ea"/>
                <a:cs typeface="Carlito"/>
              </a:rPr>
              <a:t>saturated</a:t>
            </a:r>
            <a:r>
              <a:rPr kumimoji="0" sz="2200" b="0" i="0" u="none" strike="noStrike" kern="1200" cap="none" spc="75" normalizeH="0" baseline="0" noProof="0" dirty="0">
                <a:ln>
                  <a:noFill/>
                </a:ln>
                <a:solidFill>
                  <a:srgbClr val="2E2B1F"/>
                </a:solidFill>
                <a:effectLst/>
                <a:uLnTx/>
                <a:uFillTx/>
                <a:latin typeface="Carlito"/>
                <a:ea typeface="+mn-ea"/>
                <a:cs typeface="Carlito"/>
              </a:rPr>
              <a:t> </a:t>
            </a:r>
            <a:r>
              <a:rPr kumimoji="0" sz="2200" b="0" i="0" u="none" strike="noStrike" kern="1200" cap="none" spc="-10" normalizeH="0" baseline="0" noProof="0" dirty="0">
                <a:ln>
                  <a:noFill/>
                </a:ln>
                <a:solidFill>
                  <a:srgbClr val="2E2B1F"/>
                </a:solidFill>
                <a:effectLst/>
                <a:uLnTx/>
                <a:uFillTx/>
                <a:latin typeface="Carlito"/>
                <a:ea typeface="+mn-ea"/>
                <a:cs typeface="Carlito"/>
              </a:rPr>
              <a:t>steam.</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496570" lvl="0" indent="-228600" algn="l" defTabSz="914400" rtl="0" eaLnBrk="1" fontAlgn="auto" latinLnBrk="0" hangingPunct="1">
              <a:lnSpc>
                <a:spcPct val="100000"/>
              </a:lnSpc>
              <a:spcBef>
                <a:spcPts val="530"/>
              </a:spcBef>
              <a:spcAft>
                <a:spcPts val="0"/>
              </a:spcAft>
              <a:buClr>
                <a:srgbClr val="A9A47B"/>
              </a:buClr>
              <a:buSzTx/>
              <a:buFont typeface="Arial"/>
              <a:buChar char="•"/>
              <a:tabLst>
                <a:tab pos="240665" algn="l"/>
                <a:tab pos="241300" algn="l"/>
              </a:tabLst>
              <a:defRPr/>
            </a:pPr>
            <a:r>
              <a:rPr kumimoji="0" sz="2200" b="0" i="0" u="none" strike="noStrike" kern="1200" cap="none" spc="-5" normalizeH="0" baseline="0" noProof="0" dirty="0">
                <a:ln>
                  <a:noFill/>
                </a:ln>
                <a:solidFill>
                  <a:srgbClr val="2E2B1F"/>
                </a:solidFill>
                <a:effectLst/>
                <a:uLnTx/>
                <a:uFillTx/>
                <a:latin typeface="Carlito"/>
                <a:ea typeface="+mn-ea"/>
                <a:cs typeface="Carlito"/>
              </a:rPr>
              <a:t>(iii) </a:t>
            </a:r>
            <a:r>
              <a:rPr kumimoji="0" sz="2200" b="0" i="0" u="none" strike="noStrike" kern="1200" cap="none" spc="-10" normalizeH="0" baseline="0" noProof="0" dirty="0">
                <a:ln>
                  <a:noFill/>
                </a:ln>
                <a:solidFill>
                  <a:srgbClr val="2E2B1F"/>
                </a:solidFill>
                <a:effectLst/>
                <a:uLnTx/>
                <a:uFillTx/>
                <a:latin typeface="Carlito"/>
                <a:ea typeface="+mn-ea"/>
                <a:cs typeface="Carlito"/>
              </a:rPr>
              <a:t>Superheated </a:t>
            </a:r>
            <a:r>
              <a:rPr kumimoji="0" sz="2200" b="0" i="0" u="none" strike="noStrike" kern="1200" cap="none" spc="-15" normalizeH="0" baseline="0" noProof="0" dirty="0">
                <a:ln>
                  <a:noFill/>
                </a:ln>
                <a:solidFill>
                  <a:srgbClr val="2E2B1F"/>
                </a:solidFill>
                <a:effectLst/>
                <a:uLnTx/>
                <a:uFillTx/>
                <a:latin typeface="Carlito"/>
                <a:ea typeface="+mn-ea"/>
                <a:cs typeface="Carlito"/>
              </a:rPr>
              <a:t>steam </a:t>
            </a:r>
            <a:r>
              <a:rPr kumimoji="0" sz="2200" b="0" i="0" u="none" strike="noStrike" kern="1200" cap="none" spc="-130" normalizeH="0" baseline="0" noProof="0" dirty="0">
                <a:ln>
                  <a:noFill/>
                </a:ln>
                <a:solidFill>
                  <a:srgbClr val="2E2B1F"/>
                </a:solidFill>
                <a:effectLst/>
                <a:uLnTx/>
                <a:uFillTx/>
                <a:latin typeface="Arial"/>
                <a:ea typeface="+mn-ea"/>
                <a:cs typeface="Arial"/>
              </a:rPr>
              <a:t>– </a:t>
            </a:r>
            <a:r>
              <a:rPr kumimoji="0" sz="2200" b="0" i="0" u="none" strike="noStrike" kern="1200" cap="none" spc="-10" normalizeH="0" baseline="0" noProof="0" dirty="0">
                <a:ln>
                  <a:noFill/>
                </a:ln>
                <a:solidFill>
                  <a:srgbClr val="2E2B1F"/>
                </a:solidFill>
                <a:effectLst/>
                <a:uLnTx/>
                <a:uFillTx/>
                <a:latin typeface="Carlito"/>
                <a:ea typeface="+mn-ea"/>
                <a:cs typeface="Carlito"/>
              </a:rPr>
              <a:t>obtained </a:t>
            </a:r>
            <a:r>
              <a:rPr kumimoji="0" sz="2200" b="0" i="0" u="none" strike="noStrike" kern="1200" cap="none" spc="-15" normalizeH="0" baseline="0" noProof="0" dirty="0">
                <a:ln>
                  <a:noFill/>
                </a:ln>
                <a:solidFill>
                  <a:srgbClr val="2E2B1F"/>
                </a:solidFill>
                <a:effectLst/>
                <a:uLnTx/>
                <a:uFillTx/>
                <a:latin typeface="Carlito"/>
                <a:ea typeface="+mn-ea"/>
                <a:cs typeface="Carlito"/>
              </a:rPr>
              <a:t>by </a:t>
            </a:r>
            <a:r>
              <a:rPr kumimoji="0" sz="2200" b="0" i="0" u="none" strike="noStrike" kern="1200" cap="none" spc="-10" normalizeH="0" baseline="0" noProof="0" dirty="0">
                <a:ln>
                  <a:noFill/>
                </a:ln>
                <a:solidFill>
                  <a:srgbClr val="2E2B1F"/>
                </a:solidFill>
                <a:effectLst/>
                <a:uLnTx/>
                <a:uFillTx/>
                <a:latin typeface="Carlito"/>
                <a:ea typeface="+mn-ea"/>
                <a:cs typeface="Carlito"/>
              </a:rPr>
              <a:t>further heating </a:t>
            </a:r>
            <a:r>
              <a:rPr kumimoji="0" sz="2200" b="0" i="0" u="none" strike="noStrike" kern="1200" cap="none" spc="-5" normalizeH="0" baseline="0" noProof="0" dirty="0">
                <a:ln>
                  <a:noFill/>
                </a:ln>
                <a:solidFill>
                  <a:srgbClr val="2E2B1F"/>
                </a:solidFill>
                <a:effectLst/>
                <a:uLnTx/>
                <a:uFillTx/>
                <a:latin typeface="Carlito"/>
                <a:ea typeface="+mn-ea"/>
                <a:cs typeface="Carlito"/>
              </a:rPr>
              <a:t>of dry  </a:t>
            </a:r>
            <a:r>
              <a:rPr kumimoji="0" sz="2200" b="0" i="0" u="none" strike="noStrike" kern="1200" cap="none" spc="-15" normalizeH="0" baseline="0" noProof="0" dirty="0">
                <a:ln>
                  <a:noFill/>
                </a:ln>
                <a:solidFill>
                  <a:srgbClr val="2E2B1F"/>
                </a:solidFill>
                <a:effectLst/>
                <a:uLnTx/>
                <a:uFillTx/>
                <a:latin typeface="Carlito"/>
                <a:ea typeface="+mn-ea"/>
                <a:cs typeface="Carlito"/>
              </a:rPr>
              <a:t>saturated steam </a:t>
            </a:r>
            <a:r>
              <a:rPr kumimoji="0" sz="2200" b="0" i="0" u="none" strike="noStrike" kern="1200" cap="none" spc="-5" normalizeH="0" baseline="0" noProof="0" dirty="0">
                <a:ln>
                  <a:noFill/>
                </a:ln>
                <a:solidFill>
                  <a:srgbClr val="2E2B1F"/>
                </a:solidFill>
                <a:effectLst/>
                <a:uLnTx/>
                <a:uFillTx/>
                <a:latin typeface="Carlito"/>
                <a:ea typeface="+mn-ea"/>
                <a:cs typeface="Carlito"/>
              </a:rPr>
              <a:t>with increase in dry </a:t>
            </a:r>
            <a:r>
              <a:rPr kumimoji="0" sz="2200" b="0" i="0" u="none" strike="noStrike" kern="1200" cap="none" spc="-15" normalizeH="0" baseline="0" noProof="0" dirty="0">
                <a:ln>
                  <a:noFill/>
                </a:ln>
                <a:solidFill>
                  <a:srgbClr val="2E2B1F"/>
                </a:solidFill>
                <a:effectLst/>
                <a:uLnTx/>
                <a:uFillTx/>
                <a:latin typeface="Carlito"/>
                <a:ea typeface="+mn-ea"/>
                <a:cs typeface="Carlito"/>
              </a:rPr>
              <a:t>steam</a:t>
            </a:r>
            <a:r>
              <a:rPr kumimoji="0" sz="2200" b="0" i="0" u="none" strike="noStrike" kern="1200" cap="none" spc="135" normalizeH="0" baseline="0" noProof="0" dirty="0">
                <a:ln>
                  <a:noFill/>
                </a:ln>
                <a:solidFill>
                  <a:srgbClr val="2E2B1F"/>
                </a:solidFill>
                <a:effectLst/>
                <a:uLnTx/>
                <a:uFillTx/>
                <a:latin typeface="Carlito"/>
                <a:ea typeface="+mn-ea"/>
                <a:cs typeface="Carlito"/>
              </a:rPr>
              <a:t> </a:t>
            </a:r>
            <a:r>
              <a:rPr kumimoji="0" sz="2200" b="0" i="0" u="none" strike="noStrike" kern="1200" cap="none" spc="-15" normalizeH="0" baseline="0" noProof="0" dirty="0">
                <a:ln>
                  <a:noFill/>
                </a:ln>
                <a:solidFill>
                  <a:srgbClr val="2E2B1F"/>
                </a:solidFill>
                <a:effectLst/>
                <a:uLnTx/>
                <a:uFillTx/>
                <a:latin typeface="Carlito"/>
                <a:ea typeface="+mn-ea"/>
                <a:cs typeface="Carlito"/>
              </a:rPr>
              <a:t>temperature.</a:t>
            </a:r>
            <a:endParaRPr kumimoji="0" sz="22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711438" y="5740019"/>
            <a:ext cx="192405" cy="254635"/>
          </a:xfrm>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srgbClr val="FFFFFF"/>
                </a:solidFill>
                <a:effectLst/>
                <a:uLnTx/>
                <a:uFillTx/>
                <a:latin typeface="Carlito"/>
                <a:ea typeface="+mn-ea"/>
                <a:cs typeface="Carlito"/>
              </a:rPr>
              <a:pPr marL="38100" marR="0" lvl="0" indent="0" algn="l" defTabSz="914400" rtl="0" eaLnBrk="1" fontAlgn="auto" latinLnBrk="0" hangingPunct="1">
                <a:lnSpc>
                  <a:spcPts val="1810"/>
                </a:lnSpc>
                <a:spcBef>
                  <a:spcPts val="0"/>
                </a:spcBef>
                <a:spcAft>
                  <a:spcPts val="0"/>
                </a:spcAft>
                <a:buClrTx/>
                <a:buSzTx/>
                <a:buFontTx/>
                <a:buNone/>
                <a:tabLst/>
                <a:defRPr/>
              </a:pPr>
              <a:t>4</a:t>
            </a:fld>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C00000"/>
                </a:solidFill>
              </a:rPr>
              <a:t> As pressure increases, the value of saturation temperature also increases. The amount of heat added during R to S is called Sensible Heat or Enthalpy of Saturated Water or Total Heat of Water (h, or h "' ).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0070C0"/>
                </a:solidFill>
              </a:rPr>
              <a:t>During the process, a slight increase in volume of water (saturated water) may be noted. The resulting volume is known as Specific volume of Saturated Water (</a:t>
            </a:r>
            <a:r>
              <a:rPr lang="en-US" sz="2400" dirty="0" err="1">
                <a:solidFill>
                  <a:srgbClr val="0070C0"/>
                </a:solidFill>
              </a:rPr>
              <a:t>Vf</a:t>
            </a:r>
            <a:r>
              <a:rPr lang="en-US" sz="2400" dirty="0">
                <a:solidFill>
                  <a:srgbClr val="0070C0"/>
                </a:solidFill>
              </a:rPr>
              <a:t> or </a:t>
            </a:r>
            <a:r>
              <a:rPr lang="en-US" sz="2400" dirty="0" err="1">
                <a:solidFill>
                  <a:srgbClr val="0070C0"/>
                </a:solidFill>
              </a:rPr>
              <a:t>vW</a:t>
            </a:r>
            <a:r>
              <a:rPr lang="en-US" sz="2400" dirty="0">
                <a:solidFill>
                  <a:srgbClr val="0070C0"/>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FF0000"/>
                </a:solidFill>
              </a:rPr>
              <a:t> On further heating beyond S, the water will gradually starts evaporate and starts convert it to steam, but the temperature remains constant. As long as the steam is in contact with water, it is called Wet Steam or Saturated Steam.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0070C0"/>
                </a:solidFill>
              </a:rPr>
              <a:t>(e)  On further heating the temperature remains constant, but the entire water converts to steam. But still it will be wet steam. The total heat supplied from OOC is called Enthalpy of Wet Steam (h wet). The resulting volume is known as Specific Volume of Wet Steam (v wet)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C00000"/>
                </a:solidFill>
              </a:rPr>
              <a:t>(f)   On further heating the wet steam, the water particles, which are in suspension, will start evaporating gradually and at a particular moment the final particles just evaporates. The steam at that moment corresponding to point T is called Dry Steam or Dry Saturated Steam. </a:t>
            </a:r>
            <a:endParaRPr lang="en-US" sz="2400" dirty="0">
              <a:solidFill>
                <a:srgbClr val="0070C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pPr>
              <a:buNone/>
            </a:pPr>
            <a:r>
              <a:rPr lang="en-US" sz="2400" dirty="0">
                <a:solidFill>
                  <a:srgbClr val="C00000"/>
                </a:solidFill>
              </a:rPr>
              <a:t>     </a:t>
            </a:r>
            <a:r>
              <a:rPr lang="en-US" sz="2400" dirty="0">
                <a:solidFill>
                  <a:srgbClr val="00B050"/>
                </a:solidFill>
              </a:rPr>
              <a:t>The resulting volume is known as Specific Volume of Dry Steam (vg). This steam not obeys the gas laws. The amount of heat added during S to T is called Latent Heat of Vaporization of Steam or Latent Heat of Steam (</a:t>
            </a:r>
            <a:r>
              <a:rPr lang="en-US" sz="2400" dirty="0" err="1">
                <a:solidFill>
                  <a:srgbClr val="00B050"/>
                </a:solidFill>
              </a:rPr>
              <a:t>hfg</a:t>
            </a:r>
            <a:r>
              <a:rPr lang="en-US" sz="2400" dirty="0">
                <a:solidFill>
                  <a:srgbClr val="00B050"/>
                </a:solidFill>
              </a:rPr>
              <a:t>). During the process, the saturation temperature remains constant.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7855" y="1905000"/>
            <a:ext cx="9046145" cy="4953000"/>
          </a:xfrm>
          <a:prstGeom prst="rect">
            <a:avLst/>
          </a:prstGeom>
          <a:noFill/>
          <a:ln w="9525">
            <a:noFill/>
            <a:miter lim="800000"/>
            <a:headEnd/>
            <a:tailEnd/>
          </a:ln>
          <a:effectLst/>
        </p:spPr>
      </p:pic>
      <p:sp>
        <p:nvSpPr>
          <p:cNvPr id="3" name="Content Placeholder 2"/>
          <p:cNvSpPr>
            <a:spLocks noGrp="1"/>
          </p:cNvSpPr>
          <p:nvPr>
            <p:ph idx="1"/>
          </p:nvPr>
        </p:nvSpPr>
        <p:spPr>
          <a:xfrm>
            <a:off x="457200" y="0"/>
            <a:ext cx="8229600" cy="4525963"/>
          </a:xfrm>
        </p:spPr>
        <p:txBody>
          <a:bodyPr>
            <a:normAutofit/>
          </a:bodyPr>
          <a:lstStyle/>
          <a:p>
            <a:r>
              <a:rPr lang="en-US" sz="2400" dirty="0">
                <a:solidFill>
                  <a:srgbClr val="FF0000"/>
                </a:solidFill>
              </a:rPr>
              <a:t>     The total heat supplied from O'C is called Enthalpy of Dry Steam (hg).</a:t>
            </a:r>
          </a:p>
          <a:p>
            <a:r>
              <a:rPr lang="en-US" sz="2400" dirty="0">
                <a:solidFill>
                  <a:srgbClr val="FF0000"/>
                </a:solidFill>
              </a:rPr>
              <a:t>(g)   On further heating beyond point T to U the temperature starts from </a:t>
            </a:r>
            <a:r>
              <a:rPr lang="en-US" sz="2400" dirty="0" err="1">
                <a:solidFill>
                  <a:srgbClr val="FF0000"/>
                </a:solidFill>
              </a:rPr>
              <a:t>ts</a:t>
            </a:r>
            <a:r>
              <a:rPr lang="en-US" sz="2400" dirty="0">
                <a:solidFill>
                  <a:srgbClr val="FF0000"/>
                </a:solidFill>
              </a:rPr>
              <a:t> to </a:t>
            </a:r>
            <a:r>
              <a:rPr lang="en-US" sz="2400" dirty="0" err="1">
                <a:solidFill>
                  <a:srgbClr val="FF0000"/>
                </a:solidFill>
              </a:rPr>
              <a:t>tu</a:t>
            </a:r>
            <a:r>
              <a:rPr lang="en-US" sz="2400" dirty="0">
                <a:solidFill>
                  <a:srgbClr val="FF0000"/>
                </a:solidFill>
              </a:rPr>
              <a:t>, the point of interest. This process is called Super heating. The steam so obtained is called Super Heated Steam</a:t>
            </a:r>
          </a:p>
          <a:p>
            <a:pPr>
              <a:buNone/>
            </a:pPr>
            <a:endParaRPr lang="en-US" sz="2400" dirty="0">
              <a:solidFill>
                <a:srgbClr val="00B05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676400" y="1"/>
            <a:ext cx="5791200" cy="68580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534454" y="0"/>
            <a:ext cx="5609545" cy="5181600"/>
          </a:xfrm>
          <a:prstGeom prst="rect">
            <a:avLst/>
          </a:prstGeom>
          <a:noFill/>
          <a:ln w="9525">
            <a:noFill/>
            <a:miter lim="800000"/>
            <a:headEnd/>
            <a:tailEnd/>
          </a:ln>
          <a:effectLst/>
        </p:spPr>
      </p:pic>
      <p:sp>
        <p:nvSpPr>
          <p:cNvPr id="3" name="Content Placeholder 2"/>
          <p:cNvSpPr>
            <a:spLocks noGrp="1"/>
          </p:cNvSpPr>
          <p:nvPr>
            <p:ph idx="1"/>
          </p:nvPr>
        </p:nvSpPr>
        <p:spPr>
          <a:xfrm>
            <a:off x="0" y="0"/>
            <a:ext cx="4343400" cy="6858000"/>
          </a:xfrm>
        </p:spPr>
        <p:txBody>
          <a:bodyPr/>
          <a:lstStyle/>
          <a:p>
            <a:r>
              <a:rPr lang="en-US" dirty="0">
                <a:solidFill>
                  <a:srgbClr val="FF0000"/>
                </a:solidFill>
              </a:rPr>
              <a:t>The point a </a:t>
            </a:r>
          </a:p>
          <a:p>
            <a:pPr>
              <a:buNone/>
            </a:pPr>
            <a:r>
              <a:rPr lang="en-US" dirty="0">
                <a:solidFill>
                  <a:srgbClr val="FF0000"/>
                </a:solidFill>
              </a:rPr>
              <a:t>represents the initial</a:t>
            </a:r>
          </a:p>
          <a:p>
            <a:pPr>
              <a:buNone/>
            </a:pPr>
            <a:r>
              <a:rPr lang="en-US" dirty="0">
                <a:solidFill>
                  <a:srgbClr val="FF0000"/>
                </a:solidFill>
              </a:rPr>
              <a:t>condition of water at 0</a:t>
            </a:r>
            <a:r>
              <a:rPr lang="en-US" dirty="0">
                <a:solidFill>
                  <a:srgbClr val="FF0000"/>
                </a:solidFill>
                <a:latin typeface="Times New Roman"/>
                <a:cs typeface="Times New Roman"/>
              </a:rPr>
              <a:t>◦c</a:t>
            </a:r>
          </a:p>
          <a:p>
            <a:pPr>
              <a:buNone/>
            </a:pPr>
            <a:r>
              <a:rPr lang="en-US" dirty="0">
                <a:solidFill>
                  <a:srgbClr val="FF0000"/>
                </a:solidFill>
                <a:latin typeface="Times New Roman"/>
                <a:cs typeface="Times New Roman"/>
              </a:rPr>
              <a:t>and pressure P (in bar ) </a:t>
            </a:r>
          </a:p>
          <a:p>
            <a:pPr>
              <a:buNone/>
            </a:pPr>
            <a:r>
              <a:rPr lang="en-US" dirty="0">
                <a:solidFill>
                  <a:srgbClr val="FF0000"/>
                </a:solidFill>
                <a:latin typeface="Times New Roman"/>
                <a:cs typeface="Times New Roman"/>
              </a:rPr>
              <a:t>as shown in fig. </a:t>
            </a:r>
          </a:p>
          <a:p>
            <a:pPr>
              <a:buNone/>
            </a:pPr>
            <a:endParaRPr lang="en-US" dirty="0">
              <a:solidFill>
                <a:srgbClr val="FF0000"/>
              </a:solidFill>
              <a:latin typeface="Times New Roman"/>
              <a:cs typeface="Times New Roman"/>
            </a:endParaRPr>
          </a:p>
          <a:p>
            <a:pPr>
              <a:buNone/>
            </a:pPr>
            <a:r>
              <a:rPr lang="en-US" dirty="0">
                <a:solidFill>
                  <a:srgbClr val="FF0000"/>
                </a:solidFill>
                <a:latin typeface="Times New Roman"/>
                <a:cs typeface="Times New Roman"/>
              </a:rPr>
              <a:t>Line ABCD shows the</a:t>
            </a:r>
          </a:p>
          <a:p>
            <a:pPr>
              <a:buNone/>
            </a:pPr>
            <a:r>
              <a:rPr lang="en-US" dirty="0">
                <a:solidFill>
                  <a:srgbClr val="FF0000"/>
                </a:solidFill>
                <a:latin typeface="Times New Roman"/>
                <a:cs typeface="Times New Roman"/>
              </a:rPr>
              <a:t>relation between temp</a:t>
            </a:r>
          </a:p>
          <a:p>
            <a:pPr>
              <a:buNone/>
            </a:pPr>
            <a:r>
              <a:rPr lang="en-US" dirty="0">
                <a:solidFill>
                  <a:srgbClr val="FF0000"/>
                </a:solidFill>
                <a:latin typeface="Times New Roman"/>
                <a:cs typeface="Times New Roman"/>
              </a:rPr>
              <a:t>and heat at a specific</a:t>
            </a:r>
          </a:p>
          <a:p>
            <a:pPr>
              <a:buNone/>
            </a:pPr>
            <a:r>
              <a:rPr lang="en-US" dirty="0">
                <a:solidFill>
                  <a:srgbClr val="FF0000"/>
                </a:solidFill>
                <a:latin typeface="Times New Roman"/>
                <a:cs typeface="Times New Roman"/>
              </a:rPr>
              <a:t>pressure of p(in bar).</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534454" y="0"/>
            <a:ext cx="5609545" cy="5181600"/>
          </a:xfrm>
          <a:prstGeom prst="rect">
            <a:avLst/>
          </a:prstGeom>
          <a:noFill/>
          <a:ln w="9525">
            <a:noFill/>
            <a:miter lim="800000"/>
            <a:headEnd/>
            <a:tailEnd/>
          </a:ln>
          <a:effectLst/>
        </p:spPr>
      </p:pic>
      <p:sp>
        <p:nvSpPr>
          <p:cNvPr id="3" name="Content Placeholder 2"/>
          <p:cNvSpPr>
            <a:spLocks noGrp="1"/>
          </p:cNvSpPr>
          <p:nvPr>
            <p:ph idx="1"/>
          </p:nvPr>
        </p:nvSpPr>
        <p:spPr>
          <a:xfrm>
            <a:off x="0" y="0"/>
            <a:ext cx="4343400" cy="6858000"/>
          </a:xfrm>
        </p:spPr>
        <p:txBody>
          <a:bodyPr/>
          <a:lstStyle/>
          <a:p>
            <a:r>
              <a:rPr lang="en-US" dirty="0">
                <a:solidFill>
                  <a:srgbClr val="0070C0"/>
                </a:solidFill>
                <a:latin typeface="Times New Roman"/>
                <a:cs typeface="Times New Roman"/>
              </a:rPr>
              <a:t>During the formation of the superheated steam, from water at freezing point , the heat is absorbed in the following three stages</a:t>
            </a:r>
          </a:p>
          <a:p>
            <a:r>
              <a:rPr lang="en-US" dirty="0">
                <a:solidFill>
                  <a:srgbClr val="0070C0"/>
                </a:solidFill>
                <a:latin typeface="Times New Roman"/>
                <a:cs typeface="Times New Roman"/>
              </a:rPr>
              <a:t>The heating of water up to boiling temperature or saturation temperature (t) is shown by </a:t>
            </a:r>
            <a:r>
              <a:rPr lang="en-US" dirty="0" err="1">
                <a:solidFill>
                  <a:srgbClr val="0070C0"/>
                </a:solidFill>
                <a:latin typeface="Times New Roman"/>
                <a:cs typeface="Times New Roman"/>
              </a:rPr>
              <a:t>ab</a:t>
            </a:r>
            <a:r>
              <a:rPr lang="en-US" dirty="0">
                <a:solidFill>
                  <a:srgbClr val="0070C0"/>
                </a:solidFill>
                <a:latin typeface="Times New Roman"/>
                <a:cs typeface="Times New Roman"/>
              </a:rPr>
              <a:t> in fig.</a:t>
            </a: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78053"/>
            <a:ext cx="5097780" cy="650875"/>
          </a:xfrm>
          <a:prstGeom prst="rect">
            <a:avLst/>
          </a:prstGeom>
        </p:spPr>
        <p:txBody>
          <a:bodyPr vert="horz" wrap="square" lIns="0" tIns="12700" rIns="0" bIns="0" rtlCol="0">
            <a:spAutoFit/>
          </a:bodyPr>
          <a:lstStyle/>
          <a:p>
            <a:pPr marL="12700">
              <a:lnSpc>
                <a:spcPct val="100000"/>
              </a:lnSpc>
              <a:spcBef>
                <a:spcPts val="100"/>
              </a:spcBef>
            </a:pPr>
            <a:r>
              <a:rPr sz="4100" spc="-120" dirty="0">
                <a:solidFill>
                  <a:srgbClr val="675E46"/>
                </a:solidFill>
                <a:latin typeface="Caladea"/>
                <a:cs typeface="Caladea"/>
              </a:rPr>
              <a:t>FORMATION </a:t>
            </a:r>
            <a:r>
              <a:rPr sz="4100" spc="-50" dirty="0">
                <a:solidFill>
                  <a:srgbClr val="675E46"/>
                </a:solidFill>
                <a:latin typeface="Caladea"/>
                <a:cs typeface="Caladea"/>
              </a:rPr>
              <a:t>OF</a:t>
            </a:r>
            <a:r>
              <a:rPr sz="4100" spc="-385" dirty="0">
                <a:solidFill>
                  <a:srgbClr val="675E46"/>
                </a:solidFill>
                <a:latin typeface="Caladea"/>
                <a:cs typeface="Caladea"/>
              </a:rPr>
              <a:t> </a:t>
            </a:r>
            <a:r>
              <a:rPr sz="4100" spc="-90" dirty="0">
                <a:solidFill>
                  <a:srgbClr val="675E46"/>
                </a:solidFill>
                <a:latin typeface="Caladea"/>
                <a:cs typeface="Caladea"/>
              </a:rPr>
              <a:t>STEAM</a:t>
            </a:r>
            <a:endParaRPr sz="4100">
              <a:latin typeface="Caladea"/>
              <a:cs typeface="Caladea"/>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304800" y="925067"/>
            <a:ext cx="8001000" cy="578053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8711438" y="5740019"/>
            <a:ext cx="192405" cy="254635"/>
          </a:xfrm>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srgbClr val="FFFFFF"/>
                </a:solidFill>
                <a:effectLst/>
                <a:uLnTx/>
                <a:uFillTx/>
                <a:latin typeface="Carlito"/>
                <a:ea typeface="+mn-ea"/>
                <a:cs typeface="Carlito"/>
              </a:rPr>
              <a:pPr marL="38100" marR="0" lvl="0" indent="0" algn="l" defTabSz="914400" rtl="0" eaLnBrk="1" fontAlgn="auto" latinLnBrk="0" hangingPunct="1">
                <a:lnSpc>
                  <a:spcPts val="181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534454" y="0"/>
            <a:ext cx="5609545" cy="5181600"/>
          </a:xfrm>
          <a:prstGeom prst="rect">
            <a:avLst/>
          </a:prstGeom>
          <a:noFill/>
          <a:ln w="9525">
            <a:noFill/>
            <a:miter lim="800000"/>
            <a:headEnd/>
            <a:tailEnd/>
          </a:ln>
          <a:effectLst/>
        </p:spPr>
      </p:pic>
      <p:sp>
        <p:nvSpPr>
          <p:cNvPr id="3" name="Content Placeholder 2"/>
          <p:cNvSpPr>
            <a:spLocks noGrp="1"/>
          </p:cNvSpPr>
          <p:nvPr>
            <p:ph idx="1"/>
          </p:nvPr>
        </p:nvSpPr>
        <p:spPr>
          <a:xfrm>
            <a:off x="0" y="0"/>
            <a:ext cx="4343400" cy="6858000"/>
          </a:xfrm>
        </p:spPr>
        <p:txBody>
          <a:bodyPr/>
          <a:lstStyle/>
          <a:p>
            <a:pPr marL="514350" indent="-514350">
              <a:buNone/>
            </a:pPr>
            <a:r>
              <a:rPr lang="en-US" dirty="0">
                <a:solidFill>
                  <a:srgbClr val="FF0000"/>
                </a:solidFill>
                <a:latin typeface="Times New Roman"/>
                <a:cs typeface="Times New Roman"/>
              </a:rPr>
              <a:t> the heat absorbed by the water is AP , known as sensible heat or liquid heat or total heat of water.</a:t>
            </a:r>
          </a:p>
          <a:p>
            <a:pPr marL="514350" indent="-514350">
              <a:buAutoNum type="arabicParenR" startAt="2"/>
            </a:pPr>
            <a:r>
              <a:rPr lang="en-US" dirty="0">
                <a:solidFill>
                  <a:srgbClr val="FF0000"/>
                </a:solidFill>
                <a:latin typeface="Times New Roman"/>
                <a:cs typeface="Times New Roman"/>
              </a:rPr>
              <a:t>The change of state from liquid to steam is shown by BC. The heat absorbed during this stage is PQ, known as latent heat of vaporization</a:t>
            </a:r>
            <a:endParaRPr lang="en-US"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534454" y="0"/>
            <a:ext cx="5609545" cy="5181600"/>
          </a:xfrm>
          <a:prstGeom prst="rect">
            <a:avLst/>
          </a:prstGeom>
          <a:noFill/>
          <a:ln w="9525">
            <a:noFill/>
            <a:miter lim="800000"/>
            <a:headEnd/>
            <a:tailEnd/>
          </a:ln>
          <a:effectLst/>
        </p:spPr>
      </p:pic>
      <p:sp>
        <p:nvSpPr>
          <p:cNvPr id="3" name="Content Placeholder 2"/>
          <p:cNvSpPr>
            <a:spLocks noGrp="1"/>
          </p:cNvSpPr>
          <p:nvPr>
            <p:ph idx="1"/>
          </p:nvPr>
        </p:nvSpPr>
        <p:spPr>
          <a:xfrm>
            <a:off x="0" y="0"/>
            <a:ext cx="4343400" cy="6858000"/>
          </a:xfrm>
        </p:spPr>
        <p:txBody>
          <a:bodyPr/>
          <a:lstStyle/>
          <a:p>
            <a:pPr marL="514350" indent="-514350">
              <a:buNone/>
            </a:pPr>
            <a:r>
              <a:rPr lang="en-US" dirty="0">
                <a:solidFill>
                  <a:srgbClr val="0070C0"/>
                </a:solidFill>
                <a:latin typeface="Times New Roman"/>
                <a:cs typeface="Times New Roman"/>
              </a:rPr>
              <a:t>The superheating</a:t>
            </a:r>
          </a:p>
          <a:p>
            <a:pPr marL="514350" indent="-514350">
              <a:buNone/>
            </a:pPr>
            <a:r>
              <a:rPr lang="en-US" dirty="0">
                <a:solidFill>
                  <a:srgbClr val="0070C0"/>
                </a:solidFill>
                <a:latin typeface="Times New Roman"/>
                <a:cs typeface="Times New Roman"/>
              </a:rPr>
              <a:t> process is shown by</a:t>
            </a:r>
          </a:p>
          <a:p>
            <a:pPr marL="514350" indent="-514350">
              <a:buNone/>
            </a:pPr>
            <a:r>
              <a:rPr lang="en-US" dirty="0">
                <a:solidFill>
                  <a:srgbClr val="0070C0"/>
                </a:solidFill>
                <a:latin typeface="Times New Roman"/>
                <a:cs typeface="Times New Roman"/>
              </a:rPr>
              <a:t>CD.The heat absorbed</a:t>
            </a:r>
          </a:p>
          <a:p>
            <a:pPr marL="514350" indent="-514350">
              <a:buNone/>
            </a:pPr>
            <a:r>
              <a:rPr lang="en-US" dirty="0">
                <a:solidFill>
                  <a:srgbClr val="0070C0"/>
                </a:solidFill>
                <a:latin typeface="Times New Roman"/>
                <a:cs typeface="Times New Roman"/>
              </a:rPr>
              <a:t>during this stage is </a:t>
            </a:r>
          </a:p>
          <a:p>
            <a:pPr marL="514350" indent="-514350">
              <a:buNone/>
            </a:pPr>
            <a:r>
              <a:rPr lang="en-US" dirty="0">
                <a:solidFill>
                  <a:srgbClr val="0070C0"/>
                </a:solidFill>
                <a:latin typeface="Times New Roman"/>
                <a:cs typeface="Times New Roman"/>
              </a:rPr>
              <a:t>QR, known as heat </a:t>
            </a:r>
          </a:p>
          <a:p>
            <a:pPr marL="514350" indent="-514350">
              <a:buNone/>
            </a:pPr>
            <a:r>
              <a:rPr lang="en-US" dirty="0">
                <a:solidFill>
                  <a:srgbClr val="0070C0"/>
                </a:solidFill>
                <a:latin typeface="Times New Roman"/>
                <a:cs typeface="Times New Roman"/>
              </a:rPr>
              <a:t>of superheat.</a:t>
            </a:r>
          </a:p>
          <a:p>
            <a:pPr marL="514350" indent="-514350">
              <a:buNone/>
            </a:pPr>
            <a:endParaRPr lang="en-US" dirty="0">
              <a:solidFill>
                <a:srgbClr val="0070C0"/>
              </a:solidFill>
              <a:latin typeface="Times New Roman"/>
              <a:cs typeface="Times New Roman"/>
            </a:endParaRPr>
          </a:p>
          <a:p>
            <a:pPr marL="514350" indent="-514350">
              <a:buNone/>
            </a:pPr>
            <a:r>
              <a:rPr lang="en-US" dirty="0">
                <a:solidFill>
                  <a:srgbClr val="FF0000"/>
                </a:solidFill>
              </a:rPr>
              <a:t>Similarly, a family of</a:t>
            </a:r>
          </a:p>
          <a:p>
            <a:pPr marL="514350" indent="-514350">
              <a:buNone/>
            </a:pPr>
            <a:r>
              <a:rPr lang="en-US" dirty="0">
                <a:solidFill>
                  <a:srgbClr val="FF0000"/>
                </a:solidFill>
              </a:rPr>
              <a:t>curves may be drawn for</a:t>
            </a:r>
          </a:p>
          <a:p>
            <a:pPr marL="514350" indent="-514350">
              <a:buNone/>
            </a:pPr>
            <a:r>
              <a:rPr lang="en-US" dirty="0">
                <a:solidFill>
                  <a:srgbClr val="FF0000"/>
                </a:solidFill>
              </a:rPr>
              <a:t>different  pressures as</a:t>
            </a:r>
          </a:p>
          <a:p>
            <a:pPr marL="514350" indent="-514350">
              <a:buNone/>
            </a:pPr>
            <a:r>
              <a:rPr lang="en-US" dirty="0">
                <a:solidFill>
                  <a:srgbClr val="FF0000"/>
                </a:solidFill>
              </a:rPr>
              <a:t>shown in the fig.</a:t>
            </a:r>
          </a:p>
          <a:p>
            <a:pPr marL="514350" indent="-514350">
              <a:buNone/>
            </a:pPr>
            <a:endParaRPr lang="en-US" dirty="0">
              <a:solidFill>
                <a:srgbClr val="0070C0"/>
              </a:solidFill>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534454" y="0"/>
            <a:ext cx="5609545" cy="5181600"/>
          </a:xfrm>
          <a:prstGeom prst="rect">
            <a:avLst/>
          </a:prstGeom>
          <a:noFill/>
          <a:ln w="9525">
            <a:noFill/>
            <a:miter lim="800000"/>
            <a:headEnd/>
            <a:tailEnd/>
          </a:ln>
          <a:effectLst/>
        </p:spPr>
      </p:pic>
      <p:sp>
        <p:nvSpPr>
          <p:cNvPr id="3" name="Content Placeholder 2"/>
          <p:cNvSpPr>
            <a:spLocks noGrp="1"/>
          </p:cNvSpPr>
          <p:nvPr>
            <p:ph idx="1"/>
          </p:nvPr>
        </p:nvSpPr>
        <p:spPr>
          <a:xfrm>
            <a:off x="0" y="0"/>
            <a:ext cx="4343400" cy="6858000"/>
          </a:xfrm>
        </p:spPr>
        <p:txBody>
          <a:bodyPr/>
          <a:lstStyle/>
          <a:p>
            <a:pPr marL="514350" indent="-514350">
              <a:buNone/>
            </a:pPr>
            <a:r>
              <a:rPr lang="en-US" sz="2400" dirty="0">
                <a:solidFill>
                  <a:srgbClr val="C00000"/>
                </a:solidFill>
              </a:rPr>
              <a:t>The line passing through</a:t>
            </a:r>
          </a:p>
          <a:p>
            <a:pPr marL="514350" indent="-514350">
              <a:buNone/>
            </a:pPr>
            <a:r>
              <a:rPr lang="en-US" sz="2400" dirty="0">
                <a:solidFill>
                  <a:srgbClr val="C00000"/>
                </a:solidFill>
              </a:rPr>
              <a:t>the points A,B,E,K is</a:t>
            </a:r>
          </a:p>
          <a:p>
            <a:pPr marL="514350" indent="-514350">
              <a:buNone/>
            </a:pPr>
            <a:r>
              <a:rPr lang="en-US" sz="2400" dirty="0">
                <a:solidFill>
                  <a:srgbClr val="C00000"/>
                </a:solidFill>
              </a:rPr>
              <a:t>known as saturated</a:t>
            </a:r>
          </a:p>
          <a:p>
            <a:pPr marL="514350" indent="-514350">
              <a:buNone/>
            </a:pPr>
            <a:r>
              <a:rPr lang="en-US" sz="2400" dirty="0">
                <a:solidFill>
                  <a:srgbClr val="C00000"/>
                </a:solidFill>
              </a:rPr>
              <a:t>liquid line which forms</a:t>
            </a:r>
          </a:p>
          <a:p>
            <a:pPr marL="514350" indent="-514350">
              <a:buNone/>
            </a:pPr>
            <a:r>
              <a:rPr lang="en-US" sz="2400" dirty="0">
                <a:solidFill>
                  <a:srgbClr val="C00000"/>
                </a:solidFill>
              </a:rPr>
              <a:t>boundary line between</a:t>
            </a:r>
          </a:p>
          <a:p>
            <a:pPr marL="514350" indent="-514350">
              <a:buNone/>
            </a:pPr>
            <a:r>
              <a:rPr lang="en-US" sz="2400" dirty="0">
                <a:solidFill>
                  <a:srgbClr val="C00000"/>
                </a:solidFill>
              </a:rPr>
              <a:t>water and steam</a:t>
            </a:r>
            <a:r>
              <a:rPr lang="en-US" sz="2400" dirty="0"/>
              <a:t>.</a:t>
            </a:r>
          </a:p>
          <a:p>
            <a:pPr marL="514350" indent="-514350">
              <a:buNone/>
            </a:pPr>
            <a:r>
              <a:rPr lang="en-US" sz="2400" dirty="0">
                <a:solidFill>
                  <a:srgbClr val="FF0000"/>
                </a:solidFill>
              </a:rPr>
              <a:t>Similarly , a line passing </a:t>
            </a:r>
          </a:p>
          <a:p>
            <a:pPr marL="514350" indent="-514350">
              <a:buNone/>
            </a:pPr>
            <a:r>
              <a:rPr lang="en-US" sz="2400" dirty="0">
                <a:solidFill>
                  <a:srgbClr val="FF0000"/>
                </a:solidFill>
              </a:rPr>
              <a:t>Through dry steam points </a:t>
            </a:r>
          </a:p>
          <a:p>
            <a:pPr marL="514350" indent="-514350">
              <a:buNone/>
            </a:pPr>
            <a:r>
              <a:rPr lang="en-US" sz="2400" dirty="0">
                <a:solidFill>
                  <a:srgbClr val="FF0000"/>
                </a:solidFill>
              </a:rPr>
              <a:t>L,F,C is known as dry saturated</a:t>
            </a:r>
          </a:p>
          <a:p>
            <a:pPr marL="514350" indent="-514350">
              <a:buNone/>
            </a:pPr>
            <a:r>
              <a:rPr lang="en-US" sz="2400" dirty="0">
                <a:solidFill>
                  <a:srgbClr val="FF0000"/>
                </a:solidFill>
              </a:rPr>
              <a:t>steam line which forms </a:t>
            </a:r>
          </a:p>
          <a:p>
            <a:pPr marL="514350" indent="-514350">
              <a:buNone/>
            </a:pPr>
            <a:r>
              <a:rPr lang="en-US" sz="2400" dirty="0">
                <a:solidFill>
                  <a:srgbClr val="FF0000"/>
                </a:solidFill>
              </a:rPr>
              <a:t>boundary line between wet</a:t>
            </a:r>
          </a:p>
          <a:p>
            <a:pPr marL="514350" indent="-514350">
              <a:buNone/>
            </a:pPr>
            <a:r>
              <a:rPr lang="en-US" sz="2400" dirty="0">
                <a:solidFill>
                  <a:srgbClr val="FF0000"/>
                </a:solidFill>
              </a:rPr>
              <a:t> and superheated  steam.</a:t>
            </a:r>
          </a:p>
          <a:p>
            <a:pPr marL="514350" indent="-514350">
              <a:buNone/>
            </a:pPr>
            <a:endParaRPr lang="en-US" sz="2400" dirty="0"/>
          </a:p>
          <a:p>
            <a:pPr marL="514350" indent="-514350">
              <a:buNone/>
            </a:pPr>
            <a:endParaRPr lang="en-US" dirty="0">
              <a:solidFill>
                <a:srgbClr val="0070C0"/>
              </a:solidFill>
              <a:latin typeface="Times New Roman"/>
              <a:cs typeface="Times New Roman"/>
            </a:endParaRPr>
          </a:p>
        </p:txBody>
      </p:sp>
      <p:sp>
        <p:nvSpPr>
          <p:cNvPr id="5" name="TextBox 4"/>
          <p:cNvSpPr txBox="1"/>
          <p:nvPr/>
        </p:nvSpPr>
        <p:spPr>
          <a:xfrm>
            <a:off x="152400" y="5352871"/>
            <a:ext cx="8839200" cy="1569660"/>
          </a:xfrm>
          <a:prstGeom prst="rect">
            <a:avLst/>
          </a:prstGeom>
          <a:noFill/>
        </p:spPr>
        <p:txBody>
          <a:bodyPr wrap="square" rtlCol="0">
            <a:spAutoFit/>
          </a:bodyPr>
          <a:lstStyle/>
          <a:p>
            <a:pPr>
              <a:buNone/>
            </a:pPr>
            <a:r>
              <a:rPr lang="en-US" sz="2400" dirty="0">
                <a:solidFill>
                  <a:srgbClr val="0070C0"/>
                </a:solidFill>
              </a:rPr>
              <a:t>It may be noted that from the fig., that when the pressure and saturation temperature  increases , the latent heat of vaporization decreases. It becomes zero at a point (N) where liquid and dry steam line meets. This point N is known as the critical point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121988" y="0"/>
            <a:ext cx="6022012" cy="5562600"/>
          </a:xfrm>
          <a:prstGeom prst="rect">
            <a:avLst/>
          </a:prstGeom>
          <a:noFill/>
          <a:ln w="9525">
            <a:noFill/>
            <a:miter lim="800000"/>
            <a:headEnd/>
            <a:tailEnd/>
          </a:ln>
          <a:effectLst/>
        </p:spPr>
      </p:pic>
      <p:sp>
        <p:nvSpPr>
          <p:cNvPr id="3" name="Content Placeholder 2"/>
          <p:cNvSpPr>
            <a:spLocks noGrp="1"/>
          </p:cNvSpPr>
          <p:nvPr>
            <p:ph idx="1"/>
          </p:nvPr>
        </p:nvSpPr>
        <p:spPr>
          <a:xfrm>
            <a:off x="0" y="0"/>
            <a:ext cx="3429000" cy="6858000"/>
          </a:xfrm>
        </p:spPr>
        <p:txBody>
          <a:bodyPr/>
          <a:lstStyle/>
          <a:p>
            <a:pPr>
              <a:buNone/>
            </a:pPr>
            <a:r>
              <a:rPr lang="en-US" sz="2400" dirty="0">
                <a:solidFill>
                  <a:srgbClr val="0070C0"/>
                </a:solidFill>
              </a:rPr>
              <a:t>The temperature corresponding to critical point N is known as critical temperature and the pressure is known as critical pressure. </a:t>
            </a:r>
          </a:p>
          <a:p>
            <a:pPr>
              <a:buNone/>
            </a:pPr>
            <a:r>
              <a:rPr lang="en-US" sz="2400" dirty="0">
                <a:solidFill>
                  <a:srgbClr val="0070C0"/>
                </a:solidFill>
              </a:rPr>
              <a:t>For steam , the critical temperature is 374.15</a:t>
            </a:r>
            <a:r>
              <a:rPr lang="en-US" sz="2400" dirty="0">
                <a:solidFill>
                  <a:srgbClr val="0070C0"/>
                </a:solidFill>
                <a:latin typeface="Times New Roman"/>
                <a:cs typeface="Times New Roman"/>
              </a:rPr>
              <a:t>◦c and critical pressure is 221.2 bar.</a:t>
            </a:r>
            <a:endParaRPr lang="en-US" sz="2400" dirty="0">
              <a:solidFill>
                <a:srgbClr val="0070C0"/>
              </a:solidFill>
            </a:endParaRPr>
          </a:p>
          <a:p>
            <a:pPr marL="514350" indent="-514350">
              <a:buNone/>
            </a:pPr>
            <a:endParaRPr lang="en-US" sz="2400" dirty="0"/>
          </a:p>
          <a:p>
            <a:pPr marL="514350" indent="-514350">
              <a:buNone/>
            </a:pPr>
            <a:endParaRPr lang="en-US" dirty="0">
              <a:solidFill>
                <a:srgbClr val="0070C0"/>
              </a:solidFill>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Autofit/>
          </a:bodyPr>
          <a:lstStyle/>
          <a:p>
            <a:pPr>
              <a:buNone/>
            </a:pPr>
            <a:r>
              <a:rPr lang="en-US" sz="2800" dirty="0">
                <a:solidFill>
                  <a:srgbClr val="FF0000"/>
                </a:solidFill>
              </a:rPr>
              <a:t>Wet steam</a:t>
            </a:r>
            <a:r>
              <a:rPr lang="en-US" sz="2800" dirty="0"/>
              <a:t>: when the steam contains moisture or particles of water in suspension , it is said to be wet steam.</a:t>
            </a:r>
          </a:p>
          <a:p>
            <a:r>
              <a:rPr lang="en-US" sz="2800" dirty="0">
                <a:solidFill>
                  <a:srgbClr val="0070C0"/>
                </a:solidFill>
              </a:rPr>
              <a:t>Dry saturated steam</a:t>
            </a:r>
            <a:r>
              <a:rPr lang="en-US" sz="2800" dirty="0"/>
              <a:t>: when wet steam is further heated and it does not contain any suspended particle of water, it is known as dry saturated steam.</a:t>
            </a:r>
          </a:p>
          <a:p>
            <a:r>
              <a:rPr lang="en-US" sz="2800" dirty="0">
                <a:solidFill>
                  <a:srgbClr val="FF0000"/>
                </a:solidFill>
              </a:rPr>
              <a:t>Superheated steam</a:t>
            </a:r>
            <a:r>
              <a:rPr lang="en-US" sz="2800" dirty="0"/>
              <a:t>: when the dry steam is further heated at a constant pressure, thus raising its temperature, it is said to be superheated steam.</a:t>
            </a:r>
          </a:p>
          <a:p>
            <a:r>
              <a:rPr lang="en-US" sz="2800" dirty="0">
                <a:solidFill>
                  <a:srgbClr val="0070C0"/>
                </a:solidFill>
              </a:rPr>
              <a:t>Since the pressure is constant therefore volume of superheated steam increases, it may be noted that the volume of 1 kg of superheated steam is considerably greater than the volume of 1 kg of dry saturated steam at same pressure.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solidFill>
                  <a:srgbClr val="FF0000"/>
                </a:solidFill>
              </a:rPr>
              <a:t>Dryness fraction or quality of wet steam</a:t>
            </a:r>
            <a:r>
              <a:rPr lang="en-US" dirty="0"/>
              <a:t>: it is the ratio of the mass of actual dry steam ,to the mass of same quantity of wet steam.</a:t>
            </a:r>
          </a:p>
          <a:p>
            <a:pPr>
              <a:buNone/>
            </a:pPr>
            <a:r>
              <a:rPr lang="en-US" dirty="0"/>
              <a:t>It is generally denoted by ‘x’</a:t>
            </a:r>
          </a:p>
          <a:p>
            <a:pPr>
              <a:buNone/>
            </a:pPr>
            <a:r>
              <a:rPr lang="en-US" dirty="0"/>
              <a:t>Mathematically,</a:t>
            </a:r>
          </a:p>
          <a:p>
            <a:pPr>
              <a:buNone/>
            </a:pPr>
            <a:r>
              <a:rPr lang="en-US" dirty="0"/>
              <a:t>X= </a:t>
            </a:r>
            <a:r>
              <a:rPr lang="en-US" u="sng" dirty="0"/>
              <a:t>      mg    </a:t>
            </a:r>
            <a:r>
              <a:rPr lang="en-US" dirty="0"/>
              <a:t> </a:t>
            </a:r>
            <a:r>
              <a:rPr lang="en-US" u="sng" dirty="0"/>
              <a:t>   </a:t>
            </a:r>
            <a:r>
              <a:rPr lang="en-US" dirty="0"/>
              <a:t>=  </a:t>
            </a:r>
            <a:r>
              <a:rPr lang="en-US" u="sng" dirty="0"/>
              <a:t>mg</a:t>
            </a:r>
            <a:endParaRPr lang="en-US" dirty="0"/>
          </a:p>
          <a:p>
            <a:pPr>
              <a:buNone/>
            </a:pPr>
            <a:r>
              <a:rPr lang="en-US" dirty="0"/>
              <a:t>     mg + mf        m</a:t>
            </a:r>
          </a:p>
          <a:p>
            <a:pPr>
              <a:buNone/>
            </a:pPr>
            <a:r>
              <a:rPr lang="en-US" dirty="0"/>
              <a:t>Mg= mass of actual dry steam</a:t>
            </a:r>
          </a:p>
          <a:p>
            <a:pPr>
              <a:buNone/>
            </a:pPr>
            <a:r>
              <a:rPr lang="en-US" dirty="0"/>
              <a:t>Mf= mass of water in suspension</a:t>
            </a:r>
          </a:p>
          <a:p>
            <a:pPr>
              <a:buNone/>
            </a:pPr>
            <a:r>
              <a:rPr lang="en-US" dirty="0"/>
              <a:t>M = mass of wet steam</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solidFill>
                  <a:srgbClr val="FF0000"/>
                </a:solidFill>
              </a:rPr>
              <a:t>Sensible heat of water</a:t>
            </a:r>
            <a:r>
              <a:rPr lang="en-US" dirty="0"/>
              <a:t>: it is amount of heat absorbed by 1kg of water , when heated at a constant pressure, from the freezing point (0</a:t>
            </a:r>
            <a:r>
              <a:rPr lang="en-US" dirty="0">
                <a:latin typeface="Times New Roman"/>
                <a:cs typeface="Times New Roman"/>
              </a:rPr>
              <a:t>◦c</a:t>
            </a:r>
            <a:r>
              <a:rPr lang="en-US" dirty="0"/>
              <a:t>)to the temperature of formation of steam, i.e. saturation temp.</a:t>
            </a:r>
          </a:p>
          <a:p>
            <a:r>
              <a:rPr lang="en-US" dirty="0">
                <a:solidFill>
                  <a:srgbClr val="FF0000"/>
                </a:solidFill>
              </a:rPr>
              <a:t>Latent heat of vaporization: </a:t>
            </a:r>
            <a:r>
              <a:rPr lang="en-US" dirty="0"/>
              <a:t>it is amount of heat absorbed to evaporate 1 kg of water , at its boiling point or saturation temperature without change of temperature.</a:t>
            </a:r>
          </a:p>
          <a:p>
            <a:pPr>
              <a:buNone/>
            </a:pPr>
            <a:r>
              <a:rPr lang="en-US" dirty="0"/>
              <a:t>It is denoted by h(</a:t>
            </a:r>
            <a:r>
              <a:rPr lang="en-US" dirty="0" err="1"/>
              <a:t>fg</a:t>
            </a:r>
            <a:r>
              <a:rPr lang="en-US" dirty="0"/>
              <a:t>).</a:t>
            </a:r>
          </a:p>
          <a:p>
            <a:pPr>
              <a:buNone/>
            </a:pPr>
            <a:r>
              <a:rPr lang="en-US" dirty="0"/>
              <a:t>The latent heat of steam is 2257 kJ/kg at atmospheric pressure.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fontScale="77500" lnSpcReduction="20000"/>
          </a:bodyPr>
          <a:lstStyle/>
          <a:p>
            <a:r>
              <a:rPr lang="en-US" dirty="0">
                <a:solidFill>
                  <a:srgbClr val="FF0000"/>
                </a:solidFill>
              </a:rPr>
              <a:t>Enthalpy or total heat of steam</a:t>
            </a:r>
            <a:r>
              <a:rPr lang="en-US" dirty="0"/>
              <a:t>: it is amount of heat absorbed by water from freezing point to saturation temperature plus heat absorbed during evaporation.</a:t>
            </a:r>
          </a:p>
          <a:p>
            <a:pPr>
              <a:buNone/>
            </a:pPr>
            <a:r>
              <a:rPr lang="en-US" dirty="0"/>
              <a:t> </a:t>
            </a:r>
            <a:r>
              <a:rPr lang="en-US" dirty="0">
                <a:solidFill>
                  <a:srgbClr val="0070C0"/>
                </a:solidFill>
              </a:rPr>
              <a:t>enthalpy= sensible heat+ latent heat</a:t>
            </a:r>
          </a:p>
          <a:p>
            <a:pPr>
              <a:buNone/>
            </a:pPr>
            <a:r>
              <a:rPr lang="en-US" dirty="0"/>
              <a:t>It is denoted by h(g)</a:t>
            </a:r>
          </a:p>
          <a:p>
            <a:pPr>
              <a:buNone/>
            </a:pPr>
            <a:r>
              <a:rPr lang="en-US" dirty="0"/>
              <a:t>For wet steam  h= h(f)+ x h(</a:t>
            </a:r>
            <a:r>
              <a:rPr lang="en-US" dirty="0" err="1"/>
              <a:t>fg</a:t>
            </a:r>
            <a:r>
              <a:rPr lang="en-US" dirty="0"/>
              <a:t>)</a:t>
            </a:r>
          </a:p>
          <a:p>
            <a:pPr>
              <a:buNone/>
            </a:pPr>
            <a:r>
              <a:rPr lang="en-US" dirty="0"/>
              <a:t>Dry steam h=h(g)= h(f)+h(</a:t>
            </a:r>
            <a:r>
              <a:rPr lang="en-US" dirty="0" err="1"/>
              <a:t>fg</a:t>
            </a:r>
            <a:r>
              <a:rPr lang="en-US" dirty="0"/>
              <a:t>)</a:t>
            </a:r>
          </a:p>
          <a:p>
            <a:pPr>
              <a:buNone/>
            </a:pPr>
            <a:endParaRPr lang="en-US" dirty="0"/>
          </a:p>
          <a:p>
            <a:pPr>
              <a:buNone/>
            </a:pPr>
            <a:r>
              <a:rPr lang="en-US" dirty="0">
                <a:solidFill>
                  <a:srgbClr val="0070C0"/>
                </a:solidFill>
              </a:rPr>
              <a:t>Superheated steam h(sup)= total heat for dry steam      + heat for superheated steam </a:t>
            </a:r>
            <a:r>
              <a:rPr lang="en-US" dirty="0"/>
              <a:t>.</a:t>
            </a:r>
          </a:p>
          <a:p>
            <a:pPr>
              <a:buNone/>
            </a:pPr>
            <a:r>
              <a:rPr lang="en-US" dirty="0"/>
              <a:t>=h(f)+h(</a:t>
            </a:r>
            <a:r>
              <a:rPr lang="en-US" dirty="0" err="1"/>
              <a:t>fg</a:t>
            </a:r>
            <a:r>
              <a:rPr lang="en-US" dirty="0"/>
              <a:t>)+Cp(t sup –t)</a:t>
            </a:r>
          </a:p>
          <a:p>
            <a:pPr>
              <a:buNone/>
            </a:pPr>
            <a:r>
              <a:rPr lang="en-US" dirty="0"/>
              <a:t>=h(g)+Cp(t sup- t)</a:t>
            </a:r>
          </a:p>
          <a:p>
            <a:pPr>
              <a:buNone/>
            </a:pPr>
            <a:r>
              <a:rPr lang="en-US" dirty="0"/>
              <a:t>Cp= mean specific heat at constant pressure for superheated steam</a:t>
            </a:r>
          </a:p>
          <a:p>
            <a:pPr>
              <a:buNone/>
            </a:pPr>
            <a:r>
              <a:rPr lang="en-US" dirty="0"/>
              <a:t>t sup= temp. of superheated steam</a:t>
            </a:r>
          </a:p>
          <a:p>
            <a:pPr>
              <a:buNone/>
            </a:pPr>
            <a:r>
              <a:rPr lang="en-US" dirty="0"/>
              <a:t>t= saturation temp at the given constant pressure.</a:t>
            </a:r>
          </a:p>
          <a:p>
            <a:pPr>
              <a:buNone/>
            </a:pPr>
            <a:r>
              <a:rPr lang="en-US" dirty="0"/>
              <a:t>The difference (t sup - t) is known as degree of superheat.</a:t>
            </a:r>
          </a:p>
          <a:p>
            <a:pPr>
              <a:buNone/>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0070C0"/>
                </a:solidFill>
              </a:rPr>
              <a:t>Specific volume of steam</a:t>
            </a:r>
          </a:p>
          <a:p>
            <a:pPr>
              <a:buNone/>
            </a:pPr>
            <a:r>
              <a:rPr lang="en-US" dirty="0"/>
              <a:t>It is the volume occupied by the steam per unit mass at a given temperature and pressure.</a:t>
            </a:r>
          </a:p>
          <a:p>
            <a:pPr>
              <a:buNone/>
            </a:pPr>
            <a:r>
              <a:rPr lang="en-US" dirty="0"/>
              <a:t>It is expressed in m3/kg.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0FDE69-8764-43F7-8CC6-3484817E83F3}"/>
              </a:ext>
            </a:extLst>
          </p:cNvPr>
          <p:cNvSpPr>
            <a:spLocks noGrp="1"/>
          </p:cNvSpPr>
          <p:nvPr>
            <p:ph type="sldNum" sz="quarter" idx="12"/>
          </p:nvPr>
        </p:nvSpPr>
        <p:spPr/>
        <p:txBody>
          <a:bodyPr/>
          <a:lstStyle/>
          <a:p>
            <a:fld id="{2CABE815-B518-4B8B-9874-D3A955463FAF}" type="slidenum">
              <a:rPr lang="en-AU" smtClean="0"/>
              <a:pPr/>
              <a:t>59</a:t>
            </a:fld>
            <a:endParaRPr lang="en-AU"/>
          </a:p>
        </p:txBody>
      </p:sp>
      <p:pic>
        <p:nvPicPr>
          <p:cNvPr id="6" name="Picture 5">
            <a:extLst>
              <a:ext uri="{FF2B5EF4-FFF2-40B4-BE49-F238E27FC236}">
                <a16:creationId xmlns:a16="http://schemas.microsoft.com/office/drawing/2014/main" id="{A562BE9E-7471-4BE1-B587-97965BE0F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1450"/>
            <a:ext cx="8686800" cy="6515100"/>
          </a:xfrm>
          <a:prstGeom prst="rect">
            <a:avLst/>
          </a:prstGeom>
        </p:spPr>
      </p:pic>
    </p:spTree>
    <p:extLst>
      <p:ext uri="{BB962C8B-B14F-4D97-AF65-F5344CB8AC3E}">
        <p14:creationId xmlns:p14="http://schemas.microsoft.com/office/powerpoint/2010/main" val="414529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4040" y="329844"/>
            <a:ext cx="7700645" cy="5758180"/>
          </a:xfrm>
          <a:prstGeom prst="rect">
            <a:avLst/>
          </a:prstGeom>
        </p:spPr>
        <p:txBody>
          <a:bodyPr vert="horz" wrap="square" lIns="0" tIns="79375" rIns="0" bIns="0" rtlCol="0">
            <a:spAutoFit/>
          </a:bodyPr>
          <a:lstStyle/>
          <a:p>
            <a:pPr marL="241300" marR="0" lvl="0" indent="-229235" algn="l" defTabSz="914400" rtl="0" eaLnBrk="1" fontAlgn="auto" latinLnBrk="0" hangingPunct="1">
              <a:lnSpc>
                <a:spcPct val="100000"/>
              </a:lnSpc>
              <a:spcBef>
                <a:spcPts val="625"/>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6C5224"/>
                </a:solidFill>
                <a:effectLst/>
                <a:uLnTx/>
                <a:uFillTx/>
                <a:latin typeface="Carlito"/>
                <a:ea typeface="+mn-ea"/>
                <a:cs typeface="Carlito"/>
              </a:rPr>
              <a:t>ENTHALPY </a:t>
            </a:r>
            <a:r>
              <a:rPr kumimoji="0" sz="2200" b="0" i="0" u="none" strike="noStrike" kern="1200" cap="none" spc="-5" normalizeH="0" baseline="0" noProof="0" dirty="0">
                <a:ln>
                  <a:noFill/>
                </a:ln>
                <a:solidFill>
                  <a:srgbClr val="6C5224"/>
                </a:solidFill>
                <a:effectLst/>
                <a:uLnTx/>
                <a:uFillTx/>
                <a:latin typeface="Carlito"/>
                <a:ea typeface="+mn-ea"/>
                <a:cs typeface="Carlito"/>
              </a:rPr>
              <a:t>OF</a:t>
            </a:r>
            <a:r>
              <a:rPr kumimoji="0" sz="2200" b="0" i="0" u="none" strike="noStrike" kern="1200" cap="none" spc="45" normalizeH="0" baseline="0" noProof="0" dirty="0">
                <a:ln>
                  <a:noFill/>
                </a:ln>
                <a:solidFill>
                  <a:srgbClr val="6C5224"/>
                </a:solidFill>
                <a:effectLst/>
                <a:uLnTx/>
                <a:uFillTx/>
                <a:latin typeface="Carlito"/>
                <a:ea typeface="+mn-ea"/>
                <a:cs typeface="Carlito"/>
              </a:rPr>
              <a:t> </a:t>
            </a:r>
            <a:r>
              <a:rPr kumimoji="0" sz="2200" b="0" i="0" u="none" strike="noStrike" kern="1200" cap="none" spc="-15" normalizeH="0" baseline="0" noProof="0" dirty="0">
                <a:ln>
                  <a:noFill/>
                </a:ln>
                <a:solidFill>
                  <a:srgbClr val="6C5224"/>
                </a:solidFill>
                <a:effectLst/>
                <a:uLnTx/>
                <a:uFillTx/>
                <a:latin typeface="Carlito"/>
                <a:ea typeface="+mn-ea"/>
                <a:cs typeface="Carlito"/>
              </a:rPr>
              <a:t>STEAM</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530"/>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484230"/>
                </a:solidFill>
                <a:effectLst/>
                <a:uLnTx/>
                <a:uFillTx/>
                <a:latin typeface="Carlito"/>
                <a:ea typeface="+mn-ea"/>
                <a:cs typeface="Carlito"/>
              </a:rPr>
              <a:t>Enthalpy </a:t>
            </a:r>
            <a:r>
              <a:rPr kumimoji="0" sz="2200" b="0" i="0" u="none" strike="noStrike" kern="1200" cap="none" spc="-5" normalizeH="0" baseline="0" noProof="0" dirty="0">
                <a:ln>
                  <a:noFill/>
                </a:ln>
                <a:solidFill>
                  <a:srgbClr val="484230"/>
                </a:solidFill>
                <a:effectLst/>
                <a:uLnTx/>
                <a:uFillTx/>
                <a:latin typeface="Carlito"/>
                <a:ea typeface="+mn-ea"/>
                <a:cs typeface="Carlito"/>
              </a:rPr>
              <a:t>of liquid or </a:t>
            </a:r>
            <a:r>
              <a:rPr kumimoji="0" sz="2200" b="0" i="0" u="none" strike="noStrike" kern="1200" cap="none" spc="-10" normalizeH="0" baseline="0" noProof="0" dirty="0">
                <a:ln>
                  <a:noFill/>
                </a:ln>
                <a:solidFill>
                  <a:srgbClr val="484230"/>
                </a:solidFill>
                <a:effectLst/>
                <a:uLnTx/>
                <a:uFillTx/>
                <a:latin typeface="Carlito"/>
                <a:ea typeface="+mn-ea"/>
                <a:cs typeface="Carlito"/>
              </a:rPr>
              <a:t>Sensible </a:t>
            </a:r>
            <a:r>
              <a:rPr kumimoji="0" sz="2200" b="0" i="0" u="none" strike="noStrike" kern="1200" cap="none" spc="-15" normalizeH="0" baseline="0" noProof="0" dirty="0">
                <a:ln>
                  <a:noFill/>
                </a:ln>
                <a:solidFill>
                  <a:srgbClr val="484230"/>
                </a:solidFill>
                <a:effectLst/>
                <a:uLnTx/>
                <a:uFillTx/>
                <a:latin typeface="Carlito"/>
                <a:ea typeface="+mn-ea"/>
                <a:cs typeface="Carlito"/>
              </a:rPr>
              <a:t>heat</a:t>
            </a:r>
            <a:r>
              <a:rPr kumimoji="0" sz="2200" b="0" i="0" u="none" strike="noStrike" kern="1200" cap="none" spc="25" normalizeH="0" baseline="0" noProof="0" dirty="0">
                <a:ln>
                  <a:noFill/>
                </a:ln>
                <a:solidFill>
                  <a:srgbClr val="484230"/>
                </a:solidFill>
                <a:effectLst/>
                <a:uLnTx/>
                <a:uFillTx/>
                <a:latin typeface="Carlito"/>
                <a:ea typeface="+mn-ea"/>
                <a:cs typeface="Carlito"/>
              </a:rPr>
              <a:t> </a:t>
            </a:r>
            <a:r>
              <a:rPr kumimoji="0" sz="2200" b="0" i="0" u="none" strike="noStrike" kern="1200" cap="none" spc="5" normalizeH="0" baseline="0" noProof="0" dirty="0">
                <a:ln>
                  <a:noFill/>
                </a:ln>
                <a:solidFill>
                  <a:srgbClr val="484230"/>
                </a:solidFill>
                <a:effectLst/>
                <a:uLnTx/>
                <a:uFillTx/>
                <a:latin typeface="Carlito"/>
                <a:ea typeface="+mn-ea"/>
                <a:cs typeface="Carlito"/>
              </a:rPr>
              <a:t>(hf)</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121285" lvl="0" indent="88265" algn="just" defTabSz="914400" rtl="0" eaLnBrk="1" fontAlgn="auto" latinLnBrk="0" hangingPunct="1">
              <a:lnSpc>
                <a:spcPct val="101000"/>
              </a:lnSpc>
              <a:spcBef>
                <a:spcPts val="70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5" normalizeH="0" baseline="0" noProof="0" dirty="0">
                <a:ln>
                  <a:noFill/>
                </a:ln>
                <a:solidFill>
                  <a:srgbClr val="2E2B1F"/>
                </a:solidFill>
                <a:effectLst/>
                <a:uLnTx/>
                <a:uFillTx/>
                <a:latin typeface="Carlito"/>
                <a:ea typeface="+mn-ea"/>
                <a:cs typeface="Carlito"/>
              </a:rPr>
              <a:t>amount 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a:t>
            </a:r>
            <a:r>
              <a:rPr kumimoji="0" sz="2000" b="0" i="0" u="none" strike="noStrike" kern="1200" cap="none" spc="-15" normalizeH="0" baseline="0" noProof="0" dirty="0">
                <a:ln>
                  <a:noFill/>
                </a:ln>
                <a:solidFill>
                  <a:srgbClr val="2E2B1F"/>
                </a:solidFill>
                <a:effectLst/>
                <a:uLnTx/>
                <a:uFillTx/>
                <a:latin typeface="Carlito"/>
                <a:ea typeface="+mn-ea"/>
                <a:cs typeface="Carlito"/>
              </a:rPr>
              <a:t>to </a:t>
            </a:r>
            <a:r>
              <a:rPr kumimoji="0" sz="2000" b="0" i="0" u="none" strike="noStrike" kern="1200" cap="none" spc="-10" normalizeH="0" baseline="0" noProof="0" dirty="0">
                <a:ln>
                  <a:noFill/>
                </a:ln>
                <a:solidFill>
                  <a:srgbClr val="2E2B1F"/>
                </a:solidFill>
                <a:effectLst/>
                <a:uLnTx/>
                <a:uFillTx/>
                <a:latin typeface="Carlito"/>
                <a:ea typeface="+mn-ea"/>
                <a:cs typeface="Carlito"/>
              </a:rPr>
              <a:t>raise </a:t>
            </a:r>
            <a:r>
              <a:rPr kumimoji="0" sz="2000" b="0" i="0" u="none" strike="noStrike" kern="1200" cap="none" spc="0" normalizeH="0" baseline="0" noProof="0" dirty="0">
                <a:ln>
                  <a:noFill/>
                </a:ln>
                <a:solidFill>
                  <a:srgbClr val="2E2B1F"/>
                </a:solidFill>
                <a:effectLst/>
                <a:uLnTx/>
                <a:uFillTx/>
                <a:latin typeface="Carlito"/>
                <a:ea typeface="+mn-ea"/>
                <a:cs typeface="Carlito"/>
              </a:rPr>
              <a:t>the </a:t>
            </a:r>
            <a:r>
              <a:rPr kumimoji="0" sz="20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000" b="0" i="0" u="none" strike="noStrike" kern="1200" cap="none" spc="-5" normalizeH="0" baseline="0" noProof="0" dirty="0">
                <a:ln>
                  <a:noFill/>
                </a:ln>
                <a:solidFill>
                  <a:srgbClr val="2E2B1F"/>
                </a:solidFill>
                <a:effectLst/>
                <a:uLnTx/>
                <a:uFillTx/>
                <a:latin typeface="Carlito"/>
                <a:ea typeface="+mn-ea"/>
                <a:cs typeface="Carlito"/>
              </a:rPr>
              <a:t>of one </a:t>
            </a:r>
            <a:r>
              <a:rPr kumimoji="0" sz="2000" b="0" i="0" u="none" strike="noStrike" kern="1200" cap="none" spc="0" normalizeH="0" baseline="0" noProof="0" dirty="0">
                <a:ln>
                  <a:noFill/>
                </a:ln>
                <a:solidFill>
                  <a:srgbClr val="2E2B1F"/>
                </a:solidFill>
                <a:effectLst/>
                <a:uLnTx/>
                <a:uFillTx/>
                <a:latin typeface="Carlito"/>
                <a:ea typeface="+mn-ea"/>
                <a:cs typeface="Carlito"/>
              </a:rPr>
              <a:t>kg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5" normalizeH="0" baseline="0" noProof="0" dirty="0">
                <a:ln>
                  <a:noFill/>
                </a:ln>
                <a:solidFill>
                  <a:srgbClr val="2E2B1F"/>
                </a:solidFill>
                <a:effectLst/>
                <a:uLnTx/>
                <a:uFillTx/>
                <a:latin typeface="Carlito"/>
                <a:ea typeface="+mn-ea"/>
                <a:cs typeface="Carlito"/>
              </a:rPr>
              <a:t>water from </a:t>
            </a:r>
            <a:r>
              <a:rPr kumimoji="0" sz="2000" b="0" i="0" u="none" strike="noStrike" kern="1200" cap="none" spc="0" normalizeH="0" baseline="0" noProof="0" dirty="0">
                <a:ln>
                  <a:noFill/>
                </a:ln>
                <a:solidFill>
                  <a:srgbClr val="2E2B1F"/>
                </a:solidFill>
                <a:effectLst/>
                <a:uLnTx/>
                <a:uFillTx/>
                <a:latin typeface="Carlito"/>
                <a:ea typeface="+mn-ea"/>
                <a:cs typeface="Carlito"/>
              </a:rPr>
              <a:t>0°C </a:t>
            </a:r>
            <a:r>
              <a:rPr kumimoji="0" sz="2000" b="0" i="0" u="none" strike="noStrike" kern="1200" cap="none" spc="-15" normalizeH="0" baseline="0" noProof="0" dirty="0">
                <a:ln>
                  <a:noFill/>
                </a:ln>
                <a:solidFill>
                  <a:srgbClr val="2E2B1F"/>
                </a:solidFill>
                <a:effectLst/>
                <a:uLnTx/>
                <a:uFillTx/>
                <a:latin typeface="Carlito"/>
                <a:ea typeface="+mn-ea"/>
                <a:cs typeface="Carlito"/>
              </a:rPr>
              <a:t>to </a:t>
            </a:r>
            <a:r>
              <a:rPr kumimoji="0" sz="2000" b="0" i="0" u="none" strike="noStrike" kern="1200" cap="none" spc="0" normalizeH="0" baseline="0" noProof="0" dirty="0">
                <a:ln>
                  <a:noFill/>
                </a:ln>
                <a:solidFill>
                  <a:srgbClr val="2E2B1F"/>
                </a:solidFill>
                <a:effectLst/>
                <a:uLnTx/>
                <a:uFillTx/>
                <a:latin typeface="Carlito"/>
                <a:ea typeface="+mn-ea"/>
                <a:cs typeface="Carlito"/>
              </a:rPr>
              <a:t>its </a:t>
            </a:r>
            <a:r>
              <a:rPr kumimoji="0" sz="2000" b="0" i="0" u="none" strike="noStrike" kern="1200" cap="none" spc="-10" normalizeH="0" baseline="0" noProof="0" dirty="0">
                <a:ln>
                  <a:noFill/>
                </a:ln>
                <a:solidFill>
                  <a:srgbClr val="2E2B1F"/>
                </a:solidFill>
                <a:effectLst/>
                <a:uLnTx/>
                <a:uFillTx/>
                <a:latin typeface="Carlito"/>
                <a:ea typeface="+mn-ea"/>
                <a:cs typeface="Carlito"/>
              </a:rPr>
              <a:t>saturation </a:t>
            </a:r>
            <a:r>
              <a:rPr kumimoji="0" sz="20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000" b="0" i="0" u="none" strike="noStrike" kern="1200" cap="none" spc="-5" normalizeH="0" baseline="0" noProof="0" dirty="0">
                <a:ln>
                  <a:noFill/>
                </a:ln>
                <a:solidFill>
                  <a:srgbClr val="2E2B1F"/>
                </a:solidFill>
                <a:effectLst/>
                <a:uLnTx/>
                <a:uFillTx/>
                <a:latin typeface="Carlito"/>
                <a:ea typeface="+mn-ea"/>
                <a:cs typeface="Carlito"/>
              </a:rPr>
              <a:t>(boiling point) </a:t>
            </a:r>
            <a:r>
              <a:rPr kumimoji="0" sz="2000" b="0" i="0" u="none" strike="noStrike" kern="1200" cap="none" spc="-15" normalizeH="0" baseline="0" noProof="0" dirty="0">
                <a:ln>
                  <a:noFill/>
                </a:ln>
                <a:solidFill>
                  <a:srgbClr val="2E2B1F"/>
                </a:solidFill>
                <a:effectLst/>
                <a:uLnTx/>
                <a:uFillTx/>
                <a:latin typeface="Carlito"/>
                <a:ea typeface="+mn-ea"/>
                <a:cs typeface="Carlito"/>
              </a:rPr>
              <a:t>at </a:t>
            </a:r>
            <a:r>
              <a:rPr kumimoji="0" sz="2000" b="0" i="0" u="none" strike="noStrike" kern="1200" cap="none" spc="-10" normalizeH="0" baseline="0" noProof="0" dirty="0">
                <a:ln>
                  <a:noFill/>
                </a:ln>
                <a:solidFill>
                  <a:srgbClr val="2E2B1F"/>
                </a:solidFill>
                <a:effectLst/>
                <a:uLnTx/>
                <a:uFillTx/>
                <a:latin typeface="Carlito"/>
                <a:ea typeface="+mn-ea"/>
                <a:cs typeface="Carlito"/>
              </a:rPr>
              <a:t>constant  pressure. </a:t>
            </a:r>
            <a:r>
              <a:rPr kumimoji="0" sz="2000" b="0" i="0" u="none" strike="noStrike" kern="1200" cap="none" spc="-5" normalizeH="0" baseline="0" noProof="0" dirty="0">
                <a:ln>
                  <a:noFill/>
                </a:ln>
                <a:solidFill>
                  <a:srgbClr val="2E2B1F"/>
                </a:solidFill>
                <a:effectLst/>
                <a:uLnTx/>
                <a:uFillTx/>
                <a:latin typeface="Carlito"/>
                <a:ea typeface="+mn-ea"/>
                <a:cs typeface="Carlito"/>
              </a:rPr>
              <a:t>(Line</a:t>
            </a:r>
            <a:r>
              <a:rPr kumimoji="0" sz="2000" b="0" i="0" u="none" strike="noStrike" kern="1200" cap="none" spc="0" normalizeH="0" baseline="0" noProof="0" dirty="0">
                <a:ln>
                  <a:noFill/>
                </a:ln>
                <a:solidFill>
                  <a:srgbClr val="2E2B1F"/>
                </a:solidFill>
                <a:effectLst/>
                <a:uLnTx/>
                <a:uFillTx/>
                <a:latin typeface="Carlito"/>
                <a:ea typeface="+mn-ea"/>
                <a:cs typeface="Carlito"/>
              </a:rPr>
              <a:t> R-S)</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just" defTabSz="914400" rtl="0" eaLnBrk="1" fontAlgn="auto" latinLnBrk="0" hangingPunct="1">
              <a:lnSpc>
                <a:spcPct val="100000"/>
              </a:lnSpc>
              <a:spcBef>
                <a:spcPts val="480"/>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hf </a:t>
            </a:r>
            <a:r>
              <a:rPr kumimoji="0" sz="2000" b="0" i="0" u="none" strike="noStrike" kern="1200" cap="none" spc="0" normalizeH="0" baseline="0" noProof="0" dirty="0">
                <a:ln>
                  <a:noFill/>
                </a:ln>
                <a:solidFill>
                  <a:srgbClr val="2E2B1F"/>
                </a:solidFill>
                <a:effectLst/>
                <a:uLnTx/>
                <a:uFillTx/>
                <a:latin typeface="Carlito"/>
                <a:ea typeface="+mn-ea"/>
                <a:cs typeface="Carlito"/>
              </a:rPr>
              <a:t>= cpw </a:t>
            </a:r>
            <a:r>
              <a:rPr kumimoji="0" sz="2000" b="0" i="0" u="none" strike="noStrike" kern="1200" cap="none" spc="-5" normalizeH="0" baseline="0" noProof="0" dirty="0">
                <a:ln>
                  <a:noFill/>
                </a:ln>
                <a:solidFill>
                  <a:srgbClr val="2E2B1F"/>
                </a:solidFill>
                <a:effectLst/>
                <a:uLnTx/>
                <a:uFillTx/>
                <a:latin typeface="Carlito"/>
                <a:ea typeface="+mn-ea"/>
                <a:cs typeface="Carlito"/>
              </a:rPr>
              <a:t>(tsat </a:t>
            </a:r>
            <a:r>
              <a:rPr kumimoji="0" sz="2000" b="0" i="0" u="none" strike="noStrike" kern="1200" cap="none" spc="-114" normalizeH="0" baseline="0" noProof="0" dirty="0">
                <a:ln>
                  <a:noFill/>
                </a:ln>
                <a:solidFill>
                  <a:srgbClr val="2E2B1F"/>
                </a:solidFill>
                <a:effectLst/>
                <a:uLnTx/>
                <a:uFillTx/>
                <a:latin typeface="Arial"/>
                <a:ea typeface="+mn-ea"/>
                <a:cs typeface="Arial"/>
              </a:rPr>
              <a:t>– </a:t>
            </a:r>
            <a:r>
              <a:rPr kumimoji="0" sz="2000" b="0" i="0" u="none" strike="noStrike" kern="1200" cap="none" spc="0" normalizeH="0" baseline="0" noProof="0" dirty="0">
                <a:ln>
                  <a:noFill/>
                </a:ln>
                <a:solidFill>
                  <a:srgbClr val="2E2B1F"/>
                </a:solidFill>
                <a:effectLst/>
                <a:uLnTx/>
                <a:uFillTx/>
                <a:latin typeface="Carlito"/>
                <a:ea typeface="+mn-ea"/>
                <a:cs typeface="Carlito"/>
              </a:rPr>
              <a:t>0) kJ/kg</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just" defTabSz="914400" rtl="0" eaLnBrk="1" fontAlgn="auto" latinLnBrk="0" hangingPunct="1">
              <a:lnSpc>
                <a:spcPct val="100000"/>
              </a:lnSpc>
              <a:spcBef>
                <a:spcPts val="48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cpw = 4.187 kJ/kgK = </a:t>
            </a:r>
            <a:r>
              <a:rPr kumimoji="0" sz="2000" b="0" i="0" u="none" strike="noStrike" kern="1200" cap="none" spc="-5" normalizeH="0" baseline="0" noProof="0" dirty="0">
                <a:ln>
                  <a:noFill/>
                </a:ln>
                <a:solidFill>
                  <a:srgbClr val="2E2B1F"/>
                </a:solidFill>
                <a:effectLst/>
                <a:uLnTx/>
                <a:uFillTx/>
                <a:latin typeface="Carlito"/>
                <a:ea typeface="+mn-ea"/>
                <a:cs typeface="Carlito"/>
              </a:rPr>
              <a:t>specific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5" normalizeH="0" baseline="0" noProof="0" dirty="0">
                <a:ln>
                  <a:noFill/>
                </a:ln>
                <a:solidFill>
                  <a:srgbClr val="2E2B1F"/>
                </a:solidFill>
                <a:effectLst/>
                <a:uLnTx/>
                <a:uFillTx/>
                <a:latin typeface="Carlito"/>
                <a:ea typeface="+mn-ea"/>
                <a:cs typeface="Carlito"/>
              </a:rPr>
              <a:t>of</a:t>
            </a:r>
            <a:r>
              <a:rPr kumimoji="0" sz="2000" b="0" i="0" u="none" strike="noStrike" kern="1200" cap="none" spc="-55" normalizeH="0" baseline="0" noProof="0" dirty="0">
                <a:ln>
                  <a:noFill/>
                </a:ln>
                <a:solidFill>
                  <a:srgbClr val="2E2B1F"/>
                </a:solidFill>
                <a:effectLst/>
                <a:uLnTx/>
                <a:uFillTx/>
                <a:latin typeface="Carlito"/>
                <a:ea typeface="+mn-ea"/>
                <a:cs typeface="Carlito"/>
              </a:rPr>
              <a:t> </a:t>
            </a:r>
            <a:r>
              <a:rPr kumimoji="0" sz="2000" b="0" i="0" u="none" strike="noStrike" kern="1200" cap="none" spc="-15" normalizeH="0" baseline="0" noProof="0" dirty="0">
                <a:ln>
                  <a:noFill/>
                </a:ln>
                <a:solidFill>
                  <a:srgbClr val="2E2B1F"/>
                </a:solidFill>
                <a:effectLst/>
                <a:uLnTx/>
                <a:uFillTx/>
                <a:latin typeface="Carlito"/>
                <a:ea typeface="+mn-ea"/>
                <a:cs typeface="Carlito"/>
              </a:rPr>
              <a:t>water</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520"/>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484230"/>
                </a:solidFill>
                <a:effectLst/>
                <a:uLnTx/>
                <a:uFillTx/>
                <a:latin typeface="Carlito"/>
                <a:ea typeface="+mn-ea"/>
                <a:cs typeface="Carlito"/>
              </a:rPr>
              <a:t>Enthalpy </a:t>
            </a:r>
            <a:r>
              <a:rPr kumimoji="0" sz="2200" b="0" i="0" u="none" strike="noStrike" kern="1200" cap="none" spc="-5" normalizeH="0" baseline="0" noProof="0" dirty="0">
                <a:ln>
                  <a:noFill/>
                </a:ln>
                <a:solidFill>
                  <a:srgbClr val="484230"/>
                </a:solidFill>
                <a:effectLst/>
                <a:uLnTx/>
                <a:uFillTx/>
                <a:latin typeface="Carlito"/>
                <a:ea typeface="+mn-ea"/>
                <a:cs typeface="Carlito"/>
              </a:rPr>
              <a:t>of </a:t>
            </a:r>
            <a:r>
              <a:rPr kumimoji="0" sz="2200" b="0" i="0" u="none" strike="noStrike" kern="1200" cap="none" spc="-20" normalizeH="0" baseline="0" noProof="0" dirty="0">
                <a:ln>
                  <a:noFill/>
                </a:ln>
                <a:solidFill>
                  <a:srgbClr val="484230"/>
                </a:solidFill>
                <a:effectLst/>
                <a:uLnTx/>
                <a:uFillTx/>
                <a:latin typeface="Carlito"/>
                <a:ea typeface="+mn-ea"/>
                <a:cs typeface="Carlito"/>
              </a:rPr>
              <a:t>Evaporation </a:t>
            </a:r>
            <a:r>
              <a:rPr kumimoji="0" sz="2200" b="0" i="0" u="none" strike="noStrike" kern="1200" cap="none" spc="-5" normalizeH="0" baseline="0" noProof="0" dirty="0">
                <a:ln>
                  <a:noFill/>
                </a:ln>
                <a:solidFill>
                  <a:srgbClr val="484230"/>
                </a:solidFill>
                <a:effectLst/>
                <a:uLnTx/>
                <a:uFillTx/>
                <a:latin typeface="Carlito"/>
                <a:ea typeface="+mn-ea"/>
                <a:cs typeface="Carlito"/>
              </a:rPr>
              <a:t>or </a:t>
            </a:r>
            <a:r>
              <a:rPr kumimoji="0" sz="2200" b="0" i="0" u="none" strike="noStrike" kern="1200" cap="none" spc="-20" normalizeH="0" baseline="0" noProof="0" dirty="0">
                <a:ln>
                  <a:noFill/>
                </a:ln>
                <a:solidFill>
                  <a:srgbClr val="484230"/>
                </a:solidFill>
                <a:effectLst/>
                <a:uLnTx/>
                <a:uFillTx/>
                <a:latin typeface="Carlito"/>
                <a:ea typeface="+mn-ea"/>
                <a:cs typeface="Carlito"/>
              </a:rPr>
              <a:t>Latent </a:t>
            </a:r>
            <a:r>
              <a:rPr kumimoji="0" sz="2200" b="0" i="0" u="none" strike="noStrike" kern="1200" cap="none" spc="-15" normalizeH="0" baseline="0" noProof="0" dirty="0">
                <a:ln>
                  <a:noFill/>
                </a:ln>
                <a:solidFill>
                  <a:srgbClr val="484230"/>
                </a:solidFill>
                <a:effectLst/>
                <a:uLnTx/>
                <a:uFillTx/>
                <a:latin typeface="Carlito"/>
                <a:ea typeface="+mn-ea"/>
                <a:cs typeface="Carlito"/>
              </a:rPr>
              <a:t>heat</a:t>
            </a:r>
            <a:r>
              <a:rPr kumimoji="0" sz="2200" b="0" i="0" u="none" strike="noStrike" kern="1200" cap="none" spc="70" normalizeH="0" baseline="0" noProof="0" dirty="0">
                <a:ln>
                  <a:noFill/>
                </a:ln>
                <a:solidFill>
                  <a:srgbClr val="484230"/>
                </a:solidFill>
                <a:effectLst/>
                <a:uLnTx/>
                <a:uFillTx/>
                <a:latin typeface="Carlito"/>
                <a:ea typeface="+mn-ea"/>
                <a:cs typeface="Carlito"/>
              </a:rPr>
              <a:t> </a:t>
            </a:r>
            <a:r>
              <a:rPr kumimoji="0" sz="2200" b="0" i="0" u="none" strike="noStrike" kern="1200" cap="none" spc="-20" normalizeH="0" baseline="0" noProof="0" dirty="0">
                <a:ln>
                  <a:noFill/>
                </a:ln>
                <a:solidFill>
                  <a:srgbClr val="484230"/>
                </a:solidFill>
                <a:effectLst/>
                <a:uLnTx/>
                <a:uFillTx/>
                <a:latin typeface="Carlito"/>
                <a:ea typeface="+mn-ea"/>
                <a:cs typeface="Carlito"/>
              </a:rPr>
              <a:t>(hfg)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5080" lvl="0" indent="-229235" algn="l" defTabSz="914400" rtl="0" eaLnBrk="1" fontAlgn="auto" latinLnBrk="0" hangingPunct="1">
              <a:lnSpc>
                <a:spcPct val="100000"/>
              </a:lnSpc>
              <a:spcBef>
                <a:spcPts val="490"/>
              </a:spcBef>
              <a:spcAft>
                <a:spcPts val="0"/>
              </a:spcAft>
              <a:buClr>
                <a:srgbClr val="A9A47B"/>
              </a:buClr>
              <a:buSzTx/>
              <a:buFont typeface="Arial"/>
              <a:buChar char="•"/>
              <a:tabLst>
                <a:tab pos="241300" algn="l"/>
                <a:tab pos="241935" algn="l"/>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5" normalizeH="0" baseline="0" noProof="0" dirty="0">
                <a:ln>
                  <a:noFill/>
                </a:ln>
                <a:solidFill>
                  <a:srgbClr val="2E2B1F"/>
                </a:solidFill>
                <a:effectLst/>
                <a:uLnTx/>
                <a:uFillTx/>
                <a:latin typeface="Carlito"/>
                <a:ea typeface="+mn-ea"/>
                <a:cs typeface="Carlito"/>
              </a:rPr>
              <a:t>amount 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to </a:t>
            </a:r>
            <a:r>
              <a:rPr kumimoji="0" sz="2000" b="0" i="0" u="none" strike="noStrike" kern="1200" cap="none" spc="0" normalizeH="0" baseline="0" noProof="0" dirty="0">
                <a:ln>
                  <a:noFill/>
                </a:ln>
                <a:solidFill>
                  <a:srgbClr val="2E2B1F"/>
                </a:solidFill>
                <a:effectLst/>
                <a:uLnTx/>
                <a:uFillTx/>
                <a:latin typeface="Carlito"/>
                <a:ea typeface="+mn-ea"/>
                <a:cs typeface="Carlito"/>
              </a:rPr>
              <a:t>change the </a:t>
            </a:r>
            <a:r>
              <a:rPr kumimoji="0" sz="2000" b="0" i="0" u="none" strike="noStrike" kern="1200" cap="none" spc="-5" normalizeH="0" baseline="0" noProof="0" dirty="0">
                <a:ln>
                  <a:noFill/>
                </a:ln>
                <a:solidFill>
                  <a:srgbClr val="2E2B1F"/>
                </a:solidFill>
                <a:effectLst/>
                <a:uLnTx/>
                <a:uFillTx/>
                <a:latin typeface="Carlito"/>
                <a:ea typeface="+mn-ea"/>
                <a:cs typeface="Carlito"/>
              </a:rPr>
              <a:t>phase of one </a:t>
            </a:r>
            <a:r>
              <a:rPr kumimoji="0" sz="2000" b="0" i="0" u="none" strike="noStrike" kern="1200" cap="none" spc="0" normalizeH="0" baseline="0" noProof="0" dirty="0">
                <a:ln>
                  <a:noFill/>
                </a:ln>
                <a:solidFill>
                  <a:srgbClr val="2E2B1F"/>
                </a:solidFill>
                <a:effectLst/>
                <a:uLnTx/>
                <a:uFillTx/>
                <a:latin typeface="Carlito"/>
                <a:ea typeface="+mn-ea"/>
                <a:cs typeface="Carlito"/>
              </a:rPr>
              <a:t>kg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5" normalizeH="0" baseline="0" noProof="0" dirty="0">
                <a:ln>
                  <a:noFill/>
                </a:ln>
                <a:solidFill>
                  <a:srgbClr val="2E2B1F"/>
                </a:solidFill>
                <a:effectLst/>
                <a:uLnTx/>
                <a:uFillTx/>
                <a:latin typeface="Carlito"/>
                <a:ea typeface="+mn-ea"/>
                <a:cs typeface="Carlito"/>
              </a:rPr>
              <a:t>water  from saturated </a:t>
            </a:r>
            <a:r>
              <a:rPr kumimoji="0" sz="2000" b="0" i="0" u="none" strike="noStrike" kern="1200" cap="none" spc="-5" normalizeH="0" baseline="0" noProof="0" dirty="0">
                <a:ln>
                  <a:noFill/>
                </a:ln>
                <a:solidFill>
                  <a:srgbClr val="2E2B1F"/>
                </a:solidFill>
                <a:effectLst/>
                <a:uLnTx/>
                <a:uFillTx/>
                <a:latin typeface="Carlito"/>
                <a:ea typeface="+mn-ea"/>
                <a:cs typeface="Carlito"/>
              </a:rPr>
              <a:t>liquid </a:t>
            </a:r>
            <a:r>
              <a:rPr kumimoji="0" sz="2000" b="0" i="0" u="none" strike="noStrike" kern="1200" cap="none" spc="-20" normalizeH="0" baseline="0" noProof="0" dirty="0">
                <a:ln>
                  <a:noFill/>
                </a:ln>
                <a:solidFill>
                  <a:srgbClr val="2E2B1F"/>
                </a:solidFill>
                <a:effectLst/>
                <a:uLnTx/>
                <a:uFillTx/>
                <a:latin typeface="Carlito"/>
                <a:ea typeface="+mn-ea"/>
                <a:cs typeface="Carlito"/>
              </a:rPr>
              <a:t>state </a:t>
            </a:r>
            <a:r>
              <a:rPr kumimoji="0" sz="2000" b="0" i="0" u="none" strike="noStrike" kern="1200" cap="none" spc="-15" normalizeH="0" baseline="0" noProof="0" dirty="0">
                <a:ln>
                  <a:noFill/>
                </a:ln>
                <a:solidFill>
                  <a:srgbClr val="2E2B1F"/>
                </a:solidFill>
                <a:effectLst/>
                <a:uLnTx/>
                <a:uFillTx/>
                <a:latin typeface="Carlito"/>
                <a:ea typeface="+mn-ea"/>
                <a:cs typeface="Carlito"/>
              </a:rPr>
              <a:t>to saturated </a:t>
            </a:r>
            <a:r>
              <a:rPr kumimoji="0" sz="2000" b="0" i="0" u="none" strike="noStrike" kern="1200" cap="none" spc="-5" normalizeH="0" baseline="0" noProof="0" dirty="0">
                <a:ln>
                  <a:noFill/>
                </a:ln>
                <a:solidFill>
                  <a:srgbClr val="2E2B1F"/>
                </a:solidFill>
                <a:effectLst/>
                <a:uLnTx/>
                <a:uFillTx/>
                <a:latin typeface="Carlito"/>
                <a:ea typeface="+mn-ea"/>
                <a:cs typeface="Carlito"/>
              </a:rPr>
              <a:t>vapour </a:t>
            </a:r>
            <a:r>
              <a:rPr kumimoji="0" sz="2000" b="0" i="0" u="none" strike="noStrike" kern="1200" cap="none" spc="-20" normalizeH="0" baseline="0" noProof="0" dirty="0">
                <a:ln>
                  <a:noFill/>
                </a:ln>
                <a:solidFill>
                  <a:srgbClr val="2E2B1F"/>
                </a:solidFill>
                <a:effectLst/>
                <a:uLnTx/>
                <a:uFillTx/>
                <a:latin typeface="Carlito"/>
                <a:ea typeface="+mn-ea"/>
                <a:cs typeface="Carlito"/>
              </a:rPr>
              <a:t>state </a:t>
            </a:r>
            <a:r>
              <a:rPr kumimoji="0" sz="2000" b="0" i="0" u="none" strike="noStrike" kern="1200" cap="none" spc="-15" normalizeH="0" baseline="0" noProof="0" dirty="0">
                <a:ln>
                  <a:noFill/>
                </a:ln>
                <a:solidFill>
                  <a:srgbClr val="2E2B1F"/>
                </a:solidFill>
                <a:effectLst/>
                <a:uLnTx/>
                <a:uFillTx/>
                <a:latin typeface="Carlito"/>
                <a:ea typeface="+mn-ea"/>
                <a:cs typeface="Carlito"/>
              </a:rPr>
              <a:t>at </a:t>
            </a:r>
            <a:r>
              <a:rPr kumimoji="0" sz="2000" b="0" i="0" u="none" strike="noStrike" kern="1200" cap="none" spc="-10" normalizeH="0" baseline="0" noProof="0" dirty="0">
                <a:ln>
                  <a:noFill/>
                </a:ln>
                <a:solidFill>
                  <a:srgbClr val="2E2B1F"/>
                </a:solidFill>
                <a:effectLst/>
                <a:uLnTx/>
                <a:uFillTx/>
                <a:latin typeface="Carlito"/>
                <a:ea typeface="+mn-ea"/>
                <a:cs typeface="Carlito"/>
              </a:rPr>
              <a:t>constant  saturation </a:t>
            </a:r>
            <a:r>
              <a:rPr kumimoji="0" sz="2000" b="0" i="0" u="none" strike="noStrike" kern="1200" cap="none" spc="-15" normalizeH="0" baseline="0" noProof="0" dirty="0">
                <a:ln>
                  <a:noFill/>
                </a:ln>
                <a:solidFill>
                  <a:srgbClr val="2E2B1F"/>
                </a:solidFill>
                <a:effectLst/>
                <a:uLnTx/>
                <a:uFillTx/>
                <a:latin typeface="Carlito"/>
                <a:ea typeface="+mn-ea"/>
                <a:cs typeface="Carlito"/>
              </a:rPr>
              <a:t>temperature </a:t>
            </a:r>
            <a:r>
              <a:rPr kumimoji="0" sz="2000" b="0" i="0" u="none" strike="noStrike" kern="1200" cap="none" spc="0" normalizeH="0" baseline="0" noProof="0" dirty="0">
                <a:ln>
                  <a:noFill/>
                </a:ln>
                <a:solidFill>
                  <a:srgbClr val="2E2B1F"/>
                </a:solidFill>
                <a:effectLst/>
                <a:uLnTx/>
                <a:uFillTx/>
                <a:latin typeface="Carlito"/>
                <a:ea typeface="+mn-ea"/>
                <a:cs typeface="Carlito"/>
              </a:rPr>
              <a:t>and </a:t>
            </a:r>
            <a:r>
              <a:rPr kumimoji="0" sz="2000" b="0" i="0" u="none" strike="noStrike" kern="1200" cap="none" spc="-10" normalizeH="0" baseline="0" noProof="0" dirty="0">
                <a:ln>
                  <a:noFill/>
                </a:ln>
                <a:solidFill>
                  <a:srgbClr val="2E2B1F"/>
                </a:solidFill>
                <a:effectLst/>
                <a:uLnTx/>
                <a:uFillTx/>
                <a:latin typeface="Carlito"/>
                <a:ea typeface="+mn-ea"/>
                <a:cs typeface="Carlito"/>
              </a:rPr>
              <a:t>pressure. </a:t>
            </a:r>
            <a:r>
              <a:rPr kumimoji="0" sz="2000" b="0" i="0" u="none" strike="noStrike" kern="1200" cap="none" spc="-5" normalizeH="0" baseline="0" noProof="0" dirty="0">
                <a:ln>
                  <a:noFill/>
                </a:ln>
                <a:solidFill>
                  <a:srgbClr val="2E2B1F"/>
                </a:solidFill>
                <a:effectLst/>
                <a:uLnTx/>
                <a:uFillTx/>
                <a:latin typeface="Carlito"/>
                <a:ea typeface="+mn-ea"/>
                <a:cs typeface="Carlito"/>
              </a:rPr>
              <a:t>(Line</a:t>
            </a:r>
            <a:r>
              <a:rPr kumimoji="0" sz="2000" b="0" i="0" u="none" strike="noStrike" kern="1200" cap="none" spc="45" normalizeH="0" baseline="0" noProof="0" dirty="0">
                <a:ln>
                  <a:noFill/>
                </a:ln>
                <a:solidFill>
                  <a:srgbClr val="2E2B1F"/>
                </a:solidFill>
                <a:effectLst/>
                <a:uLnTx/>
                <a:uFillTx/>
                <a:latin typeface="Carlito"/>
                <a:ea typeface="+mn-ea"/>
                <a:cs typeface="Carlito"/>
              </a:rPr>
              <a:t> </a:t>
            </a:r>
            <a:r>
              <a:rPr kumimoji="0" sz="2000" b="0" i="0" u="none" strike="noStrike" kern="1200" cap="none" spc="0" normalizeH="0" baseline="0" noProof="0" dirty="0">
                <a:ln>
                  <a:noFill/>
                </a:ln>
                <a:solidFill>
                  <a:srgbClr val="2E2B1F"/>
                </a:solidFill>
                <a:effectLst/>
                <a:uLnTx/>
                <a:uFillTx/>
                <a:latin typeface="Carlito"/>
                <a:ea typeface="+mn-ea"/>
                <a:cs typeface="Carlito"/>
              </a:rPr>
              <a:t>S-T)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520"/>
              </a:spcBef>
              <a:spcAft>
                <a:spcPts val="0"/>
              </a:spcAft>
              <a:buClr>
                <a:srgbClr val="A9A47B"/>
              </a:buClr>
              <a:buSzTx/>
              <a:buFont typeface="Arial"/>
              <a:buChar char="•"/>
              <a:tabLst>
                <a:tab pos="241300" algn="l"/>
                <a:tab pos="241935" algn="l"/>
              </a:tabLst>
              <a:defRPr/>
            </a:pPr>
            <a:r>
              <a:rPr kumimoji="0" sz="2200" b="0" i="0" u="none" strike="noStrike" kern="1200" cap="none" spc="-10" normalizeH="0" baseline="0" noProof="0" dirty="0">
                <a:ln>
                  <a:noFill/>
                </a:ln>
                <a:solidFill>
                  <a:srgbClr val="484230"/>
                </a:solidFill>
                <a:effectLst/>
                <a:uLnTx/>
                <a:uFillTx/>
                <a:latin typeface="Carlito"/>
                <a:ea typeface="+mn-ea"/>
                <a:cs typeface="Carlito"/>
              </a:rPr>
              <a:t>Enthalpy </a:t>
            </a:r>
            <a:r>
              <a:rPr kumimoji="0" sz="2200" b="0" i="0" u="none" strike="noStrike" kern="1200" cap="none" spc="-5" normalizeH="0" baseline="0" noProof="0" dirty="0">
                <a:ln>
                  <a:noFill/>
                </a:ln>
                <a:solidFill>
                  <a:srgbClr val="484230"/>
                </a:solidFill>
                <a:effectLst/>
                <a:uLnTx/>
                <a:uFillTx/>
                <a:latin typeface="Carlito"/>
                <a:ea typeface="+mn-ea"/>
                <a:cs typeface="Carlito"/>
              </a:rPr>
              <a:t>of dry </a:t>
            </a:r>
            <a:r>
              <a:rPr kumimoji="0" sz="2200" b="0" i="0" u="none" strike="noStrike" kern="1200" cap="none" spc="-20" normalizeH="0" baseline="0" noProof="0" dirty="0">
                <a:ln>
                  <a:noFill/>
                </a:ln>
                <a:solidFill>
                  <a:srgbClr val="484230"/>
                </a:solidFill>
                <a:effectLst/>
                <a:uLnTx/>
                <a:uFillTx/>
                <a:latin typeface="Carlito"/>
                <a:ea typeface="+mn-ea"/>
                <a:cs typeface="Carlito"/>
              </a:rPr>
              <a:t>saturated </a:t>
            </a:r>
            <a:r>
              <a:rPr kumimoji="0" sz="2200" b="0" i="0" u="none" strike="noStrike" kern="1200" cap="none" spc="-15" normalizeH="0" baseline="0" noProof="0" dirty="0">
                <a:ln>
                  <a:noFill/>
                </a:ln>
                <a:solidFill>
                  <a:srgbClr val="484230"/>
                </a:solidFill>
                <a:effectLst/>
                <a:uLnTx/>
                <a:uFillTx/>
                <a:latin typeface="Carlito"/>
                <a:ea typeface="+mn-ea"/>
                <a:cs typeface="Carlito"/>
              </a:rPr>
              <a:t>steam</a:t>
            </a:r>
            <a:r>
              <a:rPr kumimoji="0" sz="2200" b="0" i="0" u="none" strike="noStrike" kern="1200" cap="none" spc="65" normalizeH="0" baseline="0" noProof="0" dirty="0">
                <a:ln>
                  <a:noFill/>
                </a:ln>
                <a:solidFill>
                  <a:srgbClr val="484230"/>
                </a:solidFill>
                <a:effectLst/>
                <a:uLnTx/>
                <a:uFillTx/>
                <a:latin typeface="Carlito"/>
                <a:ea typeface="+mn-ea"/>
                <a:cs typeface="Carlito"/>
              </a:rPr>
              <a:t> </a:t>
            </a:r>
            <a:r>
              <a:rPr kumimoji="0" sz="2200" b="0" i="0" u="none" strike="noStrike" kern="1200" cap="none" spc="-10" normalizeH="0" baseline="0" noProof="0" dirty="0">
                <a:ln>
                  <a:noFill/>
                </a:ln>
                <a:solidFill>
                  <a:srgbClr val="484230"/>
                </a:solidFill>
                <a:effectLst/>
                <a:uLnTx/>
                <a:uFillTx/>
                <a:latin typeface="Carlito"/>
                <a:ea typeface="+mn-ea"/>
                <a:cs typeface="Carlito"/>
              </a:rPr>
              <a:t>(hg)</a:t>
            </a:r>
            <a:endParaRPr kumimoji="0" sz="22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490"/>
              </a:spcBef>
              <a:spcAft>
                <a:spcPts val="0"/>
              </a:spcAft>
              <a:buClr>
                <a:srgbClr val="A9A47B"/>
              </a:buClr>
              <a:buSzTx/>
              <a:buFont typeface="Arial"/>
              <a:buChar char="•"/>
              <a:tabLst>
                <a:tab pos="241300" algn="l"/>
                <a:tab pos="241935" algn="l"/>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total </a:t>
            </a:r>
            <a:r>
              <a:rPr kumimoji="0" sz="2000" b="0" i="0" u="none" strike="noStrike" kern="1200" cap="none" spc="-5" normalizeH="0" baseline="0" noProof="0" dirty="0">
                <a:ln>
                  <a:noFill/>
                </a:ln>
                <a:solidFill>
                  <a:srgbClr val="2E2B1F"/>
                </a:solidFill>
                <a:effectLst/>
                <a:uLnTx/>
                <a:uFillTx/>
                <a:latin typeface="Carlito"/>
                <a:ea typeface="+mn-ea"/>
                <a:cs typeface="Carlito"/>
              </a:rPr>
              <a:t>amount </a:t>
            </a:r>
            <a:r>
              <a:rPr kumimoji="0" sz="2000" b="0" i="0" u="none" strike="noStrike" kern="1200" cap="none" spc="0"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to </a:t>
            </a:r>
            <a:r>
              <a:rPr kumimoji="0" sz="2000" b="0" i="0" u="none" strike="noStrike" kern="1200" cap="none" spc="-15" normalizeH="0" baseline="0" noProof="0" dirty="0">
                <a:ln>
                  <a:noFill/>
                </a:ln>
                <a:solidFill>
                  <a:srgbClr val="2E2B1F"/>
                </a:solidFill>
                <a:effectLst/>
                <a:uLnTx/>
                <a:uFillTx/>
                <a:latin typeface="Carlito"/>
                <a:ea typeface="+mn-ea"/>
                <a:cs typeface="Carlito"/>
              </a:rPr>
              <a:t>generate </a:t>
            </a:r>
            <a:r>
              <a:rPr kumimoji="0" sz="2000" b="0" i="0" u="none" strike="noStrike" kern="1200" cap="none" spc="0" normalizeH="0" baseline="0" noProof="0" dirty="0">
                <a:ln>
                  <a:noFill/>
                </a:ln>
                <a:solidFill>
                  <a:srgbClr val="2E2B1F"/>
                </a:solidFill>
                <a:effectLst/>
                <a:uLnTx/>
                <a:uFillTx/>
                <a:latin typeface="Carlito"/>
                <a:ea typeface="+mn-ea"/>
                <a:cs typeface="Carlito"/>
              </a:rPr>
              <a:t>one kg of</a:t>
            </a:r>
            <a:r>
              <a:rPr kumimoji="0" sz="2000" b="0" i="0" u="none" strike="noStrike" kern="1200" cap="none" spc="-20" normalizeH="0" baseline="0" noProof="0" dirty="0">
                <a:ln>
                  <a:noFill/>
                </a:ln>
                <a:solidFill>
                  <a:srgbClr val="2E2B1F"/>
                </a:solidFill>
                <a:effectLst/>
                <a:uLnTx/>
                <a:uFillTx/>
                <a:latin typeface="Carlito"/>
                <a:ea typeface="+mn-ea"/>
                <a:cs typeface="Carlito"/>
              </a:rPr>
              <a:t> </a:t>
            </a:r>
            <a:r>
              <a:rPr kumimoji="0" sz="2000" b="0" i="0" u="none" strike="noStrike" kern="1200" cap="none" spc="0" normalizeH="0" baseline="0" noProof="0" dirty="0">
                <a:ln>
                  <a:noFill/>
                </a:ln>
                <a:solidFill>
                  <a:srgbClr val="2E2B1F"/>
                </a:solidFill>
                <a:effectLst/>
                <a:uLnTx/>
                <a:uFillTx/>
                <a:latin typeface="Carlito"/>
                <a:ea typeface="+mn-ea"/>
                <a:cs typeface="Carlito"/>
              </a:rPr>
              <a:t>dry</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15" normalizeH="0" baseline="0" noProof="0" dirty="0">
                <a:ln>
                  <a:noFill/>
                </a:ln>
                <a:solidFill>
                  <a:srgbClr val="2E2B1F"/>
                </a:solidFill>
                <a:effectLst/>
                <a:uLnTx/>
                <a:uFillTx/>
                <a:latin typeface="Carlito"/>
                <a:ea typeface="+mn-ea"/>
                <a:cs typeface="Carlito"/>
              </a:rPr>
              <a:t>saturated </a:t>
            </a:r>
            <a:r>
              <a:rPr kumimoji="0" sz="2000" b="0" i="0" u="none" strike="noStrike" kern="1200" cap="none" spc="-10" normalizeH="0" baseline="0" noProof="0" dirty="0">
                <a:ln>
                  <a:noFill/>
                </a:ln>
                <a:solidFill>
                  <a:srgbClr val="2E2B1F"/>
                </a:solidFill>
                <a:effectLst/>
                <a:uLnTx/>
                <a:uFillTx/>
                <a:latin typeface="Carlito"/>
                <a:ea typeface="+mn-ea"/>
                <a:cs typeface="Carlito"/>
              </a:rPr>
              <a:t>steam </a:t>
            </a:r>
            <a:r>
              <a:rPr kumimoji="0" sz="2000" b="0" i="0" u="none" strike="noStrike" kern="1200" cap="none" spc="-15" normalizeH="0" baseline="0" noProof="0" dirty="0">
                <a:ln>
                  <a:noFill/>
                </a:ln>
                <a:solidFill>
                  <a:srgbClr val="2E2B1F"/>
                </a:solidFill>
                <a:effectLst/>
                <a:uLnTx/>
                <a:uFillTx/>
                <a:latin typeface="Carlito"/>
                <a:ea typeface="+mn-ea"/>
                <a:cs typeface="Carlito"/>
              </a:rPr>
              <a:t>from </a:t>
            </a:r>
            <a:r>
              <a:rPr kumimoji="0" sz="2000" b="0" i="0" u="none" strike="noStrike" kern="1200" cap="none" spc="-20" normalizeH="0" baseline="0" noProof="0" dirty="0">
                <a:ln>
                  <a:noFill/>
                </a:ln>
                <a:solidFill>
                  <a:srgbClr val="2E2B1F"/>
                </a:solidFill>
                <a:effectLst/>
                <a:uLnTx/>
                <a:uFillTx/>
                <a:latin typeface="Carlito"/>
                <a:ea typeface="+mn-ea"/>
                <a:cs typeface="Carlito"/>
              </a:rPr>
              <a:t>water</a:t>
            </a:r>
            <a:r>
              <a:rPr kumimoji="0" sz="2000" b="0" i="0" u="none" strike="noStrike" kern="1200" cap="none" spc="70" normalizeH="0" baseline="0" noProof="0" dirty="0">
                <a:ln>
                  <a:noFill/>
                </a:ln>
                <a:solidFill>
                  <a:srgbClr val="2E2B1F"/>
                </a:solidFill>
                <a:effectLst/>
                <a:uLnTx/>
                <a:uFillTx/>
                <a:latin typeface="Carlito"/>
                <a:ea typeface="+mn-ea"/>
                <a:cs typeface="Carlito"/>
              </a:rPr>
              <a:t> </a:t>
            </a:r>
            <a:r>
              <a:rPr kumimoji="0" sz="2000" b="0" i="0" u="none" strike="noStrike" kern="1200" cap="none" spc="-15" normalizeH="0" baseline="0" noProof="0" dirty="0">
                <a:ln>
                  <a:noFill/>
                </a:ln>
                <a:solidFill>
                  <a:srgbClr val="2E2B1F"/>
                </a:solidFill>
                <a:effectLst/>
                <a:uLnTx/>
                <a:uFillTx/>
                <a:latin typeface="Carlito"/>
                <a:ea typeface="+mn-ea"/>
                <a:cs typeface="Carlito"/>
              </a:rPr>
              <a:t>at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480"/>
              </a:spcBef>
              <a:spcAft>
                <a:spcPts val="0"/>
              </a:spcAft>
              <a:buClr>
                <a:srgbClr val="A9A47B"/>
              </a:buClr>
              <a:buSzTx/>
              <a:buFont typeface="Arial"/>
              <a:buChar char="•"/>
              <a:tabLst>
                <a:tab pos="241300" algn="l"/>
                <a:tab pos="241935" algn="l"/>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0°C. </a:t>
            </a:r>
            <a:r>
              <a:rPr kumimoji="0" sz="2000" b="0" i="0" u="none" strike="noStrike" kern="1200" cap="none" spc="-5" normalizeH="0" baseline="0" noProof="0" dirty="0">
                <a:ln>
                  <a:noFill/>
                </a:ln>
                <a:solidFill>
                  <a:srgbClr val="2E2B1F"/>
                </a:solidFill>
                <a:effectLst/>
                <a:uLnTx/>
                <a:uFillTx/>
                <a:latin typeface="Carlito"/>
                <a:ea typeface="+mn-ea"/>
                <a:cs typeface="Carlito"/>
              </a:rPr>
              <a:t>(Line</a:t>
            </a:r>
            <a:r>
              <a:rPr kumimoji="0" sz="2000" b="0" i="0" u="none" strike="noStrike" kern="1200" cap="none" spc="-45"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R-S-T)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41300" marR="0" lvl="0" indent="-229235" algn="l" defTabSz="914400" rtl="0" eaLnBrk="1" fontAlgn="auto" latinLnBrk="0" hangingPunct="1">
              <a:lnSpc>
                <a:spcPct val="100000"/>
              </a:lnSpc>
              <a:spcBef>
                <a:spcPts val="480"/>
              </a:spcBef>
              <a:spcAft>
                <a:spcPts val="0"/>
              </a:spcAft>
              <a:buClr>
                <a:srgbClr val="A9A47B"/>
              </a:buClr>
              <a:buSzTx/>
              <a:buFont typeface="Arial"/>
              <a:buChar char="•"/>
              <a:tabLst>
                <a:tab pos="241300" algn="l"/>
                <a:tab pos="241935" algn="l"/>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hg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hf </a:t>
            </a:r>
            <a:r>
              <a:rPr kumimoji="0" sz="2000" b="0" i="0" u="none" strike="noStrike" kern="1200" cap="none" spc="0" normalizeH="0" baseline="0" noProof="0" dirty="0">
                <a:ln>
                  <a:noFill/>
                </a:ln>
                <a:solidFill>
                  <a:srgbClr val="2E2B1F"/>
                </a:solidFill>
                <a:effectLst/>
                <a:uLnTx/>
                <a:uFillTx/>
                <a:latin typeface="Carlito"/>
                <a:ea typeface="+mn-ea"/>
                <a:cs typeface="Carlito"/>
              </a:rPr>
              <a:t>+</a:t>
            </a:r>
            <a:r>
              <a:rPr kumimoji="0" sz="2000" b="0" i="0" u="none" strike="noStrike" kern="1200" cap="none" spc="-20" normalizeH="0" baseline="0" noProof="0" dirty="0">
                <a:ln>
                  <a:noFill/>
                </a:ln>
                <a:solidFill>
                  <a:srgbClr val="2E2B1F"/>
                </a:solidFill>
                <a:effectLst/>
                <a:uLnTx/>
                <a:uFillTx/>
                <a:latin typeface="Carlito"/>
                <a:ea typeface="+mn-ea"/>
                <a:cs typeface="Carlito"/>
              </a:rPr>
              <a:t> </a:t>
            </a:r>
            <a:r>
              <a:rPr kumimoji="0" sz="2000" b="0" i="0" u="none" strike="noStrike" kern="1200" cap="none" spc="-25" normalizeH="0" baseline="0" noProof="0" dirty="0">
                <a:ln>
                  <a:noFill/>
                </a:ln>
                <a:solidFill>
                  <a:srgbClr val="2E2B1F"/>
                </a:solidFill>
                <a:effectLst/>
                <a:uLnTx/>
                <a:uFillTx/>
                <a:latin typeface="Carlito"/>
                <a:ea typeface="+mn-ea"/>
                <a:cs typeface="Carlito"/>
              </a:rPr>
              <a:t>hfg</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736838" y="5682792"/>
            <a:ext cx="14160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5</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29812" y="548680"/>
            <a:ext cx="4572032" cy="5715040"/>
          </a:xfrm>
        </p:spPr>
        <p:txBody>
          <a:bodyPr>
            <a:normAutofit/>
          </a:bodyPr>
          <a:lstStyle/>
          <a:p>
            <a:pPr algn="l"/>
            <a:r>
              <a:rPr lang="en-AU" sz="1200" dirty="0">
                <a:solidFill>
                  <a:schemeClr val="tx1"/>
                </a:solidFill>
              </a:rPr>
              <a:t>-Heat graph of steam: Steam can be visible when pure and dry (above NLM line).</a:t>
            </a:r>
          </a:p>
          <a:p>
            <a:pPr algn="l"/>
            <a:r>
              <a:rPr lang="en-AU" sz="1200" dirty="0">
                <a:solidFill>
                  <a:schemeClr val="tx1"/>
                </a:solidFill>
              </a:rPr>
              <a:t>-At critical point, TN= 374.15</a:t>
            </a:r>
            <a:r>
              <a:rPr lang="en-US" sz="1200" b="1" dirty="0"/>
              <a:t>°</a:t>
            </a:r>
            <a:r>
              <a:rPr lang="en-AU" sz="1200" dirty="0">
                <a:solidFill>
                  <a:schemeClr val="tx1"/>
                </a:solidFill>
              </a:rPr>
              <a:t>C, PN= 221.2bar, </a:t>
            </a:r>
          </a:p>
          <a:p>
            <a:pPr algn="l"/>
            <a:r>
              <a:rPr lang="en-AU" sz="1200" dirty="0">
                <a:solidFill>
                  <a:schemeClr val="tx1"/>
                </a:solidFill>
              </a:rPr>
              <a:t>-Heat can affect the curve in two ways: </a:t>
            </a:r>
          </a:p>
          <a:p>
            <a:pPr marL="342900" indent="-342900" algn="l"/>
            <a:r>
              <a:rPr lang="en-AU" sz="1200" dirty="0">
                <a:solidFill>
                  <a:schemeClr val="tx1"/>
                </a:solidFill>
              </a:rPr>
              <a:t>1. state : same but Temperature : increases. </a:t>
            </a:r>
          </a:p>
          <a:p>
            <a:pPr marL="342900" indent="-342900" algn="l"/>
            <a:r>
              <a:rPr lang="en-AU" sz="1200" dirty="0">
                <a:solidFill>
                  <a:schemeClr val="tx1"/>
                </a:solidFill>
              </a:rPr>
              <a:t>2. state : change but Temperature : constant. </a:t>
            </a:r>
          </a:p>
          <a:p>
            <a:pPr algn="l"/>
            <a:endParaRPr lang="en-AU" sz="1800" dirty="0">
              <a:solidFill>
                <a:schemeClr val="tx1"/>
              </a:solidFill>
            </a:endParaRPr>
          </a:p>
          <a:p>
            <a:pPr algn="l"/>
            <a:endParaRPr lang="en-AU" sz="1800" dirty="0">
              <a:solidFill>
                <a:schemeClr val="tx1"/>
              </a:solidFill>
            </a:endParaRPr>
          </a:p>
          <a:p>
            <a:pPr algn="l"/>
            <a:endParaRPr lang="en-AU" sz="1800" dirty="0">
              <a:solidFill>
                <a:schemeClr val="tx1"/>
              </a:solidFill>
            </a:endParaRPr>
          </a:p>
          <a:p>
            <a:pPr algn="l"/>
            <a:endParaRPr lang="en-AU" sz="1800"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60</a:t>
            </a:fld>
            <a:endParaRPr lang="en-AU" b="1" dirty="0">
              <a:solidFill>
                <a:schemeClr val="tx1"/>
              </a:solidFill>
            </a:endParaRPr>
          </a:p>
        </p:txBody>
      </p:sp>
      <p:pic>
        <p:nvPicPr>
          <p:cNvPr id="1026" name="Picture 2"/>
          <p:cNvPicPr>
            <a:picLocks noChangeAspect="1" noChangeArrowheads="1"/>
          </p:cNvPicPr>
          <p:nvPr/>
        </p:nvPicPr>
        <p:blipFill>
          <a:blip r:embed="rId2"/>
          <a:srcRect/>
          <a:stretch>
            <a:fillRect/>
          </a:stretch>
        </p:blipFill>
        <p:spPr bwMode="auto">
          <a:xfrm>
            <a:off x="4857752" y="714356"/>
            <a:ext cx="4076700" cy="4076700"/>
          </a:xfrm>
          <a:prstGeom prst="rect">
            <a:avLst/>
          </a:prstGeom>
          <a:noFill/>
          <a:ln w="9525">
            <a:noFill/>
            <a:miter lim="800000"/>
            <a:headEnd/>
            <a:tailEnd/>
          </a:ln>
          <a:effectLst/>
        </p:spPr>
      </p:pic>
      <p:sp>
        <p:nvSpPr>
          <p:cNvPr id="8" name="TextBox 7"/>
          <p:cNvSpPr txBox="1"/>
          <p:nvPr/>
        </p:nvSpPr>
        <p:spPr>
          <a:xfrm>
            <a:off x="5000628" y="5000636"/>
            <a:ext cx="3857652" cy="1107996"/>
          </a:xfrm>
          <a:prstGeom prst="rect">
            <a:avLst/>
          </a:prstGeom>
          <a:noFill/>
        </p:spPr>
        <p:txBody>
          <a:bodyPr wrap="square" rtlCol="0">
            <a:spAutoFit/>
          </a:bodyPr>
          <a:lstStyle/>
          <a:p>
            <a:r>
              <a:rPr lang="en-AU" sz="1100" dirty="0"/>
              <a:t>S.H= sensible heat, </a:t>
            </a:r>
            <a:r>
              <a:rPr lang="en-AU" sz="1100" i="1" dirty="0"/>
              <a:t>t</a:t>
            </a:r>
            <a:r>
              <a:rPr lang="en-AU" sz="1100" dirty="0"/>
              <a:t>=boiling or saturation temperature (AB); and heat absorbed by water/total heat/liquid heat (AP).</a:t>
            </a:r>
          </a:p>
          <a:p>
            <a:r>
              <a:rPr lang="en-AU" sz="1100" dirty="0"/>
              <a:t>L.H= latent heat (state 2), </a:t>
            </a:r>
          </a:p>
          <a:p>
            <a:r>
              <a:rPr lang="en-AU" sz="1100" dirty="0"/>
              <a:t>H.S= heat of superheat. Point A= initial condition of H2O at 0</a:t>
            </a:r>
            <a:r>
              <a:rPr lang="en-US" sz="1100" b="1" dirty="0"/>
              <a:t>°</a:t>
            </a:r>
            <a:r>
              <a:rPr lang="en-AU" sz="1100" dirty="0"/>
              <a:t>C and </a:t>
            </a:r>
            <a:r>
              <a:rPr lang="en-AU" sz="1100" i="1" dirty="0"/>
              <a:t>p</a:t>
            </a:r>
            <a:r>
              <a:rPr lang="en-AU" sz="1100" dirty="0"/>
              <a:t> pressure. </a:t>
            </a:r>
          </a:p>
          <a:p>
            <a:r>
              <a:rPr lang="en-AU" sz="1100" dirty="0"/>
              <a:t>ABCD= T and heat at specific pressure </a:t>
            </a:r>
            <a:r>
              <a:rPr lang="en-AU" sz="1100" i="1" dirty="0"/>
              <a:t>p</a:t>
            </a:r>
            <a:r>
              <a:rPr lang="en-AU" sz="1100" dirty="0"/>
              <a:t>.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82" y="1928802"/>
            <a:ext cx="3960440" cy="392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57224" y="6215082"/>
            <a:ext cx="3000396" cy="369332"/>
          </a:xfrm>
          <a:prstGeom prst="rect">
            <a:avLst/>
          </a:prstGeom>
          <a:noFill/>
        </p:spPr>
        <p:txBody>
          <a:bodyPr wrap="square" rtlCol="0">
            <a:spAutoFit/>
          </a:bodyPr>
          <a:lstStyle/>
          <a:p>
            <a:r>
              <a:rPr lang="en-AU" dirty="0">
                <a:solidFill>
                  <a:srgbClr val="FF0000"/>
                </a:solidFill>
              </a:rPr>
              <a:t>Page 199 to 204</a:t>
            </a:r>
          </a:p>
        </p:txBody>
      </p:sp>
    </p:spTree>
    <p:extLst>
      <p:ext uri="{BB962C8B-B14F-4D97-AF65-F5344CB8AC3E}">
        <p14:creationId xmlns:p14="http://schemas.microsoft.com/office/powerpoint/2010/main" val="1201160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61</a:t>
            </a:fld>
            <a:endParaRPr lang="en-AU" b="1"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 y="548680"/>
            <a:ext cx="9136484"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srcRect/>
          <a:stretch>
            <a:fillRect/>
          </a:stretch>
        </p:blipFill>
        <p:spPr bwMode="auto">
          <a:xfrm>
            <a:off x="6372200" y="3071810"/>
            <a:ext cx="2739752" cy="373663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 y="3004220"/>
            <a:ext cx="6364684" cy="200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193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62</a:t>
            </a:fld>
            <a:endParaRPr lang="en-AU" b="1"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9036496"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9448"/>
            <a:ext cx="9036496"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359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3DA658-23D4-4A18-9610-017F4BB2808C}"/>
              </a:ext>
            </a:extLst>
          </p:cNvPr>
          <p:cNvSpPr>
            <a:spLocks noGrp="1"/>
          </p:cNvSpPr>
          <p:nvPr>
            <p:ph type="sldNum" sz="quarter" idx="12"/>
          </p:nvPr>
        </p:nvSpPr>
        <p:spPr/>
        <p:txBody>
          <a:bodyPr/>
          <a:lstStyle/>
          <a:p>
            <a:fld id="{2CABE815-B518-4B8B-9874-D3A955463FAF}" type="slidenum">
              <a:rPr lang="en-AU" smtClean="0"/>
              <a:pPr/>
              <a:t>63</a:t>
            </a:fld>
            <a:endParaRPr lang="en-AU"/>
          </a:p>
        </p:txBody>
      </p:sp>
      <p:pic>
        <p:nvPicPr>
          <p:cNvPr id="6" name="Picture 5">
            <a:extLst>
              <a:ext uri="{FF2B5EF4-FFF2-40B4-BE49-F238E27FC236}">
                <a16:creationId xmlns:a16="http://schemas.microsoft.com/office/drawing/2014/main" id="{C94286DF-6AB0-49C4-835F-1E3CC9E57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78" y="77910"/>
            <a:ext cx="7856443" cy="6702179"/>
          </a:xfrm>
          <a:prstGeom prst="rect">
            <a:avLst/>
          </a:prstGeom>
        </p:spPr>
      </p:pic>
    </p:spTree>
    <p:extLst>
      <p:ext uri="{BB962C8B-B14F-4D97-AF65-F5344CB8AC3E}">
        <p14:creationId xmlns:p14="http://schemas.microsoft.com/office/powerpoint/2010/main" val="1311932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5CBA84-3353-40B8-A286-9A90D55B3298}"/>
              </a:ext>
            </a:extLst>
          </p:cNvPr>
          <p:cNvSpPr>
            <a:spLocks noGrp="1"/>
          </p:cNvSpPr>
          <p:nvPr>
            <p:ph type="sldNum" sz="quarter" idx="12"/>
          </p:nvPr>
        </p:nvSpPr>
        <p:spPr/>
        <p:txBody>
          <a:bodyPr/>
          <a:lstStyle/>
          <a:p>
            <a:fld id="{2CABE815-B518-4B8B-9874-D3A955463FAF}" type="slidenum">
              <a:rPr lang="en-AU" smtClean="0"/>
              <a:pPr/>
              <a:t>64</a:t>
            </a:fld>
            <a:endParaRPr lang="en-AU"/>
          </a:p>
        </p:txBody>
      </p:sp>
      <p:pic>
        <p:nvPicPr>
          <p:cNvPr id="6" name="Picture 5">
            <a:extLst>
              <a:ext uri="{FF2B5EF4-FFF2-40B4-BE49-F238E27FC236}">
                <a16:creationId xmlns:a16="http://schemas.microsoft.com/office/drawing/2014/main" id="{E1A1D13B-619B-4B49-B9D4-15D03FC36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36525"/>
            <a:ext cx="6768752" cy="6580731"/>
          </a:xfrm>
          <a:prstGeom prst="rect">
            <a:avLst/>
          </a:prstGeom>
        </p:spPr>
      </p:pic>
    </p:spTree>
    <p:extLst>
      <p:ext uri="{BB962C8B-B14F-4D97-AF65-F5344CB8AC3E}">
        <p14:creationId xmlns:p14="http://schemas.microsoft.com/office/powerpoint/2010/main" val="1764213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7D74BD-5890-4C01-9C83-713229CC8BC7}"/>
              </a:ext>
            </a:extLst>
          </p:cNvPr>
          <p:cNvSpPr>
            <a:spLocks noGrp="1"/>
          </p:cNvSpPr>
          <p:nvPr>
            <p:ph type="sldNum" sz="quarter" idx="12"/>
          </p:nvPr>
        </p:nvSpPr>
        <p:spPr/>
        <p:txBody>
          <a:bodyPr/>
          <a:lstStyle/>
          <a:p>
            <a:fld id="{2CABE815-B518-4B8B-9874-D3A955463FAF}" type="slidenum">
              <a:rPr lang="en-AU" smtClean="0"/>
              <a:pPr/>
              <a:t>65</a:t>
            </a:fld>
            <a:endParaRPr lang="en-AU"/>
          </a:p>
        </p:txBody>
      </p:sp>
      <p:pic>
        <p:nvPicPr>
          <p:cNvPr id="6" name="Picture 5">
            <a:extLst>
              <a:ext uri="{FF2B5EF4-FFF2-40B4-BE49-F238E27FC236}">
                <a16:creationId xmlns:a16="http://schemas.microsoft.com/office/drawing/2014/main" id="{DE6C5538-F53A-4476-A3CF-68EA7AB04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320" y="477252"/>
            <a:ext cx="6120680" cy="5903495"/>
          </a:xfrm>
          <a:prstGeom prst="rect">
            <a:avLst/>
          </a:prstGeom>
        </p:spPr>
      </p:pic>
    </p:spTree>
    <p:extLst>
      <p:ext uri="{BB962C8B-B14F-4D97-AF65-F5344CB8AC3E}">
        <p14:creationId xmlns:p14="http://schemas.microsoft.com/office/powerpoint/2010/main" val="431504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66</a:t>
            </a:fld>
            <a:endParaRPr lang="en-AU" b="1" dirty="0">
              <a:solidFill>
                <a:schemeClr val="tx1"/>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 y="548680"/>
            <a:ext cx="9128224"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6" y="3844330"/>
            <a:ext cx="9128223" cy="288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53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67</a:t>
            </a:fld>
            <a:endParaRPr lang="en-AU" b="1"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48" y="582575"/>
            <a:ext cx="8591156" cy="306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srcRect/>
          <a:stretch>
            <a:fillRect/>
          </a:stretch>
        </p:blipFill>
        <p:spPr bwMode="auto">
          <a:xfrm>
            <a:off x="171479" y="3643314"/>
            <a:ext cx="8543925" cy="3000375"/>
          </a:xfrm>
          <a:prstGeom prst="rect">
            <a:avLst/>
          </a:prstGeom>
          <a:noFill/>
          <a:ln w="9525">
            <a:noFill/>
            <a:miter lim="800000"/>
            <a:headEnd/>
            <a:tailEnd/>
          </a:ln>
          <a:effectLst/>
        </p:spPr>
      </p:pic>
    </p:spTree>
    <p:extLst>
      <p:ext uri="{BB962C8B-B14F-4D97-AF65-F5344CB8AC3E}">
        <p14:creationId xmlns:p14="http://schemas.microsoft.com/office/powerpoint/2010/main" val="1088641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68</a:t>
            </a:fld>
            <a:endParaRPr lang="en-AU" b="1" dirty="0">
              <a:solidFill>
                <a:schemeClr val="tx1"/>
              </a:solidFill>
            </a:endParaRPr>
          </a:p>
        </p:txBody>
      </p:sp>
      <p:pic>
        <p:nvPicPr>
          <p:cNvPr id="2050" name="Picture 2"/>
          <p:cNvPicPr>
            <a:picLocks noChangeAspect="1" noChangeArrowheads="1"/>
          </p:cNvPicPr>
          <p:nvPr/>
        </p:nvPicPr>
        <p:blipFill>
          <a:blip r:embed="rId2"/>
          <a:srcRect/>
          <a:stretch>
            <a:fillRect/>
          </a:stretch>
        </p:blipFill>
        <p:spPr bwMode="auto">
          <a:xfrm>
            <a:off x="285720" y="714356"/>
            <a:ext cx="8467725" cy="5476875"/>
          </a:xfrm>
          <a:prstGeom prst="rect">
            <a:avLst/>
          </a:prstGeom>
          <a:noFill/>
          <a:ln w="9525">
            <a:noFill/>
            <a:miter lim="800000"/>
            <a:headEnd/>
            <a:tailEnd/>
          </a:ln>
          <a:effectLst/>
        </p:spPr>
      </p:pic>
    </p:spTree>
    <p:extLst>
      <p:ext uri="{BB962C8B-B14F-4D97-AF65-F5344CB8AC3E}">
        <p14:creationId xmlns:p14="http://schemas.microsoft.com/office/powerpoint/2010/main" val="1088641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69</a:t>
            </a:fld>
            <a:endParaRPr lang="en-AU" b="1" dirty="0">
              <a:solidFill>
                <a:prstClr val="black"/>
              </a:solidFill>
            </a:endParaRPr>
          </a:p>
        </p:txBody>
      </p:sp>
      <p:sp>
        <p:nvSpPr>
          <p:cNvPr id="8" name="TextBox 7"/>
          <p:cNvSpPr txBox="1"/>
          <p:nvPr/>
        </p:nvSpPr>
        <p:spPr>
          <a:xfrm>
            <a:off x="611560" y="6197609"/>
            <a:ext cx="5976664" cy="369332"/>
          </a:xfrm>
          <a:prstGeom prst="rect">
            <a:avLst/>
          </a:prstGeom>
          <a:noFill/>
        </p:spPr>
        <p:txBody>
          <a:bodyPr wrap="square" rtlCol="0">
            <a:spAutoFit/>
          </a:bodyPr>
          <a:lstStyle/>
          <a:p>
            <a:r>
              <a:rPr lang="en-AU" dirty="0">
                <a:solidFill>
                  <a:prstClr val="black"/>
                </a:solidFill>
              </a:rPr>
              <a:t>Figure: </a:t>
            </a:r>
            <a:r>
              <a:rPr lang="en-AU" dirty="0" err="1">
                <a:solidFill>
                  <a:prstClr val="black"/>
                </a:solidFill>
              </a:rPr>
              <a:t>Mollier</a:t>
            </a:r>
            <a:r>
              <a:rPr lang="en-AU" dirty="0">
                <a:solidFill>
                  <a:prstClr val="black"/>
                </a:solidFill>
              </a:rPr>
              <a:t> </a:t>
            </a:r>
            <a:r>
              <a:rPr lang="en-AU" i="1" dirty="0">
                <a:solidFill>
                  <a:prstClr val="black"/>
                </a:solidFill>
              </a:rPr>
              <a:t>H–S diagram</a:t>
            </a:r>
            <a:endParaRPr lang="en-AU" dirty="0">
              <a:solidFill>
                <a:prstClr val="black"/>
              </a:solidFill>
            </a:endParaRPr>
          </a:p>
        </p:txBody>
      </p:sp>
      <p:pic>
        <p:nvPicPr>
          <p:cNvPr id="1027" name="Picture 3"/>
          <p:cNvPicPr>
            <a:picLocks noChangeAspect="1" noChangeArrowheads="1"/>
          </p:cNvPicPr>
          <p:nvPr/>
        </p:nvPicPr>
        <p:blipFill>
          <a:blip r:embed="rId2"/>
          <a:srcRect l="5000" t="3427" r="5000" b="11100"/>
          <a:stretch>
            <a:fillRect/>
          </a:stretch>
        </p:blipFill>
        <p:spPr bwMode="auto">
          <a:xfrm>
            <a:off x="428596" y="642918"/>
            <a:ext cx="8072494" cy="5500726"/>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00" y="162255"/>
            <a:ext cx="4144645" cy="452120"/>
          </a:xfrm>
          <a:prstGeom prst="rect">
            <a:avLst/>
          </a:prstGeom>
        </p:spPr>
        <p:txBody>
          <a:bodyPr vert="horz" wrap="square" lIns="0" tIns="12065" rIns="0" bIns="0" rtlCol="0">
            <a:spAutoFit/>
          </a:bodyPr>
          <a:lstStyle/>
          <a:p>
            <a:pPr marL="12700">
              <a:lnSpc>
                <a:spcPct val="100000"/>
              </a:lnSpc>
              <a:spcBef>
                <a:spcPts val="95"/>
              </a:spcBef>
              <a:tabLst>
                <a:tab pos="424180" algn="l"/>
              </a:tabLst>
            </a:pPr>
            <a:r>
              <a:rPr sz="1800" spc="370" dirty="0">
                <a:solidFill>
                  <a:srgbClr val="2D2A1F"/>
                </a:solidFill>
                <a:latin typeface="Arial"/>
                <a:cs typeface="Arial"/>
              </a:rPr>
              <a:t>	</a:t>
            </a:r>
            <a:r>
              <a:rPr spc="-10" dirty="0"/>
              <a:t>Enthalpy </a:t>
            </a:r>
            <a:r>
              <a:rPr spc="-5" dirty="0"/>
              <a:t>of </a:t>
            </a:r>
            <a:r>
              <a:rPr spc="-15" dirty="0"/>
              <a:t>wet steam</a:t>
            </a:r>
            <a:r>
              <a:rPr spc="-35" dirty="0"/>
              <a:t> </a:t>
            </a:r>
            <a:r>
              <a:rPr spc="-10" dirty="0"/>
              <a:t>(h)</a:t>
            </a:r>
            <a:endParaRPr sz="1800">
              <a:latin typeface="Arial"/>
              <a:cs typeface="Arial"/>
            </a:endParaRPr>
          </a:p>
        </p:txBody>
      </p:sp>
      <p:sp>
        <p:nvSpPr>
          <p:cNvPr id="3" name="object 3"/>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83540" y="595630"/>
            <a:ext cx="8495030" cy="5387340"/>
          </a:xfrm>
          <a:prstGeom prst="rect">
            <a:avLst/>
          </a:prstGeom>
        </p:spPr>
        <p:txBody>
          <a:bodyPr vert="horz" wrap="square" lIns="0" tIns="13335" rIns="0" bIns="0" rtlCol="0">
            <a:spAutoFit/>
          </a:bodyPr>
          <a:lstStyle/>
          <a:p>
            <a:pPr marL="12700" marR="96774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total </a:t>
            </a:r>
            <a:r>
              <a:rPr kumimoji="0" sz="2000" b="0" i="0" u="none" strike="noStrike" kern="1200" cap="none" spc="-5" normalizeH="0" baseline="0" noProof="0" dirty="0">
                <a:ln>
                  <a:noFill/>
                </a:ln>
                <a:solidFill>
                  <a:srgbClr val="2E2B1F"/>
                </a:solidFill>
                <a:effectLst/>
                <a:uLnTx/>
                <a:uFillTx/>
                <a:latin typeface="Carlito"/>
                <a:ea typeface="+mn-ea"/>
                <a:cs typeface="Carlito"/>
              </a:rPr>
              <a:t>amount 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a:t>
            </a:r>
            <a:r>
              <a:rPr kumimoji="0" sz="2000" b="0" i="0" u="none" strike="noStrike" kern="1200" cap="none" spc="-15" normalizeH="0" baseline="0" noProof="0" dirty="0">
                <a:ln>
                  <a:noFill/>
                </a:ln>
                <a:solidFill>
                  <a:srgbClr val="2E2B1F"/>
                </a:solidFill>
                <a:effectLst/>
                <a:uLnTx/>
                <a:uFillTx/>
                <a:latin typeface="Carlito"/>
                <a:ea typeface="+mn-ea"/>
                <a:cs typeface="Carlito"/>
              </a:rPr>
              <a:t>to generate </a:t>
            </a:r>
            <a:r>
              <a:rPr kumimoji="0" sz="2000" b="0" i="0" u="none" strike="noStrike" kern="1200" cap="none" spc="-5" normalizeH="0" baseline="0" noProof="0" dirty="0">
                <a:ln>
                  <a:noFill/>
                </a:ln>
                <a:solidFill>
                  <a:srgbClr val="2E2B1F"/>
                </a:solidFill>
                <a:effectLst/>
                <a:uLnTx/>
                <a:uFillTx/>
                <a:latin typeface="Carlito"/>
                <a:ea typeface="+mn-ea"/>
                <a:cs typeface="Carlito"/>
              </a:rPr>
              <a:t>one </a:t>
            </a:r>
            <a:r>
              <a:rPr kumimoji="0" sz="2000" b="0" i="0" u="none" strike="noStrike" kern="1200" cap="none" spc="0" normalizeH="0" baseline="0" noProof="0" dirty="0">
                <a:ln>
                  <a:noFill/>
                </a:ln>
                <a:solidFill>
                  <a:srgbClr val="2E2B1F"/>
                </a:solidFill>
                <a:effectLst/>
                <a:uLnTx/>
                <a:uFillTx/>
                <a:latin typeface="Carlito"/>
                <a:ea typeface="+mn-ea"/>
                <a:cs typeface="Carlito"/>
              </a:rPr>
              <a:t>kg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wet steam  having </a:t>
            </a:r>
            <a:r>
              <a:rPr kumimoji="0" sz="2000" b="0" i="0" u="none" strike="noStrike" kern="1200" cap="none" spc="0" normalizeH="0" baseline="0" noProof="0" dirty="0">
                <a:ln>
                  <a:noFill/>
                </a:ln>
                <a:solidFill>
                  <a:srgbClr val="2E2B1F"/>
                </a:solidFill>
                <a:effectLst/>
                <a:uLnTx/>
                <a:uFillTx/>
                <a:latin typeface="Carlito"/>
                <a:ea typeface="+mn-ea"/>
                <a:cs typeface="Carlito"/>
              </a:rPr>
              <a:t>dryness </a:t>
            </a:r>
            <a:r>
              <a:rPr kumimoji="0" sz="2000" b="0" i="0" u="none" strike="noStrike" kern="1200" cap="none" spc="-5" normalizeH="0" baseline="0" noProof="0" dirty="0">
                <a:ln>
                  <a:noFill/>
                </a:ln>
                <a:solidFill>
                  <a:srgbClr val="2E2B1F"/>
                </a:solidFill>
                <a:effectLst/>
                <a:uLnTx/>
                <a:uFillTx/>
                <a:latin typeface="Carlito"/>
                <a:ea typeface="+mn-ea"/>
                <a:cs typeface="Carlito"/>
              </a:rPr>
              <a:t>fraction </a:t>
            </a:r>
            <a:r>
              <a:rPr kumimoji="0" sz="2000" b="0" i="0" u="none" strike="noStrike" kern="1200" cap="none" spc="0" normalizeH="0" baseline="0" noProof="0" dirty="0">
                <a:ln>
                  <a:noFill/>
                </a:ln>
                <a:solidFill>
                  <a:srgbClr val="2E2B1F"/>
                </a:solidFill>
                <a:effectLst/>
                <a:uLnTx/>
                <a:uFillTx/>
                <a:latin typeface="Carlito"/>
                <a:ea typeface="+mn-ea"/>
                <a:cs typeface="Carlito"/>
              </a:rPr>
              <a:t>x </a:t>
            </a:r>
            <a:r>
              <a:rPr kumimoji="0" sz="2000" b="0" i="0" u="none" strike="noStrike" kern="1200" cap="none" spc="-15" normalizeH="0" baseline="0" noProof="0" dirty="0">
                <a:ln>
                  <a:noFill/>
                </a:ln>
                <a:solidFill>
                  <a:srgbClr val="2E2B1F"/>
                </a:solidFill>
                <a:effectLst/>
                <a:uLnTx/>
                <a:uFillTx/>
                <a:latin typeface="Carlito"/>
                <a:ea typeface="+mn-ea"/>
                <a:cs typeface="Carlito"/>
              </a:rPr>
              <a:t>from </a:t>
            </a:r>
            <a:r>
              <a:rPr kumimoji="0" sz="2000" b="0" i="0" u="none" strike="noStrike" kern="1200" cap="none" spc="-20" normalizeH="0" baseline="0" noProof="0" dirty="0">
                <a:ln>
                  <a:noFill/>
                </a:ln>
                <a:solidFill>
                  <a:srgbClr val="2E2B1F"/>
                </a:solidFill>
                <a:effectLst/>
                <a:uLnTx/>
                <a:uFillTx/>
                <a:latin typeface="Carlito"/>
                <a:ea typeface="+mn-ea"/>
                <a:cs typeface="Carlito"/>
              </a:rPr>
              <a:t>water </a:t>
            </a:r>
            <a:r>
              <a:rPr kumimoji="0" sz="2000" b="0" i="0" u="none" strike="noStrike" kern="1200" cap="none" spc="-15" normalizeH="0" baseline="0" noProof="0" dirty="0">
                <a:ln>
                  <a:noFill/>
                </a:ln>
                <a:solidFill>
                  <a:srgbClr val="2E2B1F"/>
                </a:solidFill>
                <a:effectLst/>
                <a:uLnTx/>
                <a:uFillTx/>
                <a:latin typeface="Carlito"/>
                <a:ea typeface="+mn-ea"/>
                <a:cs typeface="Carlito"/>
              </a:rPr>
              <a:t>at </a:t>
            </a:r>
            <a:r>
              <a:rPr kumimoji="0" sz="2000" b="0" i="0" u="none" strike="noStrike" kern="1200" cap="none" spc="5" normalizeH="0" baseline="0" noProof="0" dirty="0">
                <a:ln>
                  <a:noFill/>
                </a:ln>
                <a:solidFill>
                  <a:srgbClr val="2E2B1F"/>
                </a:solidFill>
                <a:effectLst/>
                <a:uLnTx/>
                <a:uFillTx/>
                <a:latin typeface="Carlito"/>
                <a:ea typeface="+mn-ea"/>
                <a:cs typeface="Carlito"/>
              </a:rPr>
              <a:t>0°C. </a:t>
            </a: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5" normalizeH="0" baseline="0" noProof="0" dirty="0">
                <a:ln>
                  <a:noFill/>
                </a:ln>
                <a:solidFill>
                  <a:srgbClr val="2E2B1F"/>
                </a:solidFill>
                <a:effectLst/>
                <a:uLnTx/>
                <a:uFillTx/>
                <a:latin typeface="Carlito"/>
                <a:ea typeface="+mn-ea"/>
                <a:cs typeface="Carlito"/>
              </a:rPr>
              <a:t>sum of sensible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0" normalizeH="0" baseline="0" noProof="0" dirty="0">
                <a:ln>
                  <a:noFill/>
                </a:ln>
                <a:solidFill>
                  <a:srgbClr val="2E2B1F"/>
                </a:solidFill>
                <a:effectLst/>
                <a:uLnTx/>
                <a:uFillTx/>
                <a:latin typeface="Carlito"/>
                <a:ea typeface="+mn-ea"/>
                <a:cs typeface="Carlito"/>
              </a:rPr>
              <a:t>and </a:t>
            </a:r>
            <a:r>
              <a:rPr kumimoji="0" sz="2000" b="0" i="0" u="none" strike="noStrike" kern="1200" cap="none" spc="-15" normalizeH="0" baseline="0" noProof="0" dirty="0">
                <a:ln>
                  <a:noFill/>
                </a:ln>
                <a:solidFill>
                  <a:srgbClr val="2E2B1F"/>
                </a:solidFill>
                <a:effectLst/>
                <a:uLnTx/>
                <a:uFillTx/>
                <a:latin typeface="Carlito"/>
                <a:ea typeface="+mn-ea"/>
                <a:cs typeface="Carlito"/>
              </a:rPr>
              <a:t>latent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20" normalizeH="0" baseline="0" noProof="0" dirty="0">
                <a:ln>
                  <a:noFill/>
                </a:ln>
                <a:solidFill>
                  <a:srgbClr val="2E2B1F"/>
                </a:solidFill>
                <a:effectLst/>
                <a:uLnTx/>
                <a:uFillTx/>
                <a:latin typeface="Carlito"/>
                <a:ea typeface="+mn-ea"/>
                <a:cs typeface="Carlito"/>
              </a:rPr>
              <a:t>taken </a:t>
            </a:r>
            <a:r>
              <a:rPr kumimoji="0" sz="2000" b="0" i="0" u="none" strike="noStrike" kern="1200" cap="none" spc="-5" normalizeH="0" baseline="0" noProof="0" dirty="0">
                <a:ln>
                  <a:noFill/>
                </a:ln>
                <a:solidFill>
                  <a:srgbClr val="2E2B1F"/>
                </a:solidFill>
                <a:effectLst/>
                <a:uLnTx/>
                <a:uFillTx/>
                <a:latin typeface="Carlito"/>
                <a:ea typeface="+mn-ea"/>
                <a:cs typeface="Carlito"/>
              </a:rPr>
              <a:t>by </a:t>
            </a:r>
            <a:r>
              <a:rPr kumimoji="0" sz="2000" b="0" i="0" u="none" strike="noStrike" kern="1200" cap="none" spc="0" normalizeH="0" baseline="0" noProof="0" dirty="0">
                <a:ln>
                  <a:noFill/>
                </a:ln>
                <a:solidFill>
                  <a:srgbClr val="2E2B1F"/>
                </a:solidFill>
                <a:effectLst/>
                <a:uLnTx/>
                <a:uFillTx/>
                <a:latin typeface="Carlito"/>
                <a:ea typeface="+mn-ea"/>
                <a:cs typeface="Carlito"/>
              </a:rPr>
              <a:t>the </a:t>
            </a:r>
            <a:r>
              <a:rPr kumimoji="0" sz="2000" b="0" i="0" u="none" strike="noStrike" kern="1200" cap="none" spc="5" normalizeH="0" baseline="0" noProof="0" dirty="0">
                <a:ln>
                  <a:noFill/>
                </a:ln>
                <a:solidFill>
                  <a:srgbClr val="2E2B1F"/>
                </a:solidFill>
                <a:effectLst/>
                <a:uLnTx/>
                <a:uFillTx/>
                <a:latin typeface="Carlito"/>
                <a:ea typeface="+mn-ea"/>
                <a:cs typeface="Carlito"/>
              </a:rPr>
              <a:t>dry </a:t>
            </a:r>
            <a:r>
              <a:rPr kumimoji="0" sz="2000" b="0" i="0" u="none" strike="noStrike" kern="1200" cap="none" spc="-5" normalizeH="0" baseline="0" noProof="0" dirty="0">
                <a:ln>
                  <a:noFill/>
                </a:ln>
                <a:solidFill>
                  <a:srgbClr val="2E2B1F"/>
                </a:solidFill>
                <a:effectLst/>
                <a:uLnTx/>
                <a:uFillTx/>
                <a:latin typeface="Carlito"/>
                <a:ea typeface="+mn-ea"/>
                <a:cs typeface="Carlito"/>
              </a:rPr>
              <a:t>part </a:t>
            </a:r>
            <a:r>
              <a:rPr kumimoji="0" sz="2000" b="0" i="0" u="none" strike="noStrike" kern="1200" cap="none" spc="0" normalizeH="0" baseline="0" noProof="0" dirty="0">
                <a:ln>
                  <a:noFill/>
                </a:ln>
                <a:solidFill>
                  <a:srgbClr val="2E2B1F"/>
                </a:solidFill>
                <a:effectLst/>
                <a:uLnTx/>
                <a:uFillTx/>
                <a:latin typeface="Carlito"/>
                <a:ea typeface="+mn-ea"/>
                <a:cs typeface="Carlito"/>
              </a:rPr>
              <a:t>(x)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0" normalizeH="0" baseline="0" noProof="0" dirty="0">
                <a:ln>
                  <a:noFill/>
                </a:ln>
                <a:solidFill>
                  <a:srgbClr val="2E2B1F"/>
                </a:solidFill>
                <a:effectLst/>
                <a:uLnTx/>
                <a:uFillTx/>
                <a:latin typeface="Carlito"/>
                <a:ea typeface="+mn-ea"/>
                <a:cs typeface="Carlito"/>
              </a:rPr>
              <a:t>the </a:t>
            </a:r>
            <a:r>
              <a:rPr kumimoji="0" sz="2000" b="0" i="0" u="none" strike="noStrike" kern="1200" cap="none" spc="-10" normalizeH="0" baseline="0" noProof="0" dirty="0">
                <a:ln>
                  <a:noFill/>
                </a:ln>
                <a:solidFill>
                  <a:srgbClr val="2E2B1F"/>
                </a:solidFill>
                <a:effectLst/>
                <a:uLnTx/>
                <a:uFillTx/>
                <a:latin typeface="Carlito"/>
                <a:ea typeface="+mn-ea"/>
                <a:cs typeface="Carlito"/>
              </a:rPr>
              <a:t>wet</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h = </a:t>
            </a:r>
            <a:r>
              <a:rPr kumimoji="0" sz="2000" b="0" i="0" u="none" strike="noStrike" kern="1200" cap="none" spc="-5" normalizeH="0" baseline="0" noProof="0" dirty="0">
                <a:ln>
                  <a:noFill/>
                </a:ln>
                <a:solidFill>
                  <a:srgbClr val="2E2B1F"/>
                </a:solidFill>
                <a:effectLst/>
                <a:uLnTx/>
                <a:uFillTx/>
                <a:latin typeface="Carlito"/>
                <a:ea typeface="+mn-ea"/>
                <a:cs typeface="Carlito"/>
              </a:rPr>
              <a:t>hf </a:t>
            </a:r>
            <a:r>
              <a:rPr kumimoji="0" sz="2000" b="0" i="0" u="none" strike="noStrike" kern="1200" cap="none" spc="0" normalizeH="0" baseline="0" noProof="0" dirty="0">
                <a:ln>
                  <a:noFill/>
                </a:ln>
                <a:solidFill>
                  <a:srgbClr val="2E2B1F"/>
                </a:solidFill>
                <a:effectLst/>
                <a:uLnTx/>
                <a:uFillTx/>
                <a:latin typeface="Carlito"/>
                <a:ea typeface="+mn-ea"/>
                <a:cs typeface="Carlito"/>
              </a:rPr>
              <a:t>+</a:t>
            </a:r>
            <a:r>
              <a:rPr kumimoji="0" sz="2000" b="0" i="0" u="none" strike="noStrike" kern="1200" cap="none" spc="-20" normalizeH="0" baseline="0" noProof="0" dirty="0">
                <a:ln>
                  <a:noFill/>
                </a:ln>
                <a:solidFill>
                  <a:srgbClr val="2E2B1F"/>
                </a:solidFill>
                <a:effectLst/>
                <a:uLnTx/>
                <a:uFillTx/>
                <a:latin typeface="Carlito"/>
                <a:ea typeface="+mn-ea"/>
                <a:cs typeface="Carlito"/>
              </a:rPr>
              <a:t> </a:t>
            </a:r>
            <a:r>
              <a:rPr kumimoji="0" sz="2000" b="0" i="0" u="none" strike="noStrike" kern="1200" cap="none" spc="-15" normalizeH="0" baseline="0" noProof="0" dirty="0">
                <a:ln>
                  <a:noFill/>
                </a:ln>
                <a:solidFill>
                  <a:srgbClr val="2E2B1F"/>
                </a:solidFill>
                <a:effectLst/>
                <a:uLnTx/>
                <a:uFillTx/>
                <a:latin typeface="Carlito"/>
                <a:ea typeface="+mn-ea"/>
                <a:cs typeface="Carlito"/>
              </a:rPr>
              <a:t>x(hfg</a:t>
            </a:r>
            <a:r>
              <a:rPr kumimoji="0" sz="1800" b="0" i="0" u="none" strike="noStrike" kern="1200" cap="none" spc="-15" normalizeH="0" baseline="0" noProof="0" dirty="0">
                <a:ln>
                  <a:noFill/>
                </a:ln>
                <a:solidFill>
                  <a:srgbClr val="2E2B1F"/>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49860" marR="0" lvl="0" indent="0" algn="l" defTabSz="914400" rtl="0" eaLnBrk="1" fontAlgn="auto" latinLnBrk="0" hangingPunct="1">
              <a:lnSpc>
                <a:spcPct val="100000"/>
              </a:lnSpc>
              <a:spcBef>
                <a:spcPts val="615"/>
              </a:spcBef>
              <a:spcAft>
                <a:spcPts val="0"/>
              </a:spcAft>
              <a:buClrTx/>
              <a:buSzTx/>
              <a:buFontTx/>
              <a:buNone/>
              <a:tabLst>
                <a:tab pos="561340"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10" normalizeH="0" baseline="0" noProof="0" dirty="0">
                <a:ln>
                  <a:noFill/>
                </a:ln>
                <a:solidFill>
                  <a:srgbClr val="484230"/>
                </a:solidFill>
                <a:effectLst/>
                <a:uLnTx/>
                <a:uFillTx/>
                <a:latin typeface="Carlito"/>
                <a:ea typeface="+mn-ea"/>
                <a:cs typeface="Carlito"/>
              </a:rPr>
              <a:t>Enthalpy </a:t>
            </a:r>
            <a:r>
              <a:rPr kumimoji="0" sz="2800" b="0" i="0" u="none" strike="noStrike" kern="1200" cap="none" spc="-5" normalizeH="0" baseline="0" noProof="0" dirty="0">
                <a:ln>
                  <a:noFill/>
                </a:ln>
                <a:solidFill>
                  <a:srgbClr val="484230"/>
                </a:solidFill>
                <a:effectLst/>
                <a:uLnTx/>
                <a:uFillTx/>
                <a:latin typeface="Carlito"/>
                <a:ea typeface="+mn-ea"/>
                <a:cs typeface="Carlito"/>
              </a:rPr>
              <a:t>of </a:t>
            </a:r>
            <a:r>
              <a:rPr kumimoji="0" sz="2800" b="0" i="0" u="none" strike="noStrike" kern="1200" cap="none" spc="-15" normalizeH="0" baseline="0" noProof="0" dirty="0">
                <a:ln>
                  <a:noFill/>
                </a:ln>
                <a:solidFill>
                  <a:srgbClr val="484230"/>
                </a:solidFill>
                <a:effectLst/>
                <a:uLnTx/>
                <a:uFillTx/>
                <a:latin typeface="Carlito"/>
                <a:ea typeface="+mn-ea"/>
                <a:cs typeface="Carlito"/>
              </a:rPr>
              <a:t>superheated </a:t>
            </a:r>
            <a:r>
              <a:rPr kumimoji="0" sz="2800" b="0" i="0" u="none" strike="noStrike" kern="1200" cap="none" spc="-20" normalizeH="0" baseline="0" noProof="0" dirty="0">
                <a:ln>
                  <a:noFill/>
                </a:ln>
                <a:solidFill>
                  <a:srgbClr val="484230"/>
                </a:solidFill>
                <a:effectLst/>
                <a:uLnTx/>
                <a:uFillTx/>
                <a:latin typeface="Carlito"/>
                <a:ea typeface="+mn-ea"/>
                <a:cs typeface="Carlito"/>
              </a:rPr>
              <a:t>steam</a:t>
            </a:r>
            <a:r>
              <a:rPr kumimoji="0" sz="2800" b="0" i="0" u="none" strike="noStrike" kern="1200" cap="none" spc="80" normalizeH="0" baseline="0" noProof="0" dirty="0">
                <a:ln>
                  <a:noFill/>
                </a:ln>
                <a:solidFill>
                  <a:srgbClr val="484230"/>
                </a:solidFill>
                <a:effectLst/>
                <a:uLnTx/>
                <a:uFillTx/>
                <a:latin typeface="Carlito"/>
                <a:ea typeface="+mn-ea"/>
                <a:cs typeface="Carlito"/>
              </a:rPr>
              <a:t> </a:t>
            </a:r>
            <a:r>
              <a:rPr kumimoji="0" sz="2800" b="0" i="0" u="none" strike="noStrike" kern="1200" cap="none" spc="-10" normalizeH="0" baseline="0" noProof="0" dirty="0">
                <a:ln>
                  <a:noFill/>
                </a:ln>
                <a:solidFill>
                  <a:srgbClr val="484230"/>
                </a:solidFill>
                <a:effectLst/>
                <a:uLnTx/>
                <a:uFillTx/>
                <a:latin typeface="Carlito"/>
                <a:ea typeface="+mn-ea"/>
                <a:cs typeface="Carlito"/>
              </a:rPr>
              <a:t>(hsup)</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843280" lvl="0" indent="0" algn="l" defTabSz="914400" rtl="0" eaLnBrk="1" fontAlgn="auto" latinLnBrk="0" hangingPunct="1">
              <a:lnSpc>
                <a:spcPct val="100000"/>
              </a:lnSpc>
              <a:spcBef>
                <a:spcPts val="6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total </a:t>
            </a:r>
            <a:r>
              <a:rPr kumimoji="0" sz="2000" b="0" i="0" u="none" strike="noStrike" kern="1200" cap="none" spc="-5" normalizeH="0" baseline="0" noProof="0" dirty="0">
                <a:ln>
                  <a:noFill/>
                </a:ln>
                <a:solidFill>
                  <a:srgbClr val="2E2B1F"/>
                </a:solidFill>
                <a:effectLst/>
                <a:uLnTx/>
                <a:uFillTx/>
                <a:latin typeface="Carlito"/>
                <a:ea typeface="+mn-ea"/>
                <a:cs typeface="Carlito"/>
              </a:rPr>
              <a:t>amount 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a:t>
            </a:r>
            <a:r>
              <a:rPr kumimoji="0" sz="2000" b="0" i="0" u="none" strike="noStrike" kern="1200" cap="none" spc="-15" normalizeH="0" baseline="0" noProof="0" dirty="0">
                <a:ln>
                  <a:noFill/>
                </a:ln>
                <a:solidFill>
                  <a:srgbClr val="2E2B1F"/>
                </a:solidFill>
                <a:effectLst/>
                <a:uLnTx/>
                <a:uFillTx/>
                <a:latin typeface="Carlito"/>
                <a:ea typeface="+mn-ea"/>
                <a:cs typeface="Carlito"/>
              </a:rPr>
              <a:t>to generate </a:t>
            </a:r>
            <a:r>
              <a:rPr kumimoji="0" sz="2000" b="0" i="0" u="none" strike="noStrike" kern="1200" cap="none" spc="-5" normalizeH="0" baseline="0" noProof="0" dirty="0">
                <a:ln>
                  <a:noFill/>
                </a:ln>
                <a:solidFill>
                  <a:srgbClr val="2E2B1F"/>
                </a:solidFill>
                <a:effectLst/>
                <a:uLnTx/>
                <a:uFillTx/>
                <a:latin typeface="Carlito"/>
                <a:ea typeface="+mn-ea"/>
                <a:cs typeface="Carlito"/>
              </a:rPr>
              <a:t>one </a:t>
            </a:r>
            <a:r>
              <a:rPr kumimoji="0" sz="2000" b="0" i="0" u="none" strike="noStrike" kern="1200" cap="none" spc="0" normalizeH="0" baseline="0" noProof="0" dirty="0">
                <a:ln>
                  <a:noFill/>
                </a:ln>
                <a:solidFill>
                  <a:srgbClr val="2E2B1F"/>
                </a:solidFill>
                <a:effectLst/>
                <a:uLnTx/>
                <a:uFillTx/>
                <a:latin typeface="Carlito"/>
                <a:ea typeface="+mn-ea"/>
                <a:cs typeface="Carlito"/>
              </a:rPr>
              <a:t>kg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superheated  steam </a:t>
            </a:r>
            <a:r>
              <a:rPr kumimoji="0" sz="2000" b="0" i="0" u="none" strike="noStrike" kern="1200" cap="none" spc="-15" normalizeH="0" baseline="0" noProof="0" dirty="0">
                <a:ln>
                  <a:noFill/>
                </a:ln>
                <a:solidFill>
                  <a:srgbClr val="2E2B1F"/>
                </a:solidFill>
                <a:effectLst/>
                <a:uLnTx/>
                <a:uFillTx/>
                <a:latin typeface="Carlito"/>
                <a:ea typeface="+mn-ea"/>
                <a:cs typeface="Carlito"/>
              </a:rPr>
              <a:t>at </a:t>
            </a:r>
            <a:r>
              <a:rPr kumimoji="0" sz="2000" b="0" i="0" u="none" strike="noStrike" kern="1200" cap="none" spc="-10" normalizeH="0" baseline="0" noProof="0" dirty="0">
                <a:ln>
                  <a:noFill/>
                </a:ln>
                <a:solidFill>
                  <a:srgbClr val="2E2B1F"/>
                </a:solidFill>
                <a:effectLst/>
                <a:uLnTx/>
                <a:uFillTx/>
                <a:latin typeface="Carlito"/>
                <a:ea typeface="+mn-ea"/>
                <a:cs typeface="Carlito"/>
              </a:rPr>
              <a:t>required </a:t>
            </a:r>
            <a:r>
              <a:rPr kumimoji="0" sz="2000" b="0" i="0" u="none" strike="noStrike" kern="1200" cap="none" spc="-5" normalizeH="0" baseline="0" noProof="0" dirty="0">
                <a:ln>
                  <a:noFill/>
                </a:ln>
                <a:solidFill>
                  <a:srgbClr val="2E2B1F"/>
                </a:solidFill>
                <a:effectLst/>
                <a:uLnTx/>
                <a:uFillTx/>
                <a:latin typeface="Carlito"/>
                <a:ea typeface="+mn-ea"/>
                <a:cs typeface="Carlito"/>
              </a:rPr>
              <a:t>superheat </a:t>
            </a:r>
            <a:r>
              <a:rPr kumimoji="0" sz="2000" b="0" i="0" u="none" strike="noStrike" kern="1200" cap="none" spc="-15" normalizeH="0" baseline="0" noProof="0" dirty="0">
                <a:ln>
                  <a:noFill/>
                </a:ln>
                <a:solidFill>
                  <a:srgbClr val="2E2B1F"/>
                </a:solidFill>
                <a:effectLst/>
                <a:uLnTx/>
                <a:uFillTx/>
                <a:latin typeface="Carlito"/>
                <a:ea typeface="+mn-ea"/>
                <a:cs typeface="Carlito"/>
              </a:rPr>
              <a:t>temperature from </a:t>
            </a:r>
            <a:r>
              <a:rPr kumimoji="0" sz="2000" b="0" i="0" u="none" strike="noStrike" kern="1200" cap="none" spc="-20" normalizeH="0" baseline="0" noProof="0" dirty="0">
                <a:ln>
                  <a:noFill/>
                </a:ln>
                <a:solidFill>
                  <a:srgbClr val="2E2B1F"/>
                </a:solidFill>
                <a:effectLst/>
                <a:uLnTx/>
                <a:uFillTx/>
                <a:latin typeface="Carlito"/>
                <a:ea typeface="+mn-ea"/>
                <a:cs typeface="Carlito"/>
              </a:rPr>
              <a:t>water </a:t>
            </a:r>
            <a:r>
              <a:rPr kumimoji="0" sz="2000" b="0" i="0" u="none" strike="noStrike" kern="1200" cap="none" spc="-15" normalizeH="0" baseline="0" noProof="0" dirty="0">
                <a:ln>
                  <a:noFill/>
                </a:ln>
                <a:solidFill>
                  <a:srgbClr val="2E2B1F"/>
                </a:solidFill>
                <a:effectLst/>
                <a:uLnTx/>
                <a:uFillTx/>
                <a:latin typeface="Carlito"/>
                <a:ea typeface="+mn-ea"/>
                <a:cs typeface="Carlito"/>
              </a:rPr>
              <a:t>at </a:t>
            </a:r>
            <a:r>
              <a:rPr kumimoji="0" sz="2000" b="0" i="0" u="none" strike="noStrike" kern="1200" cap="none" spc="5" normalizeH="0" baseline="0" noProof="0" dirty="0">
                <a:ln>
                  <a:noFill/>
                </a:ln>
                <a:solidFill>
                  <a:srgbClr val="2E2B1F"/>
                </a:solidFill>
                <a:effectLst/>
                <a:uLnTx/>
                <a:uFillTx/>
                <a:latin typeface="Carlito"/>
                <a:ea typeface="+mn-ea"/>
                <a:cs typeface="Carlito"/>
              </a:rPr>
              <a:t>0°C. </a:t>
            </a:r>
            <a:r>
              <a:rPr kumimoji="0" sz="2000" b="0" i="0" u="none" strike="noStrike" kern="1200" cap="none" spc="-5" normalizeH="0" baseline="0" noProof="0" dirty="0">
                <a:ln>
                  <a:noFill/>
                </a:ln>
                <a:solidFill>
                  <a:srgbClr val="2E2B1F"/>
                </a:solidFill>
                <a:effectLst/>
                <a:uLnTx/>
                <a:uFillTx/>
                <a:latin typeface="Carlito"/>
                <a:ea typeface="+mn-ea"/>
                <a:cs typeface="Carlito"/>
              </a:rPr>
              <a:t>Superheated  </a:t>
            </a:r>
            <a:r>
              <a:rPr kumimoji="0" sz="2000" b="0" i="0" u="none" strike="noStrike" kern="1200" cap="none" spc="-10" normalizeH="0" baseline="0" noProof="0" dirty="0">
                <a:ln>
                  <a:noFill/>
                </a:ln>
                <a:solidFill>
                  <a:srgbClr val="2E2B1F"/>
                </a:solidFill>
                <a:effectLst/>
                <a:uLnTx/>
                <a:uFillTx/>
                <a:latin typeface="Carlito"/>
                <a:ea typeface="+mn-ea"/>
                <a:cs typeface="Carlito"/>
              </a:rPr>
              <a:t>steam behaves </a:t>
            </a:r>
            <a:r>
              <a:rPr kumimoji="0" sz="2000" b="0" i="0" u="none" strike="noStrike" kern="1200" cap="none" spc="-20" normalizeH="0" baseline="0" noProof="0" dirty="0">
                <a:ln>
                  <a:noFill/>
                </a:ln>
                <a:solidFill>
                  <a:srgbClr val="2E2B1F"/>
                </a:solidFill>
                <a:effectLst/>
                <a:uLnTx/>
                <a:uFillTx/>
                <a:latin typeface="Carlito"/>
                <a:ea typeface="+mn-ea"/>
                <a:cs typeface="Carlito"/>
              </a:rPr>
              <a:t>like </a:t>
            </a:r>
            <a:r>
              <a:rPr kumimoji="0" sz="2000" b="0" i="0" u="none" strike="noStrike" kern="1200" cap="none" spc="0" normalizeH="0" baseline="0" noProof="0" dirty="0">
                <a:ln>
                  <a:noFill/>
                </a:ln>
                <a:solidFill>
                  <a:srgbClr val="2E2B1F"/>
                </a:solidFill>
                <a:effectLst/>
                <a:uLnTx/>
                <a:uFillTx/>
                <a:latin typeface="Carlito"/>
                <a:ea typeface="+mn-ea"/>
                <a:cs typeface="Carlito"/>
              </a:rPr>
              <a:t>an </a:t>
            </a:r>
            <a:r>
              <a:rPr kumimoji="0" sz="2000" b="0" i="0" u="none" strike="noStrike" kern="1200" cap="none" spc="-5" normalizeH="0" baseline="0" noProof="0" dirty="0">
                <a:ln>
                  <a:noFill/>
                </a:ln>
                <a:solidFill>
                  <a:srgbClr val="2E2B1F"/>
                </a:solidFill>
                <a:effectLst/>
                <a:uLnTx/>
                <a:uFillTx/>
                <a:latin typeface="Carlito"/>
                <a:ea typeface="+mn-ea"/>
                <a:cs typeface="Carlito"/>
              </a:rPr>
              <a:t>ideal </a:t>
            </a:r>
            <a:r>
              <a:rPr kumimoji="0" sz="2000" b="0" i="0" u="none" strike="noStrike" kern="1200" cap="none" spc="-10" normalizeH="0" baseline="0" noProof="0" dirty="0">
                <a:ln>
                  <a:noFill/>
                </a:ln>
                <a:solidFill>
                  <a:srgbClr val="2E2B1F"/>
                </a:solidFill>
                <a:effectLst/>
                <a:uLnTx/>
                <a:uFillTx/>
                <a:latin typeface="Carlito"/>
                <a:ea typeface="+mn-ea"/>
                <a:cs typeface="Carlito"/>
              </a:rPr>
              <a:t>gas </a:t>
            </a:r>
            <a:r>
              <a:rPr kumimoji="0" sz="2000" b="0" i="0" u="none" strike="noStrike" kern="1200" cap="none" spc="0" normalizeH="0" baseline="0" noProof="0" dirty="0">
                <a:ln>
                  <a:noFill/>
                </a:ln>
                <a:solidFill>
                  <a:srgbClr val="2E2B1F"/>
                </a:solidFill>
                <a:effectLst/>
                <a:uLnTx/>
                <a:uFillTx/>
                <a:latin typeface="Carlito"/>
                <a:ea typeface="+mn-ea"/>
                <a:cs typeface="Carlito"/>
              </a:rPr>
              <a:t>and </a:t>
            </a:r>
            <a:r>
              <a:rPr kumimoji="0" sz="2000" b="0" i="0" u="none" strike="noStrike" kern="1200" cap="none" spc="-10" normalizeH="0" baseline="0" noProof="0" dirty="0">
                <a:ln>
                  <a:noFill/>
                </a:ln>
                <a:solidFill>
                  <a:srgbClr val="2E2B1F"/>
                </a:solidFill>
                <a:effectLst/>
                <a:uLnTx/>
                <a:uFillTx/>
                <a:latin typeface="Carlito"/>
                <a:ea typeface="+mn-ea"/>
                <a:cs typeface="Carlito"/>
              </a:rPr>
              <a:t>obeys gas laws. </a:t>
            </a:r>
            <a:r>
              <a:rPr kumimoji="0" sz="2000" b="0" i="0" u="none" strike="noStrike" kern="1200" cap="none" spc="-5" normalizeH="0" baseline="0" noProof="0" dirty="0">
                <a:ln>
                  <a:noFill/>
                </a:ln>
                <a:solidFill>
                  <a:srgbClr val="2E2B1F"/>
                </a:solidFill>
                <a:effectLst/>
                <a:uLnTx/>
                <a:uFillTx/>
                <a:latin typeface="Carlito"/>
                <a:ea typeface="+mn-ea"/>
                <a:cs typeface="Carlito"/>
              </a:rPr>
              <a:t>(Line</a:t>
            </a:r>
            <a:r>
              <a:rPr kumimoji="0" sz="2000" b="0" i="0" u="none" strike="noStrike" kern="1200" cap="none" spc="45" normalizeH="0" baseline="0" noProof="0" dirty="0">
                <a:ln>
                  <a:noFill/>
                </a:ln>
                <a:solidFill>
                  <a:srgbClr val="2E2B1F"/>
                </a:solidFill>
                <a:effectLst/>
                <a:uLnTx/>
                <a:uFillTx/>
                <a:latin typeface="Carlito"/>
                <a:ea typeface="+mn-ea"/>
                <a:cs typeface="Carlito"/>
              </a:rPr>
              <a:t> </a:t>
            </a:r>
            <a:r>
              <a:rPr kumimoji="0" sz="2000" b="0" i="0" u="none" strike="noStrike" kern="1200" cap="none" spc="0" normalizeH="0" baseline="0" noProof="0" dirty="0">
                <a:ln>
                  <a:noFill/>
                </a:ln>
                <a:solidFill>
                  <a:srgbClr val="2E2B1F"/>
                </a:solidFill>
                <a:effectLst/>
                <a:uLnTx/>
                <a:uFillTx/>
                <a:latin typeface="Carlito"/>
                <a:ea typeface="+mn-ea"/>
                <a:cs typeface="Carlito"/>
              </a:rPr>
              <a:t>R-S-T-U)</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hsup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hf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25" normalizeH="0" baseline="0" noProof="0" dirty="0">
                <a:ln>
                  <a:noFill/>
                </a:ln>
                <a:solidFill>
                  <a:srgbClr val="2E2B1F"/>
                </a:solidFill>
                <a:effectLst/>
                <a:uLnTx/>
                <a:uFillTx/>
                <a:latin typeface="Carlito"/>
                <a:ea typeface="+mn-ea"/>
                <a:cs typeface="Carlito"/>
              </a:rPr>
              <a:t>hfg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cps </a:t>
            </a:r>
            <a:r>
              <a:rPr kumimoji="0" sz="2000" b="0" i="0" u="none" strike="noStrike" kern="1200" cap="none" spc="-30" normalizeH="0" baseline="0" noProof="0" dirty="0">
                <a:ln>
                  <a:noFill/>
                </a:ln>
                <a:solidFill>
                  <a:srgbClr val="2E2B1F"/>
                </a:solidFill>
                <a:effectLst/>
                <a:uLnTx/>
                <a:uFillTx/>
                <a:latin typeface="Carlito"/>
                <a:ea typeface="+mn-ea"/>
                <a:cs typeface="Carlito"/>
              </a:rPr>
              <a:t>(Tsup </a:t>
            </a:r>
            <a:r>
              <a:rPr kumimoji="0" sz="2000" b="0" i="0" u="none" strike="noStrike" kern="1200" cap="none" spc="-114" normalizeH="0" baseline="0" noProof="0" dirty="0">
                <a:ln>
                  <a:noFill/>
                </a:ln>
                <a:solidFill>
                  <a:srgbClr val="2E2B1F"/>
                </a:solidFill>
                <a:effectLst/>
                <a:uLnTx/>
                <a:uFillTx/>
                <a:latin typeface="Arial"/>
                <a:ea typeface="+mn-ea"/>
                <a:cs typeface="Arial"/>
              </a:rPr>
              <a:t>–</a:t>
            </a:r>
            <a:r>
              <a:rPr kumimoji="0" sz="2000" b="0" i="0" u="none" strike="noStrike" kern="1200" cap="none" spc="-105" normalizeH="0" baseline="0" noProof="0" dirty="0">
                <a:ln>
                  <a:noFill/>
                </a:ln>
                <a:solidFill>
                  <a:srgbClr val="2E2B1F"/>
                </a:solidFill>
                <a:effectLst/>
                <a:uLnTx/>
                <a:uFillTx/>
                <a:latin typeface="Arial"/>
                <a:ea typeface="+mn-ea"/>
                <a:cs typeface="Arial"/>
              </a:rPr>
              <a:t> </a:t>
            </a:r>
            <a:r>
              <a:rPr kumimoji="0" sz="2000" b="0" i="0" u="none" strike="noStrike" kern="1200" cap="none" spc="-40" normalizeH="0" baseline="0" noProof="0" dirty="0">
                <a:ln>
                  <a:noFill/>
                </a:ln>
                <a:solidFill>
                  <a:srgbClr val="2E2B1F"/>
                </a:solidFill>
                <a:effectLst/>
                <a:uLnTx/>
                <a:uFillTx/>
                <a:latin typeface="Carlito"/>
                <a:ea typeface="+mn-ea"/>
                <a:cs typeface="Carlito"/>
              </a:rPr>
              <a:t>Tsat)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hsup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hg </a:t>
            </a:r>
            <a:r>
              <a:rPr kumimoji="0" sz="2000" b="0" i="0" u="none" strike="noStrike" kern="1200" cap="none" spc="0" normalizeH="0" baseline="0" noProof="0" dirty="0">
                <a:ln>
                  <a:noFill/>
                </a:ln>
                <a:solidFill>
                  <a:srgbClr val="2E2B1F"/>
                </a:solidFill>
                <a:effectLst/>
                <a:uLnTx/>
                <a:uFillTx/>
                <a:latin typeface="Carlito"/>
                <a:ea typeface="+mn-ea"/>
                <a:cs typeface="Carlito"/>
              </a:rPr>
              <a:t>+ cps </a:t>
            </a:r>
            <a:r>
              <a:rPr kumimoji="0" sz="2000" b="0" i="0" u="none" strike="noStrike" kern="1200" cap="none" spc="-30" normalizeH="0" baseline="0" noProof="0" dirty="0">
                <a:ln>
                  <a:noFill/>
                </a:ln>
                <a:solidFill>
                  <a:srgbClr val="2E2B1F"/>
                </a:solidFill>
                <a:effectLst/>
                <a:uLnTx/>
                <a:uFillTx/>
                <a:latin typeface="Carlito"/>
                <a:ea typeface="+mn-ea"/>
                <a:cs typeface="Carlito"/>
              </a:rPr>
              <a:t>(Tsup </a:t>
            </a:r>
            <a:r>
              <a:rPr kumimoji="0" sz="2000" b="0" i="0" u="none" strike="noStrike" kern="1200" cap="none" spc="-114" normalizeH="0" baseline="0" noProof="0" dirty="0">
                <a:ln>
                  <a:noFill/>
                </a:ln>
                <a:solidFill>
                  <a:srgbClr val="2E2B1F"/>
                </a:solidFill>
                <a:effectLst/>
                <a:uLnTx/>
                <a:uFillTx/>
                <a:latin typeface="Arial"/>
                <a:ea typeface="+mn-ea"/>
                <a:cs typeface="Arial"/>
              </a:rPr>
              <a:t>–</a:t>
            </a:r>
            <a:r>
              <a:rPr kumimoji="0" sz="2000" b="0" i="0" u="none" strike="noStrike" kern="1200" cap="none" spc="-110" normalizeH="0" baseline="0" noProof="0" dirty="0">
                <a:ln>
                  <a:noFill/>
                </a:ln>
                <a:solidFill>
                  <a:srgbClr val="2E2B1F"/>
                </a:solidFill>
                <a:effectLst/>
                <a:uLnTx/>
                <a:uFillTx/>
                <a:latin typeface="Arial"/>
                <a:ea typeface="+mn-ea"/>
                <a:cs typeface="Arial"/>
              </a:rPr>
              <a:t> </a:t>
            </a:r>
            <a:r>
              <a:rPr kumimoji="0" sz="2000" b="0" i="0" u="none" strike="noStrike" kern="1200" cap="none" spc="-40" normalizeH="0" baseline="0" noProof="0" dirty="0">
                <a:ln>
                  <a:noFill/>
                </a:ln>
                <a:solidFill>
                  <a:srgbClr val="2E2B1F"/>
                </a:solidFill>
                <a:effectLst/>
                <a:uLnTx/>
                <a:uFillTx/>
                <a:latin typeface="Carlito"/>
                <a:ea typeface="+mn-ea"/>
                <a:cs typeface="Carlito"/>
              </a:rPr>
              <a:t>Tsat)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cps = 2.1 kJ/KgK = </a:t>
            </a:r>
            <a:r>
              <a:rPr kumimoji="0" sz="2000" b="0" i="0" u="none" strike="noStrike" kern="1200" cap="none" spc="-5" normalizeH="0" baseline="0" noProof="0" dirty="0">
                <a:ln>
                  <a:noFill/>
                </a:ln>
                <a:solidFill>
                  <a:srgbClr val="2E2B1F"/>
                </a:solidFill>
                <a:effectLst/>
                <a:uLnTx/>
                <a:uFillTx/>
                <a:latin typeface="Carlito"/>
                <a:ea typeface="+mn-ea"/>
                <a:cs typeface="Carlito"/>
              </a:rPr>
              <a:t>specific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superheated</a:t>
            </a:r>
            <a:r>
              <a:rPr kumimoji="0" sz="2000" b="0" i="0" u="none" strike="noStrike" kern="1200" cap="none" spc="-35"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49860" marR="0" lvl="0" indent="0" algn="l" defTabSz="914400" rtl="0" eaLnBrk="1" fontAlgn="auto" latinLnBrk="0" hangingPunct="1">
              <a:lnSpc>
                <a:spcPct val="100000"/>
              </a:lnSpc>
              <a:spcBef>
                <a:spcPts val="615"/>
              </a:spcBef>
              <a:spcAft>
                <a:spcPts val="0"/>
              </a:spcAft>
              <a:buClrTx/>
              <a:buSzTx/>
              <a:buFontTx/>
              <a:buNone/>
              <a:tabLst>
                <a:tab pos="561340"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15" normalizeH="0" baseline="0" noProof="0" dirty="0">
                <a:ln>
                  <a:noFill/>
                </a:ln>
                <a:solidFill>
                  <a:srgbClr val="484230"/>
                </a:solidFill>
                <a:effectLst/>
                <a:uLnTx/>
                <a:uFillTx/>
                <a:latin typeface="Carlito"/>
                <a:ea typeface="+mn-ea"/>
                <a:cs typeface="Carlito"/>
              </a:rPr>
              <a:t>Heat </a:t>
            </a:r>
            <a:r>
              <a:rPr kumimoji="0" sz="2800" b="0" i="0" u="none" strike="noStrike" kern="1200" cap="none" spc="-5" normalizeH="0" baseline="0" noProof="0" dirty="0">
                <a:ln>
                  <a:noFill/>
                </a:ln>
                <a:solidFill>
                  <a:srgbClr val="484230"/>
                </a:solidFill>
                <a:effectLst/>
                <a:uLnTx/>
                <a:uFillTx/>
                <a:latin typeface="Carlito"/>
                <a:ea typeface="+mn-ea"/>
                <a:cs typeface="Carlito"/>
              </a:rPr>
              <a:t>of</a:t>
            </a:r>
            <a:r>
              <a:rPr kumimoji="0" sz="2800" b="0" i="0" u="none" strike="noStrike" kern="1200" cap="none" spc="5" normalizeH="0" baseline="0" noProof="0" dirty="0">
                <a:ln>
                  <a:noFill/>
                </a:ln>
                <a:solidFill>
                  <a:srgbClr val="484230"/>
                </a:solidFill>
                <a:effectLst/>
                <a:uLnTx/>
                <a:uFillTx/>
                <a:latin typeface="Carlito"/>
                <a:ea typeface="+mn-ea"/>
                <a:cs typeface="Carlito"/>
              </a:rPr>
              <a:t> </a:t>
            </a:r>
            <a:r>
              <a:rPr kumimoji="0" sz="2800" b="0" i="0" u="none" strike="noStrike" kern="1200" cap="none" spc="-10" normalizeH="0" baseline="0" noProof="0" dirty="0">
                <a:ln>
                  <a:noFill/>
                </a:ln>
                <a:solidFill>
                  <a:srgbClr val="484230"/>
                </a:solidFill>
                <a:effectLst/>
                <a:uLnTx/>
                <a:uFillTx/>
                <a:latin typeface="Carlito"/>
                <a:ea typeface="+mn-ea"/>
                <a:cs typeface="Carlito"/>
              </a:rPr>
              <a:t>superheat</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5"/>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Amount </a:t>
            </a:r>
            <a:r>
              <a:rPr kumimoji="0" sz="2000" b="0" i="0" u="none" strike="noStrike" kern="1200" cap="none" spc="0"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heat required to get superheated steam </a:t>
            </a:r>
            <a:r>
              <a:rPr kumimoji="0" sz="2000" b="0" i="0" u="none" strike="noStrike" kern="1200" cap="none" spc="-15" normalizeH="0" baseline="0" noProof="0" dirty="0">
                <a:ln>
                  <a:noFill/>
                </a:ln>
                <a:solidFill>
                  <a:srgbClr val="2E2B1F"/>
                </a:solidFill>
                <a:effectLst/>
                <a:uLnTx/>
                <a:uFillTx/>
                <a:latin typeface="Carlito"/>
                <a:ea typeface="+mn-ea"/>
                <a:cs typeface="Carlito"/>
              </a:rPr>
              <a:t>from </a:t>
            </a:r>
            <a:r>
              <a:rPr kumimoji="0" sz="2000" b="0" i="0" u="none" strike="noStrike" kern="1200" cap="none" spc="0" normalizeH="0" baseline="0" noProof="0" dirty="0">
                <a:ln>
                  <a:noFill/>
                </a:ln>
                <a:solidFill>
                  <a:srgbClr val="2E2B1F"/>
                </a:solidFill>
                <a:effectLst/>
                <a:uLnTx/>
                <a:uFillTx/>
                <a:latin typeface="Carlito"/>
                <a:ea typeface="+mn-ea"/>
                <a:cs typeface="Carlito"/>
              </a:rPr>
              <a:t>dry</a:t>
            </a:r>
            <a:r>
              <a:rPr kumimoji="0" sz="2000" b="0" i="0" u="none" strike="noStrike" kern="1200" cap="none" spc="55" normalizeH="0" baseline="0" noProof="0" dirty="0">
                <a:ln>
                  <a:noFill/>
                </a:ln>
                <a:solidFill>
                  <a:srgbClr val="2E2B1F"/>
                </a:solidFill>
                <a:effectLst/>
                <a:uLnTx/>
                <a:uFillTx/>
                <a:latin typeface="Carlito"/>
                <a:ea typeface="+mn-ea"/>
                <a:cs typeface="Carlito"/>
              </a:rPr>
              <a:t> </a:t>
            </a:r>
            <a:r>
              <a:rPr kumimoji="0" sz="2000" b="0" i="0" u="none" strike="noStrike" kern="1200" cap="none" spc="-15" normalizeH="0" baseline="0" noProof="0" dirty="0">
                <a:ln>
                  <a:noFill/>
                </a:ln>
                <a:solidFill>
                  <a:srgbClr val="2E2B1F"/>
                </a:solidFill>
                <a:effectLst/>
                <a:uLnTx/>
                <a:uFillTx/>
                <a:latin typeface="Carlito"/>
                <a:ea typeface="+mn-ea"/>
                <a:cs typeface="Carlito"/>
              </a:rPr>
              <a:t>saturated</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3941445"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10" normalizeH="0" baseline="0" noProof="0" dirty="0">
                <a:ln>
                  <a:noFill/>
                </a:ln>
                <a:solidFill>
                  <a:srgbClr val="2E2B1F"/>
                </a:solidFill>
                <a:effectLst/>
                <a:uLnTx/>
                <a:uFillTx/>
                <a:latin typeface="Carlito"/>
                <a:ea typeface="+mn-ea"/>
                <a:cs typeface="Carlito"/>
              </a:rPr>
              <a:t>steam </a:t>
            </a:r>
            <a:r>
              <a:rPr kumimoji="0" sz="2000" b="0" i="0" u="none" strike="noStrike" kern="1200" cap="none" spc="0" normalizeH="0" baseline="0" noProof="0" dirty="0">
                <a:ln>
                  <a:noFill/>
                </a:ln>
                <a:solidFill>
                  <a:srgbClr val="2E2B1F"/>
                </a:solidFill>
                <a:effectLst/>
                <a:uLnTx/>
                <a:uFillTx/>
                <a:latin typeface="Carlito"/>
                <a:ea typeface="+mn-ea"/>
                <a:cs typeface="Carlito"/>
              </a:rPr>
              <a:t>is </a:t>
            </a:r>
            <a:r>
              <a:rPr kumimoji="0" sz="2000" b="0" i="0" u="none" strike="noStrike" kern="1200" cap="none" spc="-5" normalizeH="0" baseline="0" noProof="0" dirty="0">
                <a:ln>
                  <a:noFill/>
                </a:ln>
                <a:solidFill>
                  <a:srgbClr val="2E2B1F"/>
                </a:solidFill>
                <a:effectLst/>
                <a:uLnTx/>
                <a:uFillTx/>
                <a:latin typeface="Carlito"/>
                <a:ea typeface="+mn-ea"/>
                <a:cs typeface="Carlito"/>
              </a:rPr>
              <a:t>called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5" normalizeH="0" baseline="0" noProof="0" dirty="0">
                <a:ln>
                  <a:noFill/>
                </a:ln>
                <a:solidFill>
                  <a:srgbClr val="2E2B1F"/>
                </a:solidFill>
                <a:effectLst/>
                <a:uLnTx/>
                <a:uFillTx/>
                <a:latin typeface="Carlito"/>
                <a:ea typeface="+mn-ea"/>
                <a:cs typeface="Carlito"/>
              </a:rPr>
              <a:t>of superheat. (Line </a:t>
            </a:r>
            <a:r>
              <a:rPr kumimoji="0" sz="2000" b="0" i="0" u="none" strike="noStrike" kern="1200" cap="none" spc="0" normalizeH="0" baseline="0" noProof="0" dirty="0">
                <a:ln>
                  <a:noFill/>
                </a:ln>
                <a:solidFill>
                  <a:srgbClr val="2E2B1F"/>
                </a:solidFill>
                <a:effectLst/>
                <a:uLnTx/>
                <a:uFillTx/>
                <a:latin typeface="Carlito"/>
                <a:ea typeface="+mn-ea"/>
                <a:cs typeface="Carlito"/>
              </a:rPr>
              <a:t>T-U)  </a:t>
            </a:r>
            <a:r>
              <a:rPr kumimoji="0" sz="2000" b="0" i="0" u="none" strike="noStrike" kern="1200" cap="none" spc="-10" normalizeH="0" baseline="0" noProof="0" dirty="0">
                <a:ln>
                  <a:noFill/>
                </a:ln>
                <a:solidFill>
                  <a:srgbClr val="2E2B1F"/>
                </a:solidFill>
                <a:effectLst/>
                <a:uLnTx/>
                <a:uFillTx/>
                <a:latin typeface="Carlito"/>
                <a:ea typeface="+mn-ea"/>
                <a:cs typeface="Carlito"/>
              </a:rPr>
              <a:t>Heat </a:t>
            </a:r>
            <a:r>
              <a:rPr kumimoji="0" sz="2000" b="0" i="0" u="none" strike="noStrike" kern="1200" cap="none" spc="-5" normalizeH="0" baseline="0" noProof="0" dirty="0">
                <a:ln>
                  <a:noFill/>
                </a:ln>
                <a:solidFill>
                  <a:srgbClr val="2E2B1F"/>
                </a:solidFill>
                <a:effectLst/>
                <a:uLnTx/>
                <a:uFillTx/>
                <a:latin typeface="Carlito"/>
                <a:ea typeface="+mn-ea"/>
                <a:cs typeface="Carlito"/>
              </a:rPr>
              <a:t>of superheat </a:t>
            </a:r>
            <a:r>
              <a:rPr kumimoji="0" sz="2000" b="0" i="0" u="none" strike="noStrike" kern="1200" cap="none" spc="0" normalizeH="0" baseline="0" noProof="0" dirty="0">
                <a:ln>
                  <a:noFill/>
                </a:ln>
                <a:solidFill>
                  <a:srgbClr val="2E2B1F"/>
                </a:solidFill>
                <a:effectLst/>
                <a:uLnTx/>
                <a:uFillTx/>
                <a:latin typeface="Carlito"/>
                <a:ea typeface="+mn-ea"/>
                <a:cs typeface="Carlito"/>
              </a:rPr>
              <a:t>= cps </a:t>
            </a:r>
            <a:r>
              <a:rPr kumimoji="0" sz="2000" b="0" i="0" u="none" strike="noStrike" kern="1200" cap="none" spc="-30" normalizeH="0" baseline="0" noProof="0" dirty="0">
                <a:ln>
                  <a:noFill/>
                </a:ln>
                <a:solidFill>
                  <a:srgbClr val="2E2B1F"/>
                </a:solidFill>
                <a:effectLst/>
                <a:uLnTx/>
                <a:uFillTx/>
                <a:latin typeface="Carlito"/>
                <a:ea typeface="+mn-ea"/>
                <a:cs typeface="Carlito"/>
              </a:rPr>
              <a:t>(Tsup </a:t>
            </a:r>
            <a:r>
              <a:rPr kumimoji="0" sz="2000" b="0" i="0" u="none" strike="noStrike" kern="1200" cap="none" spc="-114" normalizeH="0" baseline="0" noProof="0" dirty="0">
                <a:ln>
                  <a:noFill/>
                </a:ln>
                <a:solidFill>
                  <a:srgbClr val="2E2B1F"/>
                </a:solidFill>
                <a:effectLst/>
                <a:uLnTx/>
                <a:uFillTx/>
                <a:latin typeface="Arial"/>
                <a:ea typeface="+mn-ea"/>
                <a:cs typeface="Arial"/>
              </a:rPr>
              <a:t>– </a:t>
            </a:r>
            <a:r>
              <a:rPr kumimoji="0" sz="2000" b="0" i="0" u="none" strike="noStrike" kern="1200" cap="none" spc="-40" normalizeH="0" baseline="0" noProof="0" dirty="0">
                <a:ln>
                  <a:noFill/>
                </a:ln>
                <a:solidFill>
                  <a:srgbClr val="2E2B1F"/>
                </a:solidFill>
                <a:effectLst/>
                <a:uLnTx/>
                <a:uFillTx/>
                <a:latin typeface="Carlito"/>
                <a:ea typeface="+mn-ea"/>
                <a:cs typeface="Carlito"/>
              </a:rPr>
              <a:t>Tsat)</a:t>
            </a:r>
            <a:r>
              <a:rPr kumimoji="0" sz="2000" b="0" i="0" u="none" strike="noStrike" kern="1200" cap="none" spc="35" normalizeH="0" baseline="0" noProof="0" dirty="0">
                <a:ln>
                  <a:noFill/>
                </a:ln>
                <a:solidFill>
                  <a:srgbClr val="2E2B1F"/>
                </a:solidFill>
                <a:effectLst/>
                <a:uLnTx/>
                <a:uFillTx/>
                <a:latin typeface="Carlito"/>
                <a:ea typeface="+mn-ea"/>
                <a:cs typeface="Carlito"/>
              </a:rPr>
              <a:t> </a:t>
            </a:r>
            <a:r>
              <a:rPr kumimoji="0" sz="2000" b="0" i="0" u="none" strike="noStrike" kern="1200" cap="none" spc="0" normalizeH="0" baseline="0" noProof="0" dirty="0">
                <a:ln>
                  <a:noFill/>
                </a:ln>
                <a:solidFill>
                  <a:srgbClr val="2E2B1F"/>
                </a:solidFill>
                <a:effectLst/>
                <a:uLnTx/>
                <a:uFillTx/>
                <a:latin typeface="Carlito"/>
                <a:ea typeface="+mn-ea"/>
                <a:cs typeface="Carlito"/>
              </a:rPr>
              <a:t>kJ/Kg</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8365490" marR="0" lvl="0" indent="0" algn="l" defTabSz="914400" rtl="0" eaLnBrk="1" fontAlgn="auto" latinLnBrk="0" hangingPunct="1">
              <a:lnSpc>
                <a:spcPct val="100000"/>
              </a:lnSpc>
              <a:spcBef>
                <a:spcPts val="78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6</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09571C-A0E0-44C1-A564-148F5F40581A}"/>
              </a:ext>
            </a:extLst>
          </p:cNvPr>
          <p:cNvSpPr>
            <a:spLocks noGrp="1"/>
          </p:cNvSpPr>
          <p:nvPr>
            <p:ph type="sldNum" sz="quarter" idx="12"/>
          </p:nvPr>
        </p:nvSpPr>
        <p:spPr/>
        <p:txBody>
          <a:bodyPr/>
          <a:lstStyle/>
          <a:p>
            <a:fld id="{2CABE815-B518-4B8B-9874-D3A955463FAF}" type="slidenum">
              <a:rPr lang="en-AU" smtClean="0"/>
              <a:pPr/>
              <a:t>70</a:t>
            </a:fld>
            <a:endParaRPr lang="en-AU"/>
          </a:p>
        </p:txBody>
      </p:sp>
      <p:pic>
        <p:nvPicPr>
          <p:cNvPr id="6" name="Picture 5">
            <a:extLst>
              <a:ext uri="{FF2B5EF4-FFF2-40B4-BE49-F238E27FC236}">
                <a16:creationId xmlns:a16="http://schemas.microsoft.com/office/drawing/2014/main" id="{4FBA9DFF-10EA-4D34-AF40-CDDF53E99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2835"/>
            <a:ext cx="9144000" cy="6032329"/>
          </a:xfrm>
          <a:prstGeom prst="rect">
            <a:avLst/>
          </a:prstGeom>
        </p:spPr>
      </p:pic>
    </p:spTree>
    <p:extLst>
      <p:ext uri="{BB962C8B-B14F-4D97-AF65-F5344CB8AC3E}">
        <p14:creationId xmlns:p14="http://schemas.microsoft.com/office/powerpoint/2010/main" val="3059899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CDE82E-4E81-40A8-8F1C-4A7E53833245}"/>
              </a:ext>
            </a:extLst>
          </p:cNvPr>
          <p:cNvSpPr>
            <a:spLocks noGrp="1"/>
          </p:cNvSpPr>
          <p:nvPr>
            <p:ph type="sldNum" sz="quarter" idx="12"/>
          </p:nvPr>
        </p:nvSpPr>
        <p:spPr/>
        <p:txBody>
          <a:bodyPr/>
          <a:lstStyle/>
          <a:p>
            <a:fld id="{2CABE815-B518-4B8B-9874-D3A955463FAF}" type="slidenum">
              <a:rPr lang="en-AU" smtClean="0"/>
              <a:pPr/>
              <a:t>71</a:t>
            </a:fld>
            <a:endParaRPr lang="en-AU"/>
          </a:p>
        </p:txBody>
      </p:sp>
      <p:pic>
        <p:nvPicPr>
          <p:cNvPr id="6" name="Picture 5">
            <a:extLst>
              <a:ext uri="{FF2B5EF4-FFF2-40B4-BE49-F238E27FC236}">
                <a16:creationId xmlns:a16="http://schemas.microsoft.com/office/drawing/2014/main" id="{C8BFE690-67F9-4291-AE66-455FFF477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740"/>
            <a:ext cx="9144000" cy="6252519"/>
          </a:xfrm>
          <a:prstGeom prst="rect">
            <a:avLst/>
          </a:prstGeom>
        </p:spPr>
      </p:pic>
    </p:spTree>
    <p:extLst>
      <p:ext uri="{BB962C8B-B14F-4D97-AF65-F5344CB8AC3E}">
        <p14:creationId xmlns:p14="http://schemas.microsoft.com/office/powerpoint/2010/main" val="2934484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3B8F72-00FE-40D3-B305-3BB916B4237C}"/>
              </a:ext>
            </a:extLst>
          </p:cNvPr>
          <p:cNvSpPr>
            <a:spLocks noGrp="1"/>
          </p:cNvSpPr>
          <p:nvPr>
            <p:ph type="sldNum" sz="quarter" idx="12"/>
          </p:nvPr>
        </p:nvSpPr>
        <p:spPr/>
        <p:txBody>
          <a:bodyPr/>
          <a:lstStyle/>
          <a:p>
            <a:fld id="{2CABE815-B518-4B8B-9874-D3A955463FAF}" type="slidenum">
              <a:rPr lang="en-AU" smtClean="0"/>
              <a:pPr/>
              <a:t>72</a:t>
            </a:fld>
            <a:endParaRPr lang="en-AU"/>
          </a:p>
        </p:txBody>
      </p:sp>
      <p:pic>
        <p:nvPicPr>
          <p:cNvPr id="6" name="Picture 5">
            <a:extLst>
              <a:ext uri="{FF2B5EF4-FFF2-40B4-BE49-F238E27FC236}">
                <a16:creationId xmlns:a16="http://schemas.microsoft.com/office/drawing/2014/main" id="{DDE2BB0A-10CC-4374-BFAC-5EDDECB55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96136" cy="6354650"/>
          </a:xfrm>
          <a:prstGeom prst="rect">
            <a:avLst/>
          </a:prstGeom>
        </p:spPr>
      </p:pic>
      <p:pic>
        <p:nvPicPr>
          <p:cNvPr id="10" name="Picture 9">
            <a:extLst>
              <a:ext uri="{FF2B5EF4-FFF2-40B4-BE49-F238E27FC236}">
                <a16:creationId xmlns:a16="http://schemas.microsoft.com/office/drawing/2014/main" id="{34F8C9B5-50F1-4D50-A15C-E5F307F87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2636912"/>
            <a:ext cx="4248472" cy="3818247"/>
          </a:xfrm>
          <a:prstGeom prst="rect">
            <a:avLst/>
          </a:prstGeom>
        </p:spPr>
      </p:pic>
    </p:spTree>
    <p:extLst>
      <p:ext uri="{BB962C8B-B14F-4D97-AF65-F5344CB8AC3E}">
        <p14:creationId xmlns:p14="http://schemas.microsoft.com/office/powerpoint/2010/main" val="2072544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3B8F72-00FE-40D3-B305-3BB916B4237C}"/>
              </a:ext>
            </a:extLst>
          </p:cNvPr>
          <p:cNvSpPr>
            <a:spLocks noGrp="1"/>
          </p:cNvSpPr>
          <p:nvPr>
            <p:ph type="sldNum" sz="quarter" idx="12"/>
          </p:nvPr>
        </p:nvSpPr>
        <p:spPr/>
        <p:txBody>
          <a:bodyPr/>
          <a:lstStyle/>
          <a:p>
            <a:fld id="{2CABE815-B518-4B8B-9874-D3A955463FAF}" type="slidenum">
              <a:rPr lang="en-AU" smtClean="0"/>
              <a:pPr/>
              <a:t>73</a:t>
            </a:fld>
            <a:endParaRPr lang="en-AU"/>
          </a:p>
        </p:txBody>
      </p:sp>
      <p:pic>
        <p:nvPicPr>
          <p:cNvPr id="3" name="Picture 2">
            <a:extLst>
              <a:ext uri="{FF2B5EF4-FFF2-40B4-BE49-F238E27FC236}">
                <a16:creationId xmlns:a16="http://schemas.microsoft.com/office/drawing/2014/main" id="{AC99FA12-7C8D-4432-A51C-BB179186F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054"/>
            <a:ext cx="9144000" cy="6507892"/>
          </a:xfrm>
          <a:prstGeom prst="rect">
            <a:avLst/>
          </a:prstGeom>
        </p:spPr>
      </p:pic>
    </p:spTree>
    <p:extLst>
      <p:ext uri="{BB962C8B-B14F-4D97-AF65-F5344CB8AC3E}">
        <p14:creationId xmlns:p14="http://schemas.microsoft.com/office/powerpoint/2010/main" val="2467860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3B8F72-00FE-40D3-B305-3BB916B4237C}"/>
              </a:ext>
            </a:extLst>
          </p:cNvPr>
          <p:cNvSpPr>
            <a:spLocks noGrp="1"/>
          </p:cNvSpPr>
          <p:nvPr>
            <p:ph type="sldNum" sz="quarter" idx="12"/>
          </p:nvPr>
        </p:nvSpPr>
        <p:spPr/>
        <p:txBody>
          <a:bodyPr/>
          <a:lstStyle/>
          <a:p>
            <a:fld id="{2CABE815-B518-4B8B-9874-D3A955463FAF}" type="slidenum">
              <a:rPr lang="en-AU" smtClean="0"/>
              <a:pPr/>
              <a:t>74</a:t>
            </a:fld>
            <a:endParaRPr lang="en-AU"/>
          </a:p>
        </p:txBody>
      </p:sp>
      <p:pic>
        <p:nvPicPr>
          <p:cNvPr id="3" name="Picture 2">
            <a:extLst>
              <a:ext uri="{FF2B5EF4-FFF2-40B4-BE49-F238E27FC236}">
                <a16:creationId xmlns:a16="http://schemas.microsoft.com/office/drawing/2014/main" id="{0A108FC1-01D5-46B9-B706-05925BC14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88" y="319545"/>
            <a:ext cx="8208912" cy="6538455"/>
          </a:xfrm>
          <a:prstGeom prst="rect">
            <a:avLst/>
          </a:prstGeom>
        </p:spPr>
      </p:pic>
    </p:spTree>
    <p:extLst>
      <p:ext uri="{BB962C8B-B14F-4D97-AF65-F5344CB8AC3E}">
        <p14:creationId xmlns:p14="http://schemas.microsoft.com/office/powerpoint/2010/main" val="1895380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75</a:t>
            </a:fld>
            <a:endParaRPr lang="en-AU" b="1" dirty="0">
              <a:solidFill>
                <a:prstClr val="black"/>
              </a:solidFill>
            </a:endParaRPr>
          </a:p>
        </p:txBody>
      </p:sp>
      <p:sp>
        <p:nvSpPr>
          <p:cNvPr id="9" name="TextBox 8"/>
          <p:cNvSpPr txBox="1"/>
          <p:nvPr/>
        </p:nvSpPr>
        <p:spPr>
          <a:xfrm>
            <a:off x="357158" y="642918"/>
            <a:ext cx="8429684" cy="3170099"/>
          </a:xfrm>
          <a:prstGeom prst="rect">
            <a:avLst/>
          </a:prstGeom>
          <a:noFill/>
        </p:spPr>
        <p:txBody>
          <a:bodyPr wrap="square" rtlCol="0">
            <a:spAutoFit/>
          </a:bodyPr>
          <a:lstStyle/>
          <a:p>
            <a:r>
              <a:rPr lang="en-AU" sz="1400" dirty="0" err="1">
                <a:solidFill>
                  <a:srgbClr val="92D050"/>
                </a:solidFill>
              </a:rPr>
              <a:t>Mollier</a:t>
            </a:r>
            <a:r>
              <a:rPr lang="en-AU" sz="1400" dirty="0">
                <a:solidFill>
                  <a:srgbClr val="92D050"/>
                </a:solidFill>
              </a:rPr>
              <a:t> diagram is named after Richard </a:t>
            </a:r>
            <a:r>
              <a:rPr lang="en-AU" sz="1400" dirty="0" err="1">
                <a:solidFill>
                  <a:srgbClr val="92D050"/>
                </a:solidFill>
              </a:rPr>
              <a:t>Mollier</a:t>
            </a:r>
            <a:r>
              <a:rPr lang="en-AU" sz="1400" dirty="0">
                <a:solidFill>
                  <a:srgbClr val="92D050"/>
                </a:solidFill>
              </a:rPr>
              <a:t> (1863-1935), a German professor who pioneered experimental research on thermodynamics associated with water, steam and water-</a:t>
            </a:r>
            <a:r>
              <a:rPr lang="en-AU" sz="1400" dirty="0" err="1">
                <a:solidFill>
                  <a:srgbClr val="92D050"/>
                </a:solidFill>
              </a:rPr>
              <a:t>vapor</a:t>
            </a:r>
            <a:r>
              <a:rPr lang="en-AU" sz="1400" dirty="0">
                <a:solidFill>
                  <a:srgbClr val="92D050"/>
                </a:solidFill>
              </a:rPr>
              <a:t> mixture. </a:t>
            </a:r>
            <a:r>
              <a:rPr lang="en-AU" sz="1400" dirty="0" err="1">
                <a:solidFill>
                  <a:srgbClr val="92D050"/>
                </a:solidFill>
              </a:rPr>
              <a:t>Mollier</a:t>
            </a:r>
            <a:r>
              <a:rPr lang="en-AU" sz="1400" dirty="0">
                <a:solidFill>
                  <a:srgbClr val="92D050"/>
                </a:solidFill>
              </a:rPr>
              <a:t> diagram is a graphical representation of a functional relationship between enthalpy, entropy, temperature, pressure and quality of steam. </a:t>
            </a:r>
            <a:r>
              <a:rPr lang="en-AU" sz="1400" dirty="0" err="1">
                <a:solidFill>
                  <a:srgbClr val="92D050"/>
                </a:solidFill>
              </a:rPr>
              <a:t>Mollier</a:t>
            </a:r>
            <a:r>
              <a:rPr lang="en-AU" sz="1400" dirty="0">
                <a:solidFill>
                  <a:srgbClr val="92D050"/>
                </a:solidFill>
              </a:rPr>
              <a:t> is often referred to as Enthalpy – Entropy Diagram or Enthalpy – Entropy Chart. They used commonly in the design and analysis associated with power plants, steam turbines, compressors, and refrigeration systems. </a:t>
            </a:r>
          </a:p>
          <a:p>
            <a:endParaRPr lang="en-AU" sz="1400" dirty="0">
              <a:solidFill>
                <a:srgbClr val="92D050"/>
              </a:solidFill>
            </a:endParaRPr>
          </a:p>
          <a:p>
            <a:r>
              <a:rPr lang="en-AU" sz="1400" dirty="0">
                <a:solidFill>
                  <a:srgbClr val="92D050"/>
                </a:solidFill>
              </a:rPr>
              <a:t>The constant pressure and constant temperature lines in the </a:t>
            </a:r>
            <a:r>
              <a:rPr lang="en-AU" sz="1400" dirty="0" err="1">
                <a:solidFill>
                  <a:srgbClr val="92D050"/>
                </a:solidFill>
              </a:rPr>
              <a:t>Mollier</a:t>
            </a:r>
            <a:r>
              <a:rPr lang="en-AU" sz="1400" dirty="0">
                <a:solidFill>
                  <a:srgbClr val="92D050"/>
                </a:solidFill>
              </a:rPr>
              <a:t> diagram are referred to as isobars and isotherms, respectively. In addition, the graph includes lines representing constant steam quality, “x,” in the bottom half of the diagram. The bold line, spanning from left to right, in the lower half of </a:t>
            </a:r>
            <a:r>
              <a:rPr lang="en-AU" sz="1400" dirty="0" err="1">
                <a:solidFill>
                  <a:srgbClr val="92D050"/>
                </a:solidFill>
              </a:rPr>
              <a:t>Mollier</a:t>
            </a:r>
            <a:r>
              <a:rPr lang="en-AU" sz="1400" dirty="0">
                <a:solidFill>
                  <a:srgbClr val="92D050"/>
                </a:solidFill>
              </a:rPr>
              <a:t> diagram is the saturation line. The saturation line, labelled as x = 1, represents the set of points on </a:t>
            </a:r>
            <a:r>
              <a:rPr lang="en-AU" sz="1400" dirty="0" err="1">
                <a:solidFill>
                  <a:srgbClr val="92D050"/>
                </a:solidFill>
              </a:rPr>
              <a:t>Mollier</a:t>
            </a:r>
            <a:r>
              <a:rPr lang="en-AU" sz="1400" dirty="0">
                <a:solidFill>
                  <a:srgbClr val="92D050"/>
                </a:solidFill>
              </a:rPr>
              <a:t> diagram where the steam is 100% </a:t>
            </a:r>
            <a:r>
              <a:rPr lang="en-AU" sz="1400" dirty="0" err="1">
                <a:solidFill>
                  <a:srgbClr val="92D050"/>
                </a:solidFill>
              </a:rPr>
              <a:t>vapor</a:t>
            </a:r>
            <a:r>
              <a:rPr lang="en-AU" sz="1400" dirty="0">
                <a:solidFill>
                  <a:srgbClr val="92D050"/>
                </a:solidFill>
              </a:rPr>
              <a:t>. All points above the saturation line are in the superheated steam territory. All points below the saturation line represent a mixture of liquid and </a:t>
            </a:r>
            <a:r>
              <a:rPr lang="en-AU" sz="1400" dirty="0" err="1">
                <a:solidFill>
                  <a:srgbClr val="92D050"/>
                </a:solidFill>
              </a:rPr>
              <a:t>vapor</a:t>
            </a:r>
            <a:r>
              <a:rPr lang="en-AU" sz="1400" dirty="0">
                <a:solidFill>
                  <a:srgbClr val="92D050"/>
                </a:solidFill>
              </a:rPr>
              <a:t> phases.</a:t>
            </a:r>
          </a:p>
          <a:p>
            <a:endParaRPr lang="en-AU" dirty="0"/>
          </a:p>
        </p:txBody>
      </p:sp>
      <p:pic>
        <p:nvPicPr>
          <p:cNvPr id="9219" name="Picture 3"/>
          <p:cNvPicPr>
            <a:picLocks noChangeAspect="1" noChangeArrowheads="1"/>
          </p:cNvPicPr>
          <p:nvPr/>
        </p:nvPicPr>
        <p:blipFill>
          <a:blip r:embed="rId2"/>
          <a:srcRect l="11459" t="16667" r="11457" b="11665"/>
          <a:stretch>
            <a:fillRect/>
          </a:stretch>
        </p:blipFill>
        <p:spPr bwMode="auto">
          <a:xfrm>
            <a:off x="357158" y="3500438"/>
            <a:ext cx="8429684" cy="3286124"/>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76</a:t>
            </a:fld>
            <a:endParaRPr lang="en-AU" b="1" dirty="0">
              <a:solidFill>
                <a:prstClr val="black"/>
              </a:solidFill>
            </a:endParaRPr>
          </a:p>
        </p:txBody>
      </p:sp>
      <p:pic>
        <p:nvPicPr>
          <p:cNvPr id="4098" name="Picture 2"/>
          <p:cNvPicPr>
            <a:picLocks noChangeAspect="1" noChangeArrowheads="1"/>
          </p:cNvPicPr>
          <p:nvPr/>
        </p:nvPicPr>
        <p:blipFill>
          <a:blip r:embed="rId2"/>
          <a:srcRect/>
          <a:stretch>
            <a:fillRect/>
          </a:stretch>
        </p:blipFill>
        <p:spPr bwMode="auto">
          <a:xfrm>
            <a:off x="357158" y="3929066"/>
            <a:ext cx="8143932" cy="2524125"/>
          </a:xfrm>
          <a:prstGeom prst="rect">
            <a:avLst/>
          </a:prstGeom>
          <a:noFill/>
          <a:ln w="9525">
            <a:noFill/>
            <a:miter lim="800000"/>
            <a:headEnd/>
            <a:tailEnd/>
          </a:ln>
          <a:effectLst/>
        </p:spPr>
      </p:pic>
      <p:pic>
        <p:nvPicPr>
          <p:cNvPr id="9" name="Picture 8">
            <a:extLst>
              <a:ext uri="{FF2B5EF4-FFF2-40B4-BE49-F238E27FC236}">
                <a16:creationId xmlns:a16="http://schemas.microsoft.com/office/drawing/2014/main" id="{FBB810D8-B362-41B3-9233-7540FDE7E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4" y="136525"/>
            <a:ext cx="4572000" cy="3429000"/>
          </a:xfrm>
          <a:prstGeom prst="rect">
            <a:avLst/>
          </a:prstGeom>
        </p:spPr>
      </p:pic>
    </p:spTree>
    <p:extLst>
      <p:ext uri="{BB962C8B-B14F-4D97-AF65-F5344CB8AC3E}">
        <p14:creationId xmlns:p14="http://schemas.microsoft.com/office/powerpoint/2010/main" val="1868511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77</a:t>
            </a:fld>
            <a:endParaRPr lang="en-AU" b="1" dirty="0">
              <a:solidFill>
                <a:prstClr val="black"/>
              </a:solidFill>
            </a:endParaRPr>
          </a:p>
        </p:txBody>
      </p:sp>
      <p:pic>
        <p:nvPicPr>
          <p:cNvPr id="2050" name="Picture 2"/>
          <p:cNvPicPr>
            <a:picLocks noChangeAspect="1" noChangeArrowheads="1"/>
          </p:cNvPicPr>
          <p:nvPr/>
        </p:nvPicPr>
        <p:blipFill>
          <a:blip r:embed="rId2"/>
          <a:srcRect/>
          <a:stretch>
            <a:fillRect/>
          </a:stretch>
        </p:blipFill>
        <p:spPr bwMode="auto">
          <a:xfrm>
            <a:off x="642910" y="714356"/>
            <a:ext cx="8072494" cy="5919784"/>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78</a:t>
            </a:fld>
            <a:endParaRPr lang="en-AU" b="1" dirty="0">
              <a:solidFill>
                <a:prstClr val="black"/>
              </a:solidFill>
            </a:endParaRPr>
          </a:p>
        </p:txBody>
      </p:sp>
      <p:pic>
        <p:nvPicPr>
          <p:cNvPr id="4099" name="Picture 3"/>
          <p:cNvPicPr>
            <a:picLocks noChangeAspect="1" noChangeArrowheads="1"/>
          </p:cNvPicPr>
          <p:nvPr/>
        </p:nvPicPr>
        <p:blipFill>
          <a:blip r:embed="rId2"/>
          <a:srcRect/>
          <a:stretch>
            <a:fillRect/>
          </a:stretch>
        </p:blipFill>
        <p:spPr bwMode="auto">
          <a:xfrm>
            <a:off x="276225" y="809624"/>
            <a:ext cx="8591550" cy="5476895"/>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79</a:t>
            </a:fld>
            <a:endParaRPr lang="en-AU" b="1" dirty="0">
              <a:solidFill>
                <a:prstClr val="black"/>
              </a:solidFill>
            </a:endParaRPr>
          </a:p>
        </p:txBody>
      </p:sp>
      <p:pic>
        <p:nvPicPr>
          <p:cNvPr id="5122" name="Picture 2"/>
          <p:cNvPicPr>
            <a:picLocks noChangeAspect="1" noChangeArrowheads="1"/>
          </p:cNvPicPr>
          <p:nvPr/>
        </p:nvPicPr>
        <p:blipFill>
          <a:blip r:embed="rId2"/>
          <a:srcRect/>
          <a:stretch>
            <a:fillRect/>
          </a:stretch>
        </p:blipFill>
        <p:spPr bwMode="auto">
          <a:xfrm>
            <a:off x="428596" y="857232"/>
            <a:ext cx="8286808" cy="571504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900" y="9855"/>
            <a:ext cx="3391535" cy="452120"/>
          </a:xfrm>
          <a:prstGeom prst="rect">
            <a:avLst/>
          </a:prstGeom>
        </p:spPr>
        <p:txBody>
          <a:bodyPr vert="horz" wrap="square" lIns="0" tIns="12065" rIns="0" bIns="0" rtlCol="0">
            <a:spAutoFit/>
          </a:bodyPr>
          <a:lstStyle/>
          <a:p>
            <a:pPr marL="12700">
              <a:lnSpc>
                <a:spcPct val="100000"/>
              </a:lnSpc>
              <a:spcBef>
                <a:spcPts val="95"/>
              </a:spcBef>
              <a:tabLst>
                <a:tab pos="423545" algn="l"/>
              </a:tabLst>
            </a:pPr>
            <a:r>
              <a:rPr sz="1800" spc="365" dirty="0">
                <a:solidFill>
                  <a:srgbClr val="2D2A1F"/>
                </a:solidFill>
                <a:latin typeface="Arial"/>
                <a:cs typeface="Arial"/>
              </a:rPr>
              <a:t>	</a:t>
            </a:r>
            <a:r>
              <a:rPr spc="-10" dirty="0"/>
              <a:t>Degree </a:t>
            </a:r>
            <a:r>
              <a:rPr spc="-5" dirty="0"/>
              <a:t>of</a:t>
            </a:r>
            <a:r>
              <a:rPr spc="-50" dirty="0"/>
              <a:t> </a:t>
            </a:r>
            <a:r>
              <a:rPr spc="-10" dirty="0"/>
              <a:t>superheat</a:t>
            </a:r>
            <a:endParaRPr sz="1800">
              <a:latin typeface="Arial"/>
              <a:cs typeface="Arial"/>
            </a:endParaRPr>
          </a:p>
        </p:txBody>
      </p:sp>
      <p:sp>
        <p:nvSpPr>
          <p:cNvPr id="3" name="object 3"/>
          <p:cNvSpPr txBox="1"/>
          <p:nvPr/>
        </p:nvSpPr>
        <p:spPr>
          <a:xfrm>
            <a:off x="78739" y="443230"/>
            <a:ext cx="8049259" cy="5099685"/>
          </a:xfrm>
          <a:prstGeom prst="rect">
            <a:avLst/>
          </a:prstGeom>
        </p:spPr>
        <p:txBody>
          <a:bodyPr vert="horz" wrap="square" lIns="0" tIns="13335" rIns="0" bIns="0" rtlCol="0">
            <a:spAutoFit/>
          </a:bodyPr>
          <a:lstStyle/>
          <a:p>
            <a:pPr marL="12700" marR="928369"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temperature difference </a:t>
            </a:r>
            <a:r>
              <a:rPr kumimoji="0" sz="2000" b="0" i="0" u="none" strike="noStrike" kern="1200" cap="none" spc="-5" normalizeH="0" baseline="0" noProof="0" dirty="0">
                <a:ln>
                  <a:noFill/>
                </a:ln>
                <a:solidFill>
                  <a:srgbClr val="2E2B1F"/>
                </a:solidFill>
                <a:effectLst/>
                <a:uLnTx/>
                <a:uFillTx/>
                <a:latin typeface="Carlito"/>
                <a:ea typeface="+mn-ea"/>
                <a:cs typeface="Carlito"/>
              </a:rPr>
              <a:t>between </a:t>
            </a:r>
            <a:r>
              <a:rPr kumimoji="0" sz="2000" b="0" i="0" u="none" strike="noStrike" kern="1200" cap="none" spc="-10" normalizeH="0" baseline="0" noProof="0" dirty="0">
                <a:ln>
                  <a:noFill/>
                </a:ln>
                <a:solidFill>
                  <a:srgbClr val="2E2B1F"/>
                </a:solidFill>
                <a:effectLst/>
                <a:uLnTx/>
                <a:uFillTx/>
                <a:latin typeface="Carlito"/>
                <a:ea typeface="+mn-ea"/>
                <a:cs typeface="Carlito"/>
              </a:rPr>
              <a:t>superheated steam </a:t>
            </a:r>
            <a:r>
              <a:rPr kumimoji="0" sz="2000" b="0" i="0" u="none" strike="noStrike" kern="1200" cap="none" spc="0" normalizeH="0" baseline="0" noProof="0" dirty="0">
                <a:ln>
                  <a:noFill/>
                </a:ln>
                <a:solidFill>
                  <a:srgbClr val="2E2B1F"/>
                </a:solidFill>
                <a:effectLst/>
                <a:uLnTx/>
                <a:uFillTx/>
                <a:latin typeface="Carlito"/>
                <a:ea typeface="+mn-ea"/>
                <a:cs typeface="Carlito"/>
              </a:rPr>
              <a:t>and dry  </a:t>
            </a:r>
            <a:r>
              <a:rPr kumimoji="0" sz="2000" b="0" i="0" u="none" strike="noStrike" kern="1200" cap="none" spc="-15" normalizeH="0" baseline="0" noProof="0" dirty="0">
                <a:ln>
                  <a:noFill/>
                </a:ln>
                <a:solidFill>
                  <a:srgbClr val="2E2B1F"/>
                </a:solidFill>
                <a:effectLst/>
                <a:uLnTx/>
                <a:uFillTx/>
                <a:latin typeface="Carlito"/>
                <a:ea typeface="+mn-ea"/>
                <a:cs typeface="Carlito"/>
              </a:rPr>
              <a:t>saturated</a:t>
            </a:r>
            <a:r>
              <a:rPr kumimoji="0" sz="2000" b="0" i="0" u="none" strike="noStrike" kern="1200" cap="none" spc="10"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2230"/>
              </a:lnSpc>
              <a:spcBef>
                <a:spcPts val="0"/>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Degree of superheat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30" normalizeH="0" baseline="0" noProof="0" dirty="0">
                <a:ln>
                  <a:noFill/>
                </a:ln>
                <a:solidFill>
                  <a:srgbClr val="2E2B1F"/>
                </a:solidFill>
                <a:effectLst/>
                <a:uLnTx/>
                <a:uFillTx/>
                <a:latin typeface="Carlito"/>
                <a:ea typeface="+mn-ea"/>
                <a:cs typeface="Carlito"/>
              </a:rPr>
              <a:t>(Tsup </a:t>
            </a:r>
            <a:r>
              <a:rPr kumimoji="0" sz="2000" b="0" i="0" u="none" strike="noStrike" kern="1200" cap="none" spc="-114" normalizeH="0" baseline="0" noProof="0" dirty="0">
                <a:ln>
                  <a:noFill/>
                </a:ln>
                <a:solidFill>
                  <a:srgbClr val="2E2B1F"/>
                </a:solidFill>
                <a:effectLst/>
                <a:uLnTx/>
                <a:uFillTx/>
                <a:latin typeface="Arial"/>
                <a:ea typeface="+mn-ea"/>
                <a:cs typeface="Arial"/>
              </a:rPr>
              <a:t>–</a:t>
            </a:r>
            <a:r>
              <a:rPr kumimoji="0" sz="2000" b="0" i="0" u="none" strike="noStrike" kern="1200" cap="none" spc="-90" normalizeH="0" baseline="0" noProof="0" dirty="0">
                <a:ln>
                  <a:noFill/>
                </a:ln>
                <a:solidFill>
                  <a:srgbClr val="2E2B1F"/>
                </a:solidFill>
                <a:effectLst/>
                <a:uLnTx/>
                <a:uFillTx/>
                <a:latin typeface="Arial"/>
                <a:ea typeface="+mn-ea"/>
                <a:cs typeface="Arial"/>
              </a:rPr>
              <a:t> </a:t>
            </a:r>
            <a:r>
              <a:rPr kumimoji="0" sz="2000" b="0" i="0" u="none" strike="noStrike" kern="1200" cap="none" spc="-40" normalizeH="0" baseline="0" noProof="0" dirty="0">
                <a:ln>
                  <a:noFill/>
                </a:ln>
                <a:solidFill>
                  <a:srgbClr val="2E2B1F"/>
                </a:solidFill>
                <a:effectLst/>
                <a:uLnTx/>
                <a:uFillTx/>
                <a:latin typeface="Carlito"/>
                <a:ea typeface="+mn-ea"/>
                <a:cs typeface="Carlito"/>
              </a:rPr>
              <a:t>Tsat)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49860" marR="0" lvl="0" indent="0" algn="l" defTabSz="914400" rtl="0" eaLnBrk="1" fontAlgn="auto" latinLnBrk="0" hangingPunct="1">
              <a:lnSpc>
                <a:spcPts val="3190"/>
              </a:lnSpc>
              <a:spcBef>
                <a:spcPts val="0"/>
              </a:spcBef>
              <a:spcAft>
                <a:spcPts val="0"/>
              </a:spcAft>
              <a:buClrTx/>
              <a:buSzTx/>
              <a:buFontTx/>
              <a:buNone/>
              <a:tabLst>
                <a:tab pos="560705"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10" normalizeH="0" baseline="0" noProof="0" dirty="0">
                <a:ln>
                  <a:noFill/>
                </a:ln>
                <a:solidFill>
                  <a:srgbClr val="484230"/>
                </a:solidFill>
                <a:effectLst/>
                <a:uLnTx/>
                <a:uFillTx/>
                <a:latin typeface="Carlito"/>
                <a:ea typeface="+mn-ea"/>
                <a:cs typeface="Carlito"/>
              </a:rPr>
              <a:t>Dryness Fraction </a:t>
            </a:r>
            <a:r>
              <a:rPr kumimoji="0" sz="2800" b="0" i="0" u="none" strike="noStrike" kern="1200" cap="none" spc="-5" normalizeH="0" baseline="0" noProof="0" dirty="0">
                <a:ln>
                  <a:noFill/>
                </a:ln>
                <a:solidFill>
                  <a:srgbClr val="484230"/>
                </a:solidFill>
                <a:effectLst/>
                <a:uLnTx/>
                <a:uFillTx/>
                <a:latin typeface="Carlito"/>
                <a:ea typeface="+mn-ea"/>
                <a:cs typeface="Carlito"/>
              </a:rPr>
              <a:t>of </a:t>
            </a:r>
            <a:r>
              <a:rPr kumimoji="0" sz="2800" b="0" i="0" u="none" strike="noStrike" kern="1200" cap="none" spc="-20" normalizeH="0" baseline="0" noProof="0" dirty="0">
                <a:ln>
                  <a:noFill/>
                </a:ln>
                <a:solidFill>
                  <a:srgbClr val="484230"/>
                </a:solidFill>
                <a:effectLst/>
                <a:uLnTx/>
                <a:uFillTx/>
                <a:latin typeface="Carlito"/>
                <a:ea typeface="+mn-ea"/>
                <a:cs typeface="Carlito"/>
              </a:rPr>
              <a:t>Saturated </a:t>
            </a:r>
            <a:r>
              <a:rPr kumimoji="0" sz="2800" b="0" i="0" u="none" strike="noStrike" kern="1200" cap="none" spc="-10" normalizeH="0" baseline="0" noProof="0" dirty="0">
                <a:ln>
                  <a:noFill/>
                </a:ln>
                <a:solidFill>
                  <a:srgbClr val="484230"/>
                </a:solidFill>
                <a:effectLst/>
                <a:uLnTx/>
                <a:uFillTx/>
                <a:latin typeface="Carlito"/>
                <a:ea typeface="+mn-ea"/>
                <a:cs typeface="Carlito"/>
              </a:rPr>
              <a:t>Steam </a:t>
            </a:r>
            <a:r>
              <a:rPr kumimoji="0" sz="2800" b="0" i="0" u="none" strike="noStrike" kern="1200" cap="none" spc="0" normalizeH="0" baseline="0" noProof="0" dirty="0">
                <a:ln>
                  <a:noFill/>
                </a:ln>
                <a:solidFill>
                  <a:srgbClr val="484230"/>
                </a:solidFill>
                <a:effectLst/>
                <a:uLnTx/>
                <a:uFillTx/>
                <a:latin typeface="Carlito"/>
                <a:ea typeface="+mn-ea"/>
                <a:cs typeface="Carlito"/>
              </a:rPr>
              <a:t>(x</a:t>
            </a:r>
            <a:r>
              <a:rPr kumimoji="0" sz="2800" b="0" i="0" u="none" strike="noStrike" kern="1200" cap="none" spc="85" normalizeH="0" baseline="0" noProof="0" dirty="0">
                <a:ln>
                  <a:noFill/>
                </a:ln>
                <a:solidFill>
                  <a:srgbClr val="484230"/>
                </a:solidFill>
                <a:effectLst/>
                <a:uLnTx/>
                <a:uFillTx/>
                <a:latin typeface="Carlito"/>
                <a:ea typeface="+mn-ea"/>
                <a:cs typeface="Carlito"/>
              </a:rPr>
              <a:t> </a:t>
            </a:r>
            <a:r>
              <a:rPr kumimoji="0" sz="2800" b="0" i="0" u="none" strike="noStrike" kern="1200" cap="none" spc="-5" normalizeH="0" baseline="0" noProof="0" dirty="0">
                <a:ln>
                  <a:noFill/>
                </a:ln>
                <a:solidFill>
                  <a:srgbClr val="484230"/>
                </a:solidFill>
                <a:effectLst/>
                <a:uLnTx/>
                <a:uFillTx/>
                <a:latin typeface="Carlito"/>
                <a:ea typeface="+mn-ea"/>
                <a:cs typeface="Carlito"/>
              </a:rPr>
              <a:t>)</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just" defTabSz="914400" rtl="0" eaLnBrk="1" fontAlgn="auto" latinLnBrk="0" hangingPunct="1">
              <a:lnSpc>
                <a:spcPct val="100000"/>
              </a:lnSpc>
              <a:spcBef>
                <a:spcPts val="5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a </a:t>
            </a:r>
            <a:r>
              <a:rPr kumimoji="0" sz="2000" b="0" i="0" u="none" strike="noStrike" kern="1200" cap="none" spc="-5" normalizeH="0" baseline="0" noProof="0" dirty="0">
                <a:ln>
                  <a:noFill/>
                </a:ln>
                <a:solidFill>
                  <a:srgbClr val="2E2B1F"/>
                </a:solidFill>
                <a:effectLst/>
                <a:uLnTx/>
                <a:uFillTx/>
                <a:latin typeface="Carlito"/>
                <a:ea typeface="+mn-ea"/>
                <a:cs typeface="Carlito"/>
              </a:rPr>
              <a:t>measure of </a:t>
            </a:r>
            <a:r>
              <a:rPr kumimoji="0" sz="2000" b="0" i="0" u="none" strike="noStrike" kern="1200" cap="none" spc="0" normalizeH="0" baseline="0" noProof="0" dirty="0">
                <a:ln>
                  <a:noFill/>
                </a:ln>
                <a:solidFill>
                  <a:srgbClr val="2E2B1F"/>
                </a:solidFill>
                <a:effectLst/>
                <a:uLnTx/>
                <a:uFillTx/>
                <a:latin typeface="Carlito"/>
                <a:ea typeface="+mn-ea"/>
                <a:cs typeface="Carlito"/>
              </a:rPr>
              <a:t>quality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wet steam. </a:t>
            </a: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5" normalizeH="0" baseline="0" noProof="0" dirty="0">
                <a:ln>
                  <a:noFill/>
                </a:ln>
                <a:solidFill>
                  <a:srgbClr val="2E2B1F"/>
                </a:solidFill>
                <a:effectLst/>
                <a:uLnTx/>
                <a:uFillTx/>
                <a:latin typeface="Carlito"/>
                <a:ea typeface="+mn-ea"/>
                <a:cs typeface="Carlito"/>
              </a:rPr>
              <a:t>ratio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0" normalizeH="0" baseline="0" noProof="0" dirty="0">
                <a:ln>
                  <a:noFill/>
                </a:ln>
                <a:solidFill>
                  <a:srgbClr val="2E2B1F"/>
                </a:solidFill>
                <a:effectLst/>
                <a:uLnTx/>
                <a:uFillTx/>
                <a:latin typeface="Carlito"/>
                <a:ea typeface="+mn-ea"/>
                <a:cs typeface="Carlito"/>
              </a:rPr>
              <a:t>the </a:t>
            </a:r>
            <a:r>
              <a:rPr kumimoji="0" sz="2000" b="0" i="0" u="none" strike="noStrike" kern="1200" cap="none" spc="-5" normalizeH="0" baseline="0" noProof="0" dirty="0">
                <a:ln>
                  <a:noFill/>
                </a:ln>
                <a:solidFill>
                  <a:srgbClr val="2E2B1F"/>
                </a:solidFill>
                <a:effectLst/>
                <a:uLnTx/>
                <a:uFillTx/>
                <a:latin typeface="Carlito"/>
                <a:ea typeface="+mn-ea"/>
                <a:cs typeface="Carlito"/>
              </a:rPr>
              <a:t>mass of </a:t>
            </a:r>
            <a:r>
              <a:rPr kumimoji="0" sz="2000" b="0" i="0" u="none" strike="noStrike" kern="1200" cap="none" spc="0" normalizeH="0" baseline="0" noProof="0" dirty="0">
                <a:ln>
                  <a:noFill/>
                </a:ln>
                <a:solidFill>
                  <a:srgbClr val="2E2B1F"/>
                </a:solidFill>
                <a:effectLst/>
                <a:uLnTx/>
                <a:uFillTx/>
                <a:latin typeface="Carlito"/>
                <a:ea typeface="+mn-ea"/>
                <a:cs typeface="Carlito"/>
              </a:rPr>
              <a:t>dry </a:t>
            </a:r>
            <a:r>
              <a:rPr kumimoji="0" sz="2000" b="0" i="0" u="none" strike="noStrike" kern="1200" cap="none" spc="-10" normalizeH="0" baseline="0" noProof="0" dirty="0">
                <a:ln>
                  <a:noFill/>
                </a:ln>
                <a:solidFill>
                  <a:srgbClr val="2E2B1F"/>
                </a:solidFill>
                <a:effectLst/>
                <a:uLnTx/>
                <a:uFillTx/>
                <a:latin typeface="Carlito"/>
                <a:ea typeface="+mn-ea"/>
                <a:cs typeface="Carlito"/>
              </a:rPr>
              <a:t>steam  </a:t>
            </a:r>
            <a:r>
              <a:rPr kumimoji="0" sz="2000" b="0" i="0" u="none" strike="noStrike" kern="1200" cap="none" spc="-5" normalizeH="0" baseline="0" noProof="0" dirty="0">
                <a:ln>
                  <a:noFill/>
                </a:ln>
                <a:solidFill>
                  <a:srgbClr val="2E2B1F"/>
                </a:solidFill>
                <a:effectLst/>
                <a:uLnTx/>
                <a:uFillTx/>
                <a:latin typeface="Carlito"/>
                <a:ea typeface="+mn-ea"/>
                <a:cs typeface="Carlito"/>
              </a:rPr>
              <a:t>(ms) </a:t>
            </a:r>
            <a:r>
              <a:rPr kumimoji="0" sz="2000" b="0" i="0" u="none" strike="noStrike" kern="1200" cap="none" spc="-15" normalizeH="0" baseline="0" noProof="0" dirty="0">
                <a:ln>
                  <a:noFill/>
                </a:ln>
                <a:solidFill>
                  <a:srgbClr val="2E2B1F"/>
                </a:solidFill>
                <a:effectLst/>
                <a:uLnTx/>
                <a:uFillTx/>
                <a:latin typeface="Carlito"/>
                <a:ea typeface="+mn-ea"/>
                <a:cs typeface="Carlito"/>
              </a:rPr>
              <a:t>to </a:t>
            </a:r>
            <a:r>
              <a:rPr kumimoji="0" sz="2000" b="0" i="0" u="none" strike="noStrike" kern="1200" cap="none" spc="0" normalizeH="0" baseline="0" noProof="0" dirty="0">
                <a:ln>
                  <a:noFill/>
                </a:ln>
                <a:solidFill>
                  <a:srgbClr val="2E2B1F"/>
                </a:solidFill>
                <a:effectLst/>
                <a:uLnTx/>
                <a:uFillTx/>
                <a:latin typeface="Carlito"/>
                <a:ea typeface="+mn-ea"/>
                <a:cs typeface="Carlito"/>
              </a:rPr>
              <a:t>the mass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total wet steam </a:t>
            </a:r>
            <a:r>
              <a:rPr kumimoji="0" sz="2000" b="0" i="0" u="none" strike="noStrike" kern="1200" cap="none" spc="-5" normalizeH="0" baseline="0" noProof="0" dirty="0">
                <a:ln>
                  <a:noFill/>
                </a:ln>
                <a:solidFill>
                  <a:srgbClr val="2E2B1F"/>
                </a:solidFill>
                <a:effectLst/>
                <a:uLnTx/>
                <a:uFillTx/>
                <a:latin typeface="Carlito"/>
                <a:ea typeface="+mn-ea"/>
                <a:cs typeface="Carlito"/>
              </a:rPr>
              <a:t>(ms+mw), where </a:t>
            </a:r>
            <a:r>
              <a:rPr kumimoji="0" sz="2000" b="0" i="0" u="none" strike="noStrike" kern="1200" cap="none" spc="-10" normalizeH="0" baseline="0" noProof="0" dirty="0">
                <a:ln>
                  <a:noFill/>
                </a:ln>
                <a:solidFill>
                  <a:srgbClr val="2E2B1F"/>
                </a:solidFill>
                <a:effectLst/>
                <a:uLnTx/>
                <a:uFillTx/>
                <a:latin typeface="Carlito"/>
                <a:ea typeface="+mn-ea"/>
                <a:cs typeface="Carlito"/>
              </a:rPr>
              <a:t>mw </a:t>
            </a:r>
            <a:r>
              <a:rPr kumimoji="0" sz="2000" b="0" i="0" u="none" strike="noStrike" kern="1200" cap="none" spc="0" normalizeH="0" baseline="0" noProof="0" dirty="0">
                <a:ln>
                  <a:noFill/>
                </a:ln>
                <a:solidFill>
                  <a:srgbClr val="2E2B1F"/>
                </a:solidFill>
                <a:effectLst/>
                <a:uLnTx/>
                <a:uFillTx/>
                <a:latin typeface="Carlito"/>
                <a:ea typeface="+mn-ea"/>
                <a:cs typeface="Carlito"/>
              </a:rPr>
              <a:t>is the mass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5" normalizeH="0" baseline="0" noProof="0" dirty="0">
                <a:ln>
                  <a:noFill/>
                </a:ln>
                <a:solidFill>
                  <a:srgbClr val="2E2B1F"/>
                </a:solidFill>
                <a:effectLst/>
                <a:uLnTx/>
                <a:uFillTx/>
                <a:latin typeface="Carlito"/>
                <a:ea typeface="+mn-ea"/>
                <a:cs typeface="Carlito"/>
              </a:rPr>
              <a:t>water  </a:t>
            </a:r>
            <a:r>
              <a:rPr kumimoji="0" sz="2000" b="0" i="0" u="none" strike="noStrike" kern="1200" cap="none" spc="-5" normalizeH="0" baseline="0" noProof="0" dirty="0">
                <a:ln>
                  <a:noFill/>
                </a:ln>
                <a:solidFill>
                  <a:srgbClr val="2E2B1F"/>
                </a:solidFill>
                <a:effectLst/>
                <a:uLnTx/>
                <a:uFillTx/>
                <a:latin typeface="Carlito"/>
                <a:ea typeface="+mn-ea"/>
                <a:cs typeface="Carlito"/>
              </a:rPr>
              <a:t>particles </a:t>
            </a:r>
            <a:r>
              <a:rPr kumimoji="0" sz="2000" b="0" i="0" u="none" strike="noStrike" kern="1200" cap="none" spc="0" normalizeH="0" baseline="0" noProof="0" dirty="0">
                <a:ln>
                  <a:noFill/>
                </a:ln>
                <a:solidFill>
                  <a:srgbClr val="2E2B1F"/>
                </a:solidFill>
                <a:effectLst/>
                <a:uLnTx/>
                <a:uFillTx/>
                <a:latin typeface="Carlito"/>
                <a:ea typeface="+mn-ea"/>
                <a:cs typeface="Carlito"/>
              </a:rPr>
              <a:t>in</a:t>
            </a:r>
            <a:r>
              <a:rPr kumimoji="0" sz="2000" b="0" i="0" u="none" strike="noStrike" kern="1200" cap="none" spc="5"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suspension.</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just"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x = </a:t>
            </a:r>
            <a:r>
              <a:rPr kumimoji="0" sz="2000" b="0" i="0" u="none" strike="noStrike" kern="1200" cap="none" spc="-5" normalizeH="0" baseline="0" noProof="0" dirty="0">
                <a:ln>
                  <a:noFill/>
                </a:ln>
                <a:solidFill>
                  <a:srgbClr val="2E2B1F"/>
                </a:solidFill>
                <a:effectLst/>
                <a:uLnTx/>
                <a:uFillTx/>
                <a:latin typeface="Carlito"/>
                <a:ea typeface="+mn-ea"/>
                <a:cs typeface="Carlito"/>
              </a:rPr>
              <a:t>ms/(</a:t>
            </a:r>
            <a:r>
              <a:rPr kumimoji="0" sz="2000" b="0" i="0" u="none" strike="noStrike" kern="1200" cap="none" spc="-10" normalizeH="0" baseline="0" noProof="0" dirty="0">
                <a:ln>
                  <a:noFill/>
                </a:ln>
                <a:solidFill>
                  <a:srgbClr val="2E2B1F"/>
                </a:solidFill>
                <a:effectLst/>
                <a:uLnTx/>
                <a:uFillTx/>
                <a:latin typeface="Carlito"/>
                <a:ea typeface="+mn-ea"/>
                <a:cs typeface="Carlito"/>
              </a:rPr>
              <a:t> ms+mw)</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49860" marR="0" lvl="0" indent="0" algn="l" defTabSz="914400" rtl="0" eaLnBrk="1" fontAlgn="auto" latinLnBrk="0" hangingPunct="1">
              <a:lnSpc>
                <a:spcPct val="100000"/>
              </a:lnSpc>
              <a:spcBef>
                <a:spcPts val="615"/>
              </a:spcBef>
              <a:spcAft>
                <a:spcPts val="0"/>
              </a:spcAft>
              <a:buClrTx/>
              <a:buSzTx/>
              <a:buFontTx/>
              <a:buNone/>
              <a:tabLst>
                <a:tab pos="560705"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5" normalizeH="0" baseline="0" noProof="0" dirty="0">
                <a:ln>
                  <a:noFill/>
                </a:ln>
                <a:solidFill>
                  <a:srgbClr val="484230"/>
                </a:solidFill>
                <a:effectLst/>
                <a:uLnTx/>
                <a:uFillTx/>
                <a:latin typeface="Carlito"/>
                <a:ea typeface="+mn-ea"/>
                <a:cs typeface="Carlito"/>
              </a:rPr>
              <a:t>Quality of </a:t>
            </a:r>
            <a:r>
              <a:rPr kumimoji="0" sz="2800" b="0" i="0" u="none" strike="noStrike" kern="1200" cap="none" spc="-10" normalizeH="0" baseline="0" noProof="0" dirty="0">
                <a:ln>
                  <a:noFill/>
                </a:ln>
                <a:solidFill>
                  <a:srgbClr val="484230"/>
                </a:solidFill>
                <a:effectLst/>
                <a:uLnTx/>
                <a:uFillTx/>
                <a:latin typeface="Carlito"/>
                <a:ea typeface="+mn-ea"/>
                <a:cs typeface="Carlito"/>
              </a:rPr>
              <a:t>Steam</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6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representation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0" normalizeH="0" baseline="0" noProof="0" dirty="0">
                <a:ln>
                  <a:noFill/>
                </a:ln>
                <a:solidFill>
                  <a:srgbClr val="2E2B1F"/>
                </a:solidFill>
                <a:effectLst/>
                <a:uLnTx/>
                <a:uFillTx/>
                <a:latin typeface="Carlito"/>
                <a:ea typeface="+mn-ea"/>
                <a:cs typeface="Carlito"/>
              </a:rPr>
              <a:t>dryness </a:t>
            </a:r>
            <a:r>
              <a:rPr kumimoji="0" sz="2000" b="0" i="0" u="none" strike="noStrike" kern="1200" cap="none" spc="-5" normalizeH="0" baseline="0" noProof="0" dirty="0">
                <a:ln>
                  <a:noFill/>
                </a:ln>
                <a:solidFill>
                  <a:srgbClr val="2E2B1F"/>
                </a:solidFill>
                <a:effectLst/>
                <a:uLnTx/>
                <a:uFillTx/>
                <a:latin typeface="Carlito"/>
                <a:ea typeface="+mn-ea"/>
                <a:cs typeface="Carlito"/>
              </a:rPr>
              <a:t>fraction </a:t>
            </a:r>
            <a:r>
              <a:rPr kumimoji="0" sz="2000" b="0" i="0" u="none" strike="noStrike" kern="1200" cap="none" spc="0" normalizeH="0" baseline="0" noProof="0" dirty="0">
                <a:ln>
                  <a:noFill/>
                </a:ln>
                <a:solidFill>
                  <a:srgbClr val="2E2B1F"/>
                </a:solidFill>
                <a:effectLst/>
                <a:uLnTx/>
                <a:uFillTx/>
                <a:latin typeface="Carlito"/>
                <a:ea typeface="+mn-ea"/>
                <a:cs typeface="Carlito"/>
              </a:rPr>
              <a:t>in </a:t>
            </a:r>
            <a:r>
              <a:rPr kumimoji="0" sz="2000" b="0" i="0" u="none" strike="noStrike" kern="1200" cap="none" spc="-10" normalizeH="0" baseline="0" noProof="0" dirty="0">
                <a:ln>
                  <a:noFill/>
                </a:ln>
                <a:solidFill>
                  <a:srgbClr val="2E2B1F"/>
                </a:solidFill>
                <a:effectLst/>
                <a:uLnTx/>
                <a:uFillTx/>
                <a:latin typeface="Carlito"/>
                <a:ea typeface="+mn-ea"/>
                <a:cs typeface="Carlito"/>
              </a:rPr>
              <a:t>percentage: </a:t>
            </a:r>
            <a:r>
              <a:rPr kumimoji="0" sz="2000" b="0" i="0" u="none" strike="noStrike" kern="1200" cap="none" spc="0" normalizeH="0" baseline="0" noProof="0" dirty="0">
                <a:ln>
                  <a:noFill/>
                </a:ln>
                <a:solidFill>
                  <a:srgbClr val="2E2B1F"/>
                </a:solidFill>
                <a:effectLst/>
                <a:uLnTx/>
                <a:uFillTx/>
                <a:latin typeface="Carlito"/>
                <a:ea typeface="+mn-ea"/>
                <a:cs typeface="Carlito"/>
              </a:rPr>
              <a:t>Quality </a:t>
            </a:r>
            <a:r>
              <a:rPr kumimoji="0" sz="2000" b="0" i="0" u="none" strike="noStrike" kern="1200" cap="none" spc="-5" normalizeH="0" baseline="0" noProof="0" dirty="0">
                <a:ln>
                  <a:noFill/>
                </a:ln>
                <a:solidFill>
                  <a:srgbClr val="2E2B1F"/>
                </a:solidFill>
                <a:effectLst/>
                <a:uLnTx/>
                <a:uFillTx/>
                <a:latin typeface="Carlito"/>
                <a:ea typeface="+mn-ea"/>
                <a:cs typeface="Carlito"/>
              </a:rPr>
              <a:t>of Steam</a:t>
            </a:r>
            <a:r>
              <a:rPr kumimoji="0" sz="2000" b="0" i="0" u="none" strike="noStrike" kern="1200" cap="none" spc="10" normalizeH="0" baseline="0" noProof="0" dirty="0">
                <a:ln>
                  <a:noFill/>
                </a:ln>
                <a:solidFill>
                  <a:srgbClr val="2E2B1F"/>
                </a:solidFill>
                <a:effectLst/>
                <a:uLnTx/>
                <a:uFillTx/>
                <a:latin typeface="Carlito"/>
                <a:ea typeface="+mn-ea"/>
                <a:cs typeface="Carlito"/>
              </a:rPr>
              <a:t> </a:t>
            </a:r>
            <a:r>
              <a:rPr kumimoji="0" sz="2000" b="0" i="0" u="none" strike="noStrike" kern="1200" cap="none" spc="0" normalizeH="0" baseline="0" noProof="0" dirty="0">
                <a:ln>
                  <a:noFill/>
                </a:ln>
                <a:solidFill>
                  <a:srgbClr val="2E2B1F"/>
                </a:solidFill>
                <a:effectLst/>
                <a:uLnTx/>
                <a:uFillTx/>
                <a:latin typeface="Carlito"/>
                <a:ea typeface="+mn-ea"/>
                <a:cs typeface="Carlito"/>
              </a:rPr>
              <a: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100(x)</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49860" marR="0" lvl="0" indent="0" algn="l" defTabSz="914400" rtl="0" eaLnBrk="1" fontAlgn="auto" latinLnBrk="0" hangingPunct="1">
              <a:lnSpc>
                <a:spcPct val="100000"/>
              </a:lnSpc>
              <a:spcBef>
                <a:spcPts val="615"/>
              </a:spcBef>
              <a:spcAft>
                <a:spcPts val="0"/>
              </a:spcAft>
              <a:buClrTx/>
              <a:buSzTx/>
              <a:buFontTx/>
              <a:buNone/>
              <a:tabLst>
                <a:tab pos="560705"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20" normalizeH="0" baseline="0" noProof="0" dirty="0">
                <a:ln>
                  <a:noFill/>
                </a:ln>
                <a:solidFill>
                  <a:srgbClr val="484230"/>
                </a:solidFill>
                <a:effectLst/>
                <a:uLnTx/>
                <a:uFillTx/>
                <a:latin typeface="Carlito"/>
                <a:ea typeface="+mn-ea"/>
                <a:cs typeface="Carlito"/>
              </a:rPr>
              <a:t>Wetness</a:t>
            </a:r>
            <a:r>
              <a:rPr kumimoji="0" sz="2800" b="0" i="0" u="none" strike="noStrike" kern="1200" cap="none" spc="15" normalizeH="0" baseline="0" noProof="0" dirty="0">
                <a:ln>
                  <a:noFill/>
                </a:ln>
                <a:solidFill>
                  <a:srgbClr val="484230"/>
                </a:solidFill>
                <a:effectLst/>
                <a:uLnTx/>
                <a:uFillTx/>
                <a:latin typeface="Carlito"/>
                <a:ea typeface="+mn-ea"/>
                <a:cs typeface="Carlito"/>
              </a:rPr>
              <a:t> </a:t>
            </a:r>
            <a:r>
              <a:rPr kumimoji="0" sz="2800" b="0" i="0" u="none" strike="noStrike" kern="1200" cap="none" spc="-10" normalizeH="0" baseline="0" noProof="0" dirty="0">
                <a:ln>
                  <a:noFill/>
                </a:ln>
                <a:solidFill>
                  <a:srgbClr val="484230"/>
                </a:solidFill>
                <a:effectLst/>
                <a:uLnTx/>
                <a:uFillTx/>
                <a:latin typeface="Carlito"/>
                <a:ea typeface="+mn-ea"/>
                <a:cs typeface="Carlito"/>
              </a:rPr>
              <a:t>Fraction</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105410" lvl="0" indent="0" algn="just" defTabSz="914400" rtl="0" eaLnBrk="1" fontAlgn="auto" latinLnBrk="0" hangingPunct="1">
              <a:lnSpc>
                <a:spcPct val="100000"/>
              </a:lnSpc>
              <a:spcBef>
                <a:spcPts val="5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5" normalizeH="0" baseline="0" noProof="0" dirty="0">
                <a:ln>
                  <a:noFill/>
                </a:ln>
                <a:solidFill>
                  <a:srgbClr val="2E2B1F"/>
                </a:solidFill>
                <a:effectLst/>
                <a:uLnTx/>
                <a:uFillTx/>
                <a:latin typeface="Carlito"/>
                <a:ea typeface="+mn-ea"/>
                <a:cs typeface="Carlito"/>
              </a:rPr>
              <a:t>ratio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0" normalizeH="0" baseline="0" noProof="0" dirty="0">
                <a:ln>
                  <a:noFill/>
                </a:ln>
                <a:solidFill>
                  <a:srgbClr val="2E2B1F"/>
                </a:solidFill>
                <a:effectLst/>
                <a:uLnTx/>
                <a:uFillTx/>
                <a:latin typeface="Carlito"/>
                <a:ea typeface="+mn-ea"/>
                <a:cs typeface="Carlito"/>
              </a:rPr>
              <a:t>the mass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5" normalizeH="0" baseline="0" noProof="0" dirty="0">
                <a:ln>
                  <a:noFill/>
                </a:ln>
                <a:solidFill>
                  <a:srgbClr val="2E2B1F"/>
                </a:solidFill>
                <a:effectLst/>
                <a:uLnTx/>
                <a:uFillTx/>
                <a:latin typeface="Carlito"/>
                <a:ea typeface="+mn-ea"/>
                <a:cs typeface="Carlito"/>
              </a:rPr>
              <a:t>water </a:t>
            </a:r>
            <a:r>
              <a:rPr kumimoji="0" sz="2000" b="0" i="0" u="none" strike="noStrike" kern="1200" cap="none" spc="-5" normalizeH="0" baseline="0" noProof="0" dirty="0">
                <a:ln>
                  <a:noFill/>
                </a:ln>
                <a:solidFill>
                  <a:srgbClr val="2E2B1F"/>
                </a:solidFill>
                <a:effectLst/>
                <a:uLnTx/>
                <a:uFillTx/>
                <a:latin typeface="Carlito"/>
                <a:ea typeface="+mn-ea"/>
                <a:cs typeface="Carlito"/>
              </a:rPr>
              <a:t>vapor (mw) </a:t>
            </a:r>
            <a:r>
              <a:rPr kumimoji="0" sz="2000" b="0" i="0" u="none" strike="noStrike" kern="1200" cap="none" spc="-15" normalizeH="0" baseline="0" noProof="0" dirty="0">
                <a:ln>
                  <a:noFill/>
                </a:ln>
                <a:solidFill>
                  <a:srgbClr val="2E2B1F"/>
                </a:solidFill>
                <a:effectLst/>
                <a:uLnTx/>
                <a:uFillTx/>
                <a:latin typeface="Carlito"/>
                <a:ea typeface="+mn-ea"/>
                <a:cs typeface="Carlito"/>
              </a:rPr>
              <a:t>to </a:t>
            </a:r>
            <a:r>
              <a:rPr kumimoji="0" sz="2000" b="0" i="0" u="none" strike="noStrike" kern="1200" cap="none" spc="0" normalizeH="0" baseline="0" noProof="0" dirty="0">
                <a:ln>
                  <a:noFill/>
                </a:ln>
                <a:solidFill>
                  <a:srgbClr val="2E2B1F"/>
                </a:solidFill>
                <a:effectLst/>
                <a:uLnTx/>
                <a:uFillTx/>
                <a:latin typeface="Carlito"/>
                <a:ea typeface="+mn-ea"/>
                <a:cs typeface="Carlito"/>
              </a:rPr>
              <a:t>the </a:t>
            </a:r>
            <a:r>
              <a:rPr kumimoji="0" sz="2000" b="0" i="0" u="none" strike="noStrike" kern="1200" cap="none" spc="-5" normalizeH="0" baseline="0" noProof="0" dirty="0">
                <a:ln>
                  <a:noFill/>
                </a:ln>
                <a:solidFill>
                  <a:srgbClr val="2E2B1F"/>
                </a:solidFill>
                <a:effectLst/>
                <a:uLnTx/>
                <a:uFillTx/>
                <a:latin typeface="Carlito"/>
                <a:ea typeface="+mn-ea"/>
                <a:cs typeface="Carlito"/>
              </a:rPr>
              <a:t>mass of </a:t>
            </a:r>
            <a:r>
              <a:rPr kumimoji="0" sz="2000" b="0" i="0" u="none" strike="noStrike" kern="1200" cap="none" spc="-10" normalizeH="0" baseline="0" noProof="0" dirty="0">
                <a:ln>
                  <a:noFill/>
                </a:ln>
                <a:solidFill>
                  <a:srgbClr val="2E2B1F"/>
                </a:solidFill>
                <a:effectLst/>
                <a:uLnTx/>
                <a:uFillTx/>
                <a:latin typeface="Carlito"/>
                <a:ea typeface="+mn-ea"/>
                <a:cs typeface="Carlito"/>
              </a:rPr>
              <a:t>total wet steam  </a:t>
            </a:r>
            <a:r>
              <a:rPr kumimoji="0" sz="2000" b="0" i="0" u="none" strike="noStrike" kern="1200" cap="none" spc="-5" normalizeH="0" baseline="0" noProof="0" dirty="0">
                <a:ln>
                  <a:noFill/>
                </a:ln>
                <a:solidFill>
                  <a:srgbClr val="2E2B1F"/>
                </a:solidFill>
                <a:effectLst/>
                <a:uLnTx/>
                <a:uFillTx/>
                <a:latin typeface="Carlito"/>
                <a:ea typeface="+mn-ea"/>
                <a:cs typeface="Carlito"/>
              </a:rPr>
              <a:t>(ms</a:t>
            </a:r>
            <a:r>
              <a:rPr kumimoji="0" sz="2000" b="0" i="0" u="none" strike="noStrike" kern="1200" cap="none" spc="-10" normalizeH="0" baseline="0" noProof="0" dirty="0">
                <a:ln>
                  <a:noFill/>
                </a:ln>
                <a:solidFill>
                  <a:srgbClr val="2E2B1F"/>
                </a:solidFill>
                <a:effectLst/>
                <a:uLnTx/>
                <a:uFillTx/>
                <a:latin typeface="Carlito"/>
                <a:ea typeface="+mn-ea"/>
                <a:cs typeface="Carlito"/>
              </a:rPr>
              <a:t> +mw)</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just"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10" normalizeH="0" baseline="0" noProof="0" dirty="0">
                <a:ln>
                  <a:noFill/>
                </a:ln>
                <a:solidFill>
                  <a:srgbClr val="2E2B1F"/>
                </a:solidFill>
                <a:effectLst/>
                <a:uLnTx/>
                <a:uFillTx/>
                <a:latin typeface="Carlito"/>
                <a:ea typeface="+mn-ea"/>
                <a:cs typeface="Carlito"/>
              </a:rPr>
              <a:t>Wetness </a:t>
            </a:r>
            <a:r>
              <a:rPr kumimoji="0" sz="2000" b="0" i="0" u="none" strike="noStrike" kern="1200" cap="none" spc="-5" normalizeH="0" baseline="0" noProof="0" dirty="0">
                <a:ln>
                  <a:noFill/>
                </a:ln>
                <a:solidFill>
                  <a:srgbClr val="2E2B1F"/>
                </a:solidFill>
                <a:effectLst/>
                <a:uLnTx/>
                <a:uFillTx/>
                <a:latin typeface="Carlito"/>
                <a:ea typeface="+mn-ea"/>
                <a:cs typeface="Carlito"/>
              </a:rPr>
              <a:t>fraction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mw/( </a:t>
            </a:r>
            <a:r>
              <a:rPr kumimoji="0" sz="2000" b="0" i="0" u="none" strike="noStrike" kern="1200" cap="none" spc="-5" normalizeH="0" baseline="0" noProof="0" dirty="0">
                <a:ln>
                  <a:noFill/>
                </a:ln>
                <a:solidFill>
                  <a:srgbClr val="2E2B1F"/>
                </a:solidFill>
                <a:effectLst/>
                <a:uLnTx/>
                <a:uFillTx/>
                <a:latin typeface="Carlito"/>
                <a:ea typeface="+mn-ea"/>
                <a:cs typeface="Carlito"/>
              </a:rPr>
              <a:t>ms+mw) </a:t>
            </a:r>
            <a:r>
              <a:rPr kumimoji="0" sz="2000" b="0" i="0" u="none" strike="noStrike" kern="1200" cap="none" spc="0" normalizeH="0" baseline="0" noProof="0" dirty="0">
                <a:ln>
                  <a:noFill/>
                </a:ln>
                <a:solidFill>
                  <a:srgbClr val="2E2B1F"/>
                </a:solidFill>
                <a:effectLst/>
                <a:uLnTx/>
                <a:uFillTx/>
                <a:latin typeface="Carlito"/>
                <a:ea typeface="+mn-ea"/>
                <a:cs typeface="Carlito"/>
              </a:rPr>
              <a:t>=</a:t>
            </a:r>
            <a:r>
              <a:rPr kumimoji="0" sz="2000" b="0" i="0" u="none" strike="noStrike" kern="1200" cap="none" spc="2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(1-x)</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txBox="1"/>
          <p:nvPr/>
        </p:nvSpPr>
        <p:spPr>
          <a:xfrm>
            <a:off x="78739" y="5669076"/>
            <a:ext cx="5189220" cy="1069340"/>
          </a:xfrm>
          <a:prstGeom prst="rect">
            <a:avLst/>
          </a:prstGeom>
        </p:spPr>
        <p:txBody>
          <a:bodyPr vert="horz" wrap="square" lIns="0" tIns="12065" rIns="0" bIns="0" rtlCol="0">
            <a:spAutoFit/>
          </a:bodyPr>
          <a:lstStyle/>
          <a:p>
            <a:pPr marL="149860" marR="0" lvl="0" indent="0" algn="l" defTabSz="914400" rtl="0" eaLnBrk="1" fontAlgn="auto" latinLnBrk="0" hangingPunct="1">
              <a:lnSpc>
                <a:spcPct val="100000"/>
              </a:lnSpc>
              <a:spcBef>
                <a:spcPts val="95"/>
              </a:spcBef>
              <a:spcAft>
                <a:spcPts val="0"/>
              </a:spcAft>
              <a:buClrTx/>
              <a:buSzTx/>
              <a:buFontTx/>
              <a:buNone/>
              <a:tabLst>
                <a:tab pos="560705" algn="l"/>
              </a:tabLst>
              <a:defRPr/>
            </a:pPr>
            <a:r>
              <a:rPr kumimoji="0" sz="1800" b="0" i="0" u="none" strike="noStrike" kern="1200" cap="none" spc="365" normalizeH="0" baseline="0" noProof="0" dirty="0">
                <a:ln>
                  <a:noFill/>
                </a:ln>
                <a:solidFill>
                  <a:srgbClr val="2D2A1F"/>
                </a:solidFill>
                <a:effectLst/>
                <a:uLnTx/>
                <a:uFillTx/>
                <a:latin typeface="Arial"/>
                <a:ea typeface="+mn-ea"/>
                <a:cs typeface="Arial"/>
              </a:rPr>
              <a:t>	</a:t>
            </a:r>
            <a:r>
              <a:rPr kumimoji="0" sz="2800" b="0" i="0" u="none" strike="noStrike" kern="1200" cap="none" spc="-5" normalizeH="0" baseline="0" noProof="0" dirty="0">
                <a:ln>
                  <a:noFill/>
                </a:ln>
                <a:solidFill>
                  <a:srgbClr val="484230"/>
                </a:solidFill>
                <a:effectLst/>
                <a:uLnTx/>
                <a:uFillTx/>
                <a:latin typeface="Carlito"/>
                <a:ea typeface="+mn-ea"/>
                <a:cs typeface="Carlito"/>
              </a:rPr>
              <a:t>Priming</a:t>
            </a:r>
            <a:endParaRPr kumimoji="0" sz="2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5" normalizeH="0" baseline="0" noProof="0" dirty="0">
                <a:ln>
                  <a:noFill/>
                </a:ln>
                <a:solidFill>
                  <a:srgbClr val="2E2B1F"/>
                </a:solidFill>
                <a:effectLst/>
                <a:uLnTx/>
                <a:uFillTx/>
                <a:latin typeface="Carlito"/>
                <a:ea typeface="+mn-ea"/>
                <a:cs typeface="Carlito"/>
              </a:rPr>
              <a:t>wetness fraction </a:t>
            </a:r>
            <a:r>
              <a:rPr kumimoji="0" sz="2000" b="0" i="0" u="none" strike="noStrike" kern="1200" cap="none" spc="-10" normalizeH="0" baseline="0" noProof="0" dirty="0">
                <a:ln>
                  <a:noFill/>
                </a:ln>
                <a:solidFill>
                  <a:srgbClr val="2E2B1F"/>
                </a:solidFill>
                <a:effectLst/>
                <a:uLnTx/>
                <a:uFillTx/>
                <a:latin typeface="Carlito"/>
                <a:ea typeface="+mn-ea"/>
                <a:cs typeface="Carlito"/>
              </a:rPr>
              <a:t>expressed </a:t>
            </a:r>
            <a:r>
              <a:rPr kumimoji="0" sz="2000" b="0" i="0" u="none" strike="noStrike" kern="1200" cap="none" spc="0" normalizeH="0" baseline="0" noProof="0" dirty="0">
                <a:ln>
                  <a:noFill/>
                </a:ln>
                <a:solidFill>
                  <a:srgbClr val="2E2B1F"/>
                </a:solidFill>
                <a:effectLst/>
                <a:uLnTx/>
                <a:uFillTx/>
                <a:latin typeface="Carlito"/>
                <a:ea typeface="+mn-ea"/>
                <a:cs typeface="Carlito"/>
              </a:rPr>
              <a:t>in </a:t>
            </a:r>
            <a:r>
              <a:rPr kumimoji="0" sz="2000" b="0" i="0" u="none" strike="noStrike" kern="1200" cap="none" spc="-10" normalizeH="0" baseline="0" noProof="0" dirty="0">
                <a:ln>
                  <a:noFill/>
                </a:ln>
                <a:solidFill>
                  <a:srgbClr val="2E2B1F"/>
                </a:solidFill>
                <a:effectLst/>
                <a:uLnTx/>
                <a:uFillTx/>
                <a:latin typeface="Carlito"/>
                <a:ea typeface="+mn-ea"/>
                <a:cs typeface="Carlito"/>
              </a:rPr>
              <a:t>percentage.</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Priming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(1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x)</a:t>
            </a:r>
            <a:r>
              <a:rPr kumimoji="0" sz="2000" b="0" i="0" u="none" strike="noStrike" kern="1200" cap="none" spc="0" normalizeH="0" baseline="0" noProof="0" dirty="0">
                <a:ln>
                  <a:noFill/>
                </a:ln>
                <a:solidFill>
                  <a:srgbClr val="2E2B1F"/>
                </a:solidFill>
                <a:effectLst/>
                <a:uLnTx/>
                <a:uFillTx/>
                <a:latin typeface="Carlito"/>
                <a:ea typeface="+mn-ea"/>
                <a:cs typeface="Carlito"/>
              </a:rPr>
              <a:t> 100</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5" name="object 5"/>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736838" y="5682792"/>
            <a:ext cx="14160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7</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80</a:t>
            </a:fld>
            <a:endParaRPr lang="en-AU" b="1" dirty="0">
              <a:solidFill>
                <a:prstClr val="black"/>
              </a:solidFill>
            </a:endParaRPr>
          </a:p>
        </p:txBody>
      </p:sp>
      <p:pic>
        <p:nvPicPr>
          <p:cNvPr id="3074" name="Picture 2"/>
          <p:cNvPicPr>
            <a:picLocks noChangeAspect="1" noChangeArrowheads="1"/>
          </p:cNvPicPr>
          <p:nvPr/>
        </p:nvPicPr>
        <p:blipFill>
          <a:blip r:embed="rId2"/>
          <a:srcRect/>
          <a:stretch>
            <a:fillRect/>
          </a:stretch>
        </p:blipFill>
        <p:spPr bwMode="auto">
          <a:xfrm>
            <a:off x="285720" y="857232"/>
            <a:ext cx="8565487" cy="500066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81</a:t>
            </a:fld>
            <a:endParaRPr lang="en-AU" b="1" dirty="0">
              <a:solidFill>
                <a:prstClr val="black"/>
              </a:solidFill>
            </a:endParaRPr>
          </a:p>
        </p:txBody>
      </p:sp>
      <p:pic>
        <p:nvPicPr>
          <p:cNvPr id="4098" name="Picture 2"/>
          <p:cNvPicPr>
            <a:picLocks noChangeAspect="1" noChangeArrowheads="1"/>
          </p:cNvPicPr>
          <p:nvPr/>
        </p:nvPicPr>
        <p:blipFill>
          <a:blip r:embed="rId2"/>
          <a:srcRect/>
          <a:stretch>
            <a:fillRect/>
          </a:stretch>
        </p:blipFill>
        <p:spPr bwMode="auto">
          <a:xfrm>
            <a:off x="357157" y="785794"/>
            <a:ext cx="8529995" cy="535785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82</a:t>
            </a:fld>
            <a:endParaRPr lang="en-AU" b="1" dirty="0">
              <a:solidFill>
                <a:prstClr val="black"/>
              </a:solidFill>
            </a:endParaRPr>
          </a:p>
        </p:txBody>
      </p:sp>
      <p:pic>
        <p:nvPicPr>
          <p:cNvPr id="5122" name="Picture 2"/>
          <p:cNvPicPr>
            <a:picLocks noChangeAspect="1" noChangeArrowheads="1"/>
          </p:cNvPicPr>
          <p:nvPr/>
        </p:nvPicPr>
        <p:blipFill>
          <a:blip r:embed="rId2"/>
          <a:srcRect/>
          <a:stretch>
            <a:fillRect/>
          </a:stretch>
        </p:blipFill>
        <p:spPr bwMode="auto">
          <a:xfrm>
            <a:off x="214282" y="642918"/>
            <a:ext cx="8572560" cy="26193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57158" y="3286124"/>
            <a:ext cx="8215370" cy="219075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83</a:t>
            </a:fld>
            <a:endParaRPr lang="en-AU" b="1" dirty="0">
              <a:solidFill>
                <a:prstClr val="black"/>
              </a:solidFill>
            </a:endParaRPr>
          </a:p>
        </p:txBody>
      </p:sp>
      <p:pic>
        <p:nvPicPr>
          <p:cNvPr id="6146" name="Picture 2"/>
          <p:cNvPicPr>
            <a:picLocks noChangeAspect="1" noChangeArrowheads="1"/>
          </p:cNvPicPr>
          <p:nvPr/>
        </p:nvPicPr>
        <p:blipFill>
          <a:blip r:embed="rId2"/>
          <a:srcRect/>
          <a:stretch>
            <a:fillRect/>
          </a:stretch>
        </p:blipFill>
        <p:spPr bwMode="auto">
          <a:xfrm>
            <a:off x="300038" y="690563"/>
            <a:ext cx="8543925" cy="5667395"/>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84</a:t>
            </a:fld>
            <a:endParaRPr lang="en-AU" b="1" dirty="0">
              <a:solidFill>
                <a:prstClr val="black"/>
              </a:solidFill>
            </a:endParaRPr>
          </a:p>
        </p:txBody>
      </p:sp>
      <p:pic>
        <p:nvPicPr>
          <p:cNvPr id="7170" name="Picture 2"/>
          <p:cNvPicPr>
            <a:picLocks noChangeAspect="1" noChangeArrowheads="1"/>
          </p:cNvPicPr>
          <p:nvPr/>
        </p:nvPicPr>
        <p:blipFill>
          <a:blip r:embed="rId2"/>
          <a:srcRect/>
          <a:stretch>
            <a:fillRect/>
          </a:stretch>
        </p:blipFill>
        <p:spPr bwMode="auto">
          <a:xfrm>
            <a:off x="285720" y="714356"/>
            <a:ext cx="8643998" cy="4867275"/>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85</a:t>
            </a:fld>
            <a:endParaRPr lang="en-AU" b="1" dirty="0">
              <a:solidFill>
                <a:prstClr val="black"/>
              </a:solidFill>
            </a:endParaRPr>
          </a:p>
        </p:txBody>
      </p:sp>
      <p:pic>
        <p:nvPicPr>
          <p:cNvPr id="7171" name="Picture 3"/>
          <p:cNvPicPr>
            <a:picLocks noChangeAspect="1" noChangeArrowheads="1"/>
          </p:cNvPicPr>
          <p:nvPr/>
        </p:nvPicPr>
        <p:blipFill>
          <a:blip r:embed="rId2"/>
          <a:srcRect/>
          <a:stretch>
            <a:fillRect/>
          </a:stretch>
        </p:blipFill>
        <p:spPr bwMode="auto">
          <a:xfrm>
            <a:off x="357158" y="1857364"/>
            <a:ext cx="8362950" cy="3667125"/>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t="82192"/>
          <a:stretch>
            <a:fillRect/>
          </a:stretch>
        </p:blipFill>
        <p:spPr bwMode="auto">
          <a:xfrm>
            <a:off x="285720" y="857232"/>
            <a:ext cx="8643998" cy="866747"/>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86</a:t>
            </a:fld>
            <a:endParaRPr lang="en-AU" b="1" dirty="0">
              <a:solidFill>
                <a:prstClr val="black"/>
              </a:solidFill>
            </a:endParaRPr>
          </a:p>
        </p:txBody>
      </p:sp>
      <p:pic>
        <p:nvPicPr>
          <p:cNvPr id="10244" name="Picture 4"/>
          <p:cNvPicPr>
            <a:picLocks noChangeAspect="1" noChangeArrowheads="1"/>
          </p:cNvPicPr>
          <p:nvPr/>
        </p:nvPicPr>
        <p:blipFill>
          <a:blip r:embed="rId2"/>
          <a:srcRect/>
          <a:stretch>
            <a:fillRect/>
          </a:stretch>
        </p:blipFill>
        <p:spPr bwMode="auto">
          <a:xfrm>
            <a:off x="214282" y="142852"/>
            <a:ext cx="8501122" cy="664371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87</a:t>
            </a:fld>
            <a:endParaRPr lang="en-AU" b="1" dirty="0">
              <a:solidFill>
                <a:prstClr val="black"/>
              </a:solidFill>
            </a:endParaRPr>
          </a:p>
        </p:txBody>
      </p:sp>
      <p:pic>
        <p:nvPicPr>
          <p:cNvPr id="11266" name="Picture 2"/>
          <p:cNvPicPr>
            <a:picLocks noChangeAspect="1" noChangeArrowheads="1"/>
          </p:cNvPicPr>
          <p:nvPr/>
        </p:nvPicPr>
        <p:blipFill>
          <a:blip r:embed="rId2"/>
          <a:srcRect/>
          <a:stretch>
            <a:fillRect/>
          </a:stretch>
        </p:blipFill>
        <p:spPr bwMode="auto">
          <a:xfrm>
            <a:off x="214282" y="285728"/>
            <a:ext cx="8715436" cy="6259025"/>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88</a:t>
            </a:fld>
            <a:endParaRPr lang="en-AU" b="1" dirty="0">
              <a:solidFill>
                <a:prstClr val="black"/>
              </a:solidFill>
            </a:endParaRPr>
          </a:p>
        </p:txBody>
      </p:sp>
      <p:pic>
        <p:nvPicPr>
          <p:cNvPr id="12290" name="Picture 2"/>
          <p:cNvPicPr>
            <a:picLocks noChangeAspect="1" noChangeArrowheads="1"/>
          </p:cNvPicPr>
          <p:nvPr/>
        </p:nvPicPr>
        <p:blipFill>
          <a:blip r:embed="rId2"/>
          <a:srcRect t="6579"/>
          <a:stretch>
            <a:fillRect/>
          </a:stretch>
        </p:blipFill>
        <p:spPr bwMode="auto">
          <a:xfrm>
            <a:off x="214282" y="357166"/>
            <a:ext cx="8643998" cy="2028824"/>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285720" y="2462236"/>
            <a:ext cx="8391525" cy="4324350"/>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89</a:t>
            </a:fld>
            <a:endParaRPr lang="en-AU" b="1" dirty="0">
              <a:solidFill>
                <a:prstClr val="black"/>
              </a:solidFill>
            </a:endParaRPr>
          </a:p>
        </p:txBody>
      </p:sp>
      <p:pic>
        <p:nvPicPr>
          <p:cNvPr id="13314" name="Picture 2"/>
          <p:cNvPicPr>
            <a:picLocks noChangeAspect="1" noChangeArrowheads="1"/>
          </p:cNvPicPr>
          <p:nvPr/>
        </p:nvPicPr>
        <p:blipFill>
          <a:blip r:embed="rId2"/>
          <a:srcRect/>
          <a:stretch>
            <a:fillRect/>
          </a:stretch>
        </p:blipFill>
        <p:spPr bwMode="auto">
          <a:xfrm>
            <a:off x="428596" y="642918"/>
            <a:ext cx="8401050" cy="4333875"/>
          </a:xfrm>
          <a:prstGeom prst="rect">
            <a:avLst/>
          </a:prstGeom>
          <a:noFill/>
          <a:ln w="9525">
            <a:noFill/>
            <a:miter lim="800000"/>
            <a:headEnd/>
            <a:tailEnd/>
          </a:ln>
          <a:effectLst/>
        </p:spPr>
      </p:pic>
      <p:sp>
        <p:nvSpPr>
          <p:cNvPr id="6" name="TextBox 5"/>
          <p:cNvSpPr txBox="1"/>
          <p:nvPr/>
        </p:nvSpPr>
        <p:spPr>
          <a:xfrm>
            <a:off x="2714612" y="4357694"/>
            <a:ext cx="1856086" cy="369332"/>
          </a:xfrm>
          <a:prstGeom prst="rect">
            <a:avLst/>
          </a:prstGeom>
          <a:noFill/>
        </p:spPr>
        <p:txBody>
          <a:bodyPr wrap="none" rtlCol="0">
            <a:spAutoFit/>
          </a:bodyPr>
          <a:lstStyle/>
          <a:p>
            <a:r>
              <a:rPr lang="en-AU" dirty="0"/>
              <a:t>= Isenthalpic lines</a:t>
            </a:r>
          </a:p>
        </p:txBody>
      </p:sp>
    </p:spTree>
    <p:extLst>
      <p:ext uri="{BB962C8B-B14F-4D97-AF65-F5344CB8AC3E}">
        <p14:creationId xmlns:p14="http://schemas.microsoft.com/office/powerpoint/2010/main" val="186851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424180" algn="l"/>
              </a:tabLst>
            </a:pPr>
            <a:r>
              <a:rPr sz="1800" spc="370" dirty="0">
                <a:solidFill>
                  <a:srgbClr val="2D2A1F"/>
                </a:solidFill>
                <a:latin typeface="Arial"/>
                <a:cs typeface="Arial"/>
              </a:rPr>
              <a:t>	</a:t>
            </a:r>
            <a:r>
              <a:rPr spc="-15" dirty="0"/>
              <a:t>SPECIFIC </a:t>
            </a:r>
            <a:r>
              <a:rPr spc="-20" dirty="0"/>
              <a:t>VOLUME </a:t>
            </a:r>
            <a:r>
              <a:rPr spc="-5" dirty="0"/>
              <a:t>OF</a:t>
            </a:r>
            <a:r>
              <a:rPr spc="5" dirty="0"/>
              <a:t> </a:t>
            </a:r>
            <a:r>
              <a:rPr spc="-15" dirty="0"/>
              <a:t>STEAM</a:t>
            </a:r>
            <a:endParaRPr sz="1800">
              <a:latin typeface="Arial"/>
              <a:cs typeface="Arial"/>
            </a:endParaRPr>
          </a:p>
        </p:txBody>
      </p:sp>
      <p:sp>
        <p:nvSpPr>
          <p:cNvPr id="3" name="object 3"/>
          <p:cNvSpPr txBox="1"/>
          <p:nvPr/>
        </p:nvSpPr>
        <p:spPr>
          <a:xfrm>
            <a:off x="383540" y="595630"/>
            <a:ext cx="7854950" cy="452310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2385"/>
              </a:lnSpc>
              <a:spcBef>
                <a:spcPts val="10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It is the </a:t>
            </a:r>
            <a:r>
              <a:rPr kumimoji="0" sz="2000" b="0" i="0" u="none" strike="noStrike" kern="1200" cap="none" spc="-10" normalizeH="0" baseline="0" noProof="0" dirty="0">
                <a:ln>
                  <a:noFill/>
                </a:ln>
                <a:solidFill>
                  <a:srgbClr val="2E2B1F"/>
                </a:solidFill>
                <a:effectLst/>
                <a:uLnTx/>
                <a:uFillTx/>
                <a:latin typeface="Carlito"/>
                <a:ea typeface="+mn-ea"/>
                <a:cs typeface="Carlito"/>
              </a:rPr>
              <a:t>volume </a:t>
            </a:r>
            <a:r>
              <a:rPr kumimoji="0" sz="2000" b="0" i="0" u="none" strike="noStrike" kern="1200" cap="none" spc="0" normalizeH="0" baseline="0" noProof="0" dirty="0">
                <a:ln>
                  <a:noFill/>
                </a:ln>
                <a:solidFill>
                  <a:srgbClr val="2E2B1F"/>
                </a:solidFill>
                <a:effectLst/>
                <a:uLnTx/>
                <a:uFillTx/>
                <a:latin typeface="Carlito"/>
                <a:ea typeface="+mn-ea"/>
                <a:cs typeface="Carlito"/>
              </a:rPr>
              <a:t>occupied </a:t>
            </a:r>
            <a:r>
              <a:rPr kumimoji="0" sz="2000" b="0" i="0" u="none" strike="noStrike" kern="1200" cap="none" spc="-5" normalizeH="0" baseline="0" noProof="0" dirty="0">
                <a:ln>
                  <a:noFill/>
                </a:ln>
                <a:solidFill>
                  <a:srgbClr val="2E2B1F"/>
                </a:solidFill>
                <a:effectLst/>
                <a:uLnTx/>
                <a:uFillTx/>
                <a:latin typeface="Carlito"/>
                <a:ea typeface="+mn-ea"/>
                <a:cs typeface="Carlito"/>
              </a:rPr>
              <a:t>by </a:t>
            </a:r>
            <a:r>
              <a:rPr kumimoji="0" sz="2000" b="0" i="0" u="none" strike="noStrike" kern="1200" cap="none" spc="-10" normalizeH="0" baseline="0" noProof="0" dirty="0">
                <a:ln>
                  <a:noFill/>
                </a:ln>
                <a:solidFill>
                  <a:srgbClr val="2E2B1F"/>
                </a:solidFill>
                <a:effectLst/>
                <a:uLnTx/>
                <a:uFillTx/>
                <a:latin typeface="Carlito"/>
                <a:ea typeface="+mn-ea"/>
                <a:cs typeface="Carlito"/>
              </a:rPr>
              <a:t>steam </a:t>
            </a:r>
            <a:r>
              <a:rPr kumimoji="0" sz="2000" b="0" i="0" u="none" strike="noStrike" kern="1200" cap="none" spc="-5" normalizeH="0" baseline="0" noProof="0" dirty="0">
                <a:ln>
                  <a:noFill/>
                </a:ln>
                <a:solidFill>
                  <a:srgbClr val="2E2B1F"/>
                </a:solidFill>
                <a:effectLst/>
                <a:uLnTx/>
                <a:uFillTx/>
                <a:latin typeface="Carlito"/>
                <a:ea typeface="+mn-ea"/>
                <a:cs typeface="Carlito"/>
              </a:rPr>
              <a:t>per </a:t>
            </a:r>
            <a:r>
              <a:rPr kumimoji="0" sz="2000" b="0" i="0" u="none" strike="noStrike" kern="1200" cap="none" spc="0" normalizeH="0" baseline="0" noProof="0" dirty="0">
                <a:ln>
                  <a:noFill/>
                </a:ln>
                <a:solidFill>
                  <a:srgbClr val="2E2B1F"/>
                </a:solidFill>
                <a:effectLst/>
                <a:uLnTx/>
                <a:uFillTx/>
                <a:latin typeface="Carlito"/>
                <a:ea typeface="+mn-ea"/>
                <a:cs typeface="Carlito"/>
              </a:rPr>
              <a:t>kg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0" normalizeH="0" baseline="0" noProof="0" dirty="0">
                <a:ln>
                  <a:noFill/>
                </a:ln>
                <a:solidFill>
                  <a:srgbClr val="2E2B1F"/>
                </a:solidFill>
                <a:effectLst/>
                <a:uLnTx/>
                <a:uFillTx/>
                <a:latin typeface="Carlito"/>
                <a:ea typeface="+mn-ea"/>
                <a:cs typeface="Carlito"/>
              </a:rPr>
              <a:t>its</a:t>
            </a:r>
            <a:r>
              <a:rPr kumimoji="0" sz="2000" b="0" i="0" u="none" strike="noStrike" kern="1200" cap="none" spc="-2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mass.</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l" defTabSz="914400" rtl="0" eaLnBrk="1" fontAlgn="auto" latinLnBrk="0" hangingPunct="1">
              <a:lnSpc>
                <a:spcPts val="2320"/>
              </a:lnSpc>
              <a:spcBef>
                <a:spcPts val="530"/>
              </a:spcBef>
              <a:spcAft>
                <a:spcPts val="0"/>
              </a:spcAft>
              <a:buClrTx/>
              <a:buSzTx/>
              <a:buFontTx/>
              <a:buNone/>
              <a:tabLst/>
              <a:defRPr/>
            </a:pPr>
            <a:r>
              <a:rPr kumimoji="0" sz="2400" b="0" i="0" u="none" strike="noStrike" kern="1200" cap="none" spc="-5" normalizeH="0" baseline="0" noProof="0" dirty="0">
                <a:ln>
                  <a:noFill/>
                </a:ln>
                <a:solidFill>
                  <a:srgbClr val="484230"/>
                </a:solidFill>
                <a:effectLst/>
                <a:uLnTx/>
                <a:uFillTx/>
                <a:latin typeface="Carlito"/>
                <a:ea typeface="+mn-ea"/>
                <a:cs typeface="Carlito"/>
              </a:rPr>
              <a:t>Specific </a:t>
            </a:r>
            <a:r>
              <a:rPr kumimoji="0" sz="2400" b="0" i="0" u="none" strike="noStrike" kern="1200" cap="none" spc="-10" normalizeH="0" baseline="0" noProof="0" dirty="0">
                <a:ln>
                  <a:noFill/>
                </a:ln>
                <a:solidFill>
                  <a:srgbClr val="484230"/>
                </a:solidFill>
                <a:effectLst/>
                <a:uLnTx/>
                <a:uFillTx/>
                <a:latin typeface="Carlito"/>
                <a:ea typeface="+mn-ea"/>
                <a:cs typeface="Carlito"/>
              </a:rPr>
              <a:t>volume </a:t>
            </a:r>
            <a:r>
              <a:rPr kumimoji="0" sz="2400" b="0" i="0" u="none" strike="noStrike" kern="1200" cap="none" spc="-5" normalizeH="0" baseline="0" noProof="0" dirty="0">
                <a:ln>
                  <a:noFill/>
                </a:ln>
                <a:solidFill>
                  <a:srgbClr val="484230"/>
                </a:solidFill>
                <a:effectLst/>
                <a:uLnTx/>
                <a:uFillTx/>
                <a:latin typeface="Carlito"/>
                <a:ea typeface="+mn-ea"/>
                <a:cs typeface="Carlito"/>
              </a:rPr>
              <a:t>of </a:t>
            </a:r>
            <a:r>
              <a:rPr kumimoji="0" sz="2400" b="0" i="0" u="none" strike="noStrike" kern="1200" cap="none" spc="0" normalizeH="0" baseline="0" noProof="0" dirty="0">
                <a:ln>
                  <a:noFill/>
                </a:ln>
                <a:solidFill>
                  <a:srgbClr val="484230"/>
                </a:solidFill>
                <a:effectLst/>
                <a:uLnTx/>
                <a:uFillTx/>
                <a:latin typeface="Carlito"/>
                <a:ea typeface="+mn-ea"/>
                <a:cs typeface="Carlito"/>
              </a:rPr>
              <a:t>dry </a:t>
            </a:r>
            <a:r>
              <a:rPr kumimoji="0" sz="2400" b="0" i="0" u="none" strike="noStrike" kern="1200" cap="none" spc="-10" normalizeH="0" baseline="0" noProof="0" dirty="0">
                <a:ln>
                  <a:noFill/>
                </a:ln>
                <a:solidFill>
                  <a:srgbClr val="484230"/>
                </a:solidFill>
                <a:effectLst/>
                <a:uLnTx/>
                <a:uFillTx/>
                <a:latin typeface="Carlito"/>
                <a:ea typeface="+mn-ea"/>
                <a:cs typeface="Carlito"/>
              </a:rPr>
              <a:t>steam </a:t>
            </a:r>
            <a:r>
              <a:rPr kumimoji="0" sz="2400" b="0" i="0" u="none" strike="noStrike" kern="1200" cap="none" spc="-5" normalizeH="0" baseline="0" noProof="0" dirty="0">
                <a:ln>
                  <a:noFill/>
                </a:ln>
                <a:solidFill>
                  <a:srgbClr val="484230"/>
                </a:solidFill>
                <a:effectLst/>
                <a:uLnTx/>
                <a:uFillTx/>
                <a:latin typeface="Carlito"/>
                <a:ea typeface="+mn-ea"/>
                <a:cs typeface="Carlito"/>
              </a:rPr>
              <a:t>(vg</a:t>
            </a:r>
            <a:r>
              <a:rPr kumimoji="0" sz="2400" b="0" i="0" u="none" strike="noStrike" kern="1200" cap="none" spc="-5" normalizeH="0" baseline="0" noProof="0" dirty="0">
                <a:ln>
                  <a:noFill/>
                </a:ln>
                <a:solidFill>
                  <a:srgbClr val="FFFF00"/>
                </a:solidFill>
                <a:effectLst/>
                <a:uLnTx/>
                <a:uFillTx/>
                <a:latin typeface="Carlito"/>
                <a:ea typeface="+mn-ea"/>
                <a:cs typeface="Carlito"/>
              </a:rPr>
              <a:t>) </a:t>
            </a:r>
            <a:r>
              <a:rPr kumimoji="0" sz="1800" b="0" i="0" u="none" strike="noStrike" kern="1200" cap="none" spc="0" normalizeH="0" baseline="0" noProof="0" dirty="0">
                <a:ln>
                  <a:noFill/>
                </a:ln>
                <a:solidFill>
                  <a:srgbClr val="2E2B1F"/>
                </a:solidFill>
                <a:effectLst/>
                <a:uLnTx/>
                <a:uFillTx/>
                <a:latin typeface="Carlito"/>
                <a:ea typeface="+mn-ea"/>
                <a:cs typeface="Carlito"/>
              </a:rPr>
              <a:t>: Its </a:t>
            </a:r>
            <a:r>
              <a:rPr kumimoji="0" sz="1800" b="0" i="0" u="none" strike="noStrike" kern="1200" cap="none" spc="-5" normalizeH="0" baseline="0" noProof="0" dirty="0">
                <a:ln>
                  <a:noFill/>
                </a:ln>
                <a:solidFill>
                  <a:srgbClr val="2E2B1F"/>
                </a:solidFill>
                <a:effectLst/>
                <a:uLnTx/>
                <a:uFillTx/>
                <a:latin typeface="Carlito"/>
                <a:ea typeface="+mn-ea"/>
                <a:cs typeface="Carlito"/>
              </a:rPr>
              <a:t>value </a:t>
            </a:r>
            <a:r>
              <a:rPr kumimoji="0" sz="1800" b="0" i="0" u="none" strike="noStrike" kern="1200" cap="none" spc="-10" normalizeH="0" baseline="0" noProof="0" dirty="0">
                <a:ln>
                  <a:noFill/>
                </a:ln>
                <a:solidFill>
                  <a:srgbClr val="2E2B1F"/>
                </a:solidFill>
                <a:effectLst/>
                <a:uLnTx/>
                <a:uFillTx/>
                <a:latin typeface="Carlito"/>
                <a:ea typeface="+mn-ea"/>
                <a:cs typeface="Carlito"/>
              </a:rPr>
              <a:t>can </a:t>
            </a:r>
            <a:r>
              <a:rPr kumimoji="0" sz="1800" b="0" i="0" u="none" strike="noStrike" kern="1200" cap="none" spc="-5" normalizeH="0" baseline="0" noProof="0" dirty="0">
                <a:ln>
                  <a:noFill/>
                </a:ln>
                <a:solidFill>
                  <a:srgbClr val="2E2B1F"/>
                </a:solidFill>
                <a:effectLst/>
                <a:uLnTx/>
                <a:uFillTx/>
                <a:latin typeface="Carlito"/>
                <a:ea typeface="+mn-ea"/>
                <a:cs typeface="Carlito"/>
              </a:rPr>
              <a:t>be </a:t>
            </a:r>
            <a:r>
              <a:rPr kumimoji="0" sz="1800" b="0" i="0" u="none" strike="noStrike" kern="1200" cap="none" spc="-10" normalizeH="0" baseline="0" noProof="0" dirty="0">
                <a:ln>
                  <a:noFill/>
                </a:ln>
                <a:solidFill>
                  <a:srgbClr val="2E2B1F"/>
                </a:solidFill>
                <a:effectLst/>
                <a:uLnTx/>
                <a:uFillTx/>
                <a:latin typeface="Carlito"/>
                <a:ea typeface="+mn-ea"/>
                <a:cs typeface="Carlito"/>
              </a:rPr>
              <a:t>obtained directly </a:t>
            </a:r>
            <a:r>
              <a:rPr kumimoji="0" sz="1800" b="0" i="0" u="none" strike="noStrike" kern="1200" cap="none" spc="-15" normalizeH="0" baseline="0" noProof="0" dirty="0">
                <a:ln>
                  <a:noFill/>
                </a:ln>
                <a:solidFill>
                  <a:srgbClr val="2E2B1F"/>
                </a:solidFill>
                <a:effectLst/>
                <a:uLnTx/>
                <a:uFillTx/>
                <a:latin typeface="Carlito"/>
                <a:ea typeface="+mn-ea"/>
                <a:cs typeface="Carlito"/>
              </a:rPr>
              <a:t>from  </a:t>
            </a:r>
            <a:r>
              <a:rPr kumimoji="0" sz="1800" b="0" i="0" u="none" strike="noStrike" kern="1200" cap="none" spc="0" normalizeH="0" baseline="0" noProof="0" dirty="0">
                <a:ln>
                  <a:noFill/>
                </a:ln>
                <a:solidFill>
                  <a:srgbClr val="2E2B1F"/>
                </a:solidFill>
                <a:effectLst/>
                <a:uLnTx/>
                <a:uFillTx/>
                <a:latin typeface="Carlito"/>
                <a:ea typeface="+mn-ea"/>
                <a:cs typeface="Carlito"/>
              </a:rPr>
              <a:t>the </a:t>
            </a:r>
            <a:r>
              <a:rPr kumimoji="0" sz="1800" b="0" i="0" u="none" strike="noStrike" kern="1200" cap="none" spc="-10" normalizeH="0" baseline="0" noProof="0" dirty="0">
                <a:ln>
                  <a:noFill/>
                </a:ln>
                <a:solidFill>
                  <a:srgbClr val="2E2B1F"/>
                </a:solidFill>
                <a:effectLst/>
                <a:uLnTx/>
                <a:uFillTx/>
                <a:latin typeface="Carlito"/>
                <a:ea typeface="+mn-ea"/>
                <a:cs typeface="Carlito"/>
              </a:rPr>
              <a:t>steam</a:t>
            </a:r>
            <a:r>
              <a:rPr kumimoji="0" sz="1800" b="0" i="0" u="none" strike="noStrike" kern="1200" cap="none" spc="10" normalizeH="0" baseline="0" noProof="0" dirty="0">
                <a:ln>
                  <a:noFill/>
                </a:ln>
                <a:solidFill>
                  <a:srgbClr val="2E2B1F"/>
                </a:solidFill>
                <a:effectLst/>
                <a:uLnTx/>
                <a:uFillTx/>
                <a:latin typeface="Carlito"/>
                <a:ea typeface="+mn-ea"/>
                <a:cs typeface="Carlito"/>
              </a:rPr>
              <a:t> </a:t>
            </a:r>
            <a:r>
              <a:rPr kumimoji="0" sz="1800" b="0" i="0" u="none" strike="noStrike" kern="1200" cap="none" spc="-5" normalizeH="0" baseline="0" noProof="0" dirty="0">
                <a:ln>
                  <a:noFill/>
                </a:ln>
                <a:solidFill>
                  <a:srgbClr val="2E2B1F"/>
                </a:solidFill>
                <a:effectLst/>
                <a:uLnTx/>
                <a:uFillTx/>
                <a:latin typeface="Carlito"/>
                <a:ea typeface="+mn-ea"/>
                <a:cs typeface="Carlito"/>
              </a:rPr>
              <a:t>tables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2735"/>
              </a:lnSpc>
              <a:spcBef>
                <a:spcPts val="0"/>
              </a:spcBef>
              <a:spcAft>
                <a:spcPts val="0"/>
              </a:spcAft>
              <a:buClrTx/>
              <a:buSzTx/>
              <a:buFontTx/>
              <a:buNone/>
              <a:tabLst/>
              <a:defRPr/>
            </a:pPr>
            <a:r>
              <a:rPr kumimoji="0" sz="2400" b="0" i="0" u="none" strike="noStrike" kern="1200" cap="none" spc="-5" normalizeH="0" baseline="0" noProof="0" dirty="0">
                <a:ln>
                  <a:noFill/>
                </a:ln>
                <a:solidFill>
                  <a:srgbClr val="484230"/>
                </a:solidFill>
                <a:effectLst/>
                <a:uLnTx/>
                <a:uFillTx/>
                <a:latin typeface="Carlito"/>
                <a:ea typeface="+mn-ea"/>
                <a:cs typeface="Carlito"/>
              </a:rPr>
              <a:t>Specific </a:t>
            </a:r>
            <a:r>
              <a:rPr kumimoji="0" sz="2400" b="0" i="0" u="none" strike="noStrike" kern="1200" cap="none" spc="-10" normalizeH="0" baseline="0" noProof="0" dirty="0">
                <a:ln>
                  <a:noFill/>
                </a:ln>
                <a:solidFill>
                  <a:srgbClr val="484230"/>
                </a:solidFill>
                <a:effectLst/>
                <a:uLnTx/>
                <a:uFillTx/>
                <a:latin typeface="Carlito"/>
                <a:ea typeface="+mn-ea"/>
                <a:cs typeface="Carlito"/>
              </a:rPr>
              <a:t>volume </a:t>
            </a:r>
            <a:r>
              <a:rPr kumimoji="0" sz="2400" b="0" i="0" u="none" strike="noStrike" kern="1200" cap="none" spc="-5" normalizeH="0" baseline="0" noProof="0" dirty="0">
                <a:ln>
                  <a:noFill/>
                </a:ln>
                <a:solidFill>
                  <a:srgbClr val="484230"/>
                </a:solidFill>
                <a:effectLst/>
                <a:uLnTx/>
                <a:uFillTx/>
                <a:latin typeface="Carlito"/>
                <a:ea typeface="+mn-ea"/>
                <a:cs typeface="Carlito"/>
              </a:rPr>
              <a:t>of </a:t>
            </a:r>
            <a:r>
              <a:rPr kumimoji="0" sz="2400" b="0" i="0" u="none" strike="noStrike" kern="1200" cap="none" spc="-10" normalizeH="0" baseline="0" noProof="0" dirty="0">
                <a:ln>
                  <a:noFill/>
                </a:ln>
                <a:solidFill>
                  <a:srgbClr val="484230"/>
                </a:solidFill>
                <a:effectLst/>
                <a:uLnTx/>
                <a:uFillTx/>
                <a:latin typeface="Carlito"/>
                <a:ea typeface="+mn-ea"/>
                <a:cs typeface="Carlito"/>
              </a:rPr>
              <a:t>wet steam </a:t>
            </a:r>
            <a:r>
              <a:rPr kumimoji="0" sz="2400" b="0" i="0" u="none" strike="noStrike" kern="1200" cap="none" spc="5" normalizeH="0" baseline="0" noProof="0" dirty="0">
                <a:ln>
                  <a:noFill/>
                </a:ln>
                <a:solidFill>
                  <a:srgbClr val="484230"/>
                </a:solidFill>
                <a:effectLst/>
                <a:uLnTx/>
                <a:uFillTx/>
                <a:latin typeface="Carlito"/>
                <a:ea typeface="+mn-ea"/>
                <a:cs typeface="Carlito"/>
              </a:rPr>
              <a:t>(v</a:t>
            </a:r>
            <a:r>
              <a:rPr kumimoji="0" sz="1800" b="0" i="0" u="none" strike="noStrike" kern="1200" cap="none" spc="5" normalizeH="0" baseline="0" noProof="0" dirty="0">
                <a:ln>
                  <a:noFill/>
                </a:ln>
                <a:solidFill>
                  <a:srgbClr val="2E2B1F"/>
                </a:solidFill>
                <a:effectLst/>
                <a:uLnTx/>
                <a:uFillTx/>
                <a:latin typeface="Carlito"/>
                <a:ea typeface="+mn-ea"/>
                <a:cs typeface="Carlito"/>
              </a:rPr>
              <a:t>) </a:t>
            </a:r>
            <a:r>
              <a:rPr kumimoji="0" sz="1800" b="0" i="0" u="none" strike="noStrike" kern="1200" cap="none" spc="0" normalizeH="0" baseline="0" noProof="0" dirty="0">
                <a:ln>
                  <a:noFill/>
                </a:ln>
                <a:solidFill>
                  <a:srgbClr val="2E2B1F"/>
                </a:solidFill>
                <a:effectLst/>
                <a:uLnTx/>
                <a:uFillTx/>
                <a:latin typeface="Carlito"/>
                <a:ea typeface="+mn-ea"/>
                <a:cs typeface="Carlito"/>
              </a:rPr>
              <a:t>: v = x</a:t>
            </a:r>
            <a:r>
              <a:rPr kumimoji="0" sz="1800" b="0" i="0" u="none" strike="noStrike" kern="1200" cap="none" spc="-15" normalizeH="0" baseline="0" noProof="0" dirty="0">
                <a:ln>
                  <a:noFill/>
                </a:ln>
                <a:solidFill>
                  <a:srgbClr val="2E2B1F"/>
                </a:solidFill>
                <a:effectLst/>
                <a:uLnTx/>
                <a:uFillTx/>
                <a:latin typeface="Carlito"/>
                <a:ea typeface="+mn-ea"/>
                <a:cs typeface="Carlito"/>
              </a:rPr>
              <a:t> </a:t>
            </a:r>
            <a:r>
              <a:rPr kumimoji="0" sz="1800" b="0" i="0" u="none" strike="noStrike" kern="1200" cap="none" spc="-10" normalizeH="0" baseline="0" noProof="0" dirty="0">
                <a:ln>
                  <a:noFill/>
                </a:ln>
                <a:solidFill>
                  <a:srgbClr val="2E2B1F"/>
                </a:solidFill>
                <a:effectLst/>
                <a:uLnTx/>
                <a:uFillTx/>
                <a:latin typeface="Carlito"/>
                <a:ea typeface="+mn-ea"/>
                <a:cs typeface="Carlito"/>
              </a:rPr>
              <a:t>(vg)</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5" normalizeH="0" baseline="0" noProof="0" dirty="0">
                <a:ln>
                  <a:noFill/>
                </a:ln>
                <a:solidFill>
                  <a:srgbClr val="484230"/>
                </a:solidFill>
                <a:effectLst/>
                <a:uLnTx/>
                <a:uFillTx/>
                <a:latin typeface="Carlito"/>
                <a:ea typeface="+mn-ea"/>
                <a:cs typeface="Carlito"/>
              </a:rPr>
              <a:t>Specific </a:t>
            </a:r>
            <a:r>
              <a:rPr kumimoji="0" sz="2400" b="0" i="0" u="none" strike="noStrike" kern="1200" cap="none" spc="-10" normalizeH="0" baseline="0" noProof="0" dirty="0">
                <a:ln>
                  <a:noFill/>
                </a:ln>
                <a:solidFill>
                  <a:srgbClr val="484230"/>
                </a:solidFill>
                <a:effectLst/>
                <a:uLnTx/>
                <a:uFillTx/>
                <a:latin typeface="Carlito"/>
                <a:ea typeface="+mn-ea"/>
                <a:cs typeface="Carlito"/>
              </a:rPr>
              <a:t>volume </a:t>
            </a:r>
            <a:r>
              <a:rPr kumimoji="0" sz="2400" b="0" i="0" u="none" strike="noStrike" kern="1200" cap="none" spc="-5" normalizeH="0" baseline="0" noProof="0" dirty="0">
                <a:ln>
                  <a:noFill/>
                </a:ln>
                <a:solidFill>
                  <a:srgbClr val="484230"/>
                </a:solidFill>
                <a:effectLst/>
                <a:uLnTx/>
                <a:uFillTx/>
                <a:latin typeface="Carlito"/>
                <a:ea typeface="+mn-ea"/>
                <a:cs typeface="Carlito"/>
              </a:rPr>
              <a:t>of </a:t>
            </a:r>
            <a:r>
              <a:rPr kumimoji="0" sz="2400" b="0" i="0" u="none" strike="noStrike" kern="1200" cap="none" spc="-10" normalizeH="0" baseline="0" noProof="0" dirty="0">
                <a:ln>
                  <a:noFill/>
                </a:ln>
                <a:solidFill>
                  <a:srgbClr val="484230"/>
                </a:solidFill>
                <a:effectLst/>
                <a:uLnTx/>
                <a:uFillTx/>
                <a:latin typeface="Carlito"/>
                <a:ea typeface="+mn-ea"/>
                <a:cs typeface="Carlito"/>
              </a:rPr>
              <a:t>superheated steam </a:t>
            </a:r>
            <a:r>
              <a:rPr kumimoji="0" sz="2400" b="0" i="0" u="none" strike="noStrike" kern="1200" cap="none" spc="-5" normalizeH="0" baseline="0" noProof="0" dirty="0">
                <a:ln>
                  <a:noFill/>
                </a:ln>
                <a:solidFill>
                  <a:srgbClr val="484230"/>
                </a:solidFill>
                <a:effectLst/>
                <a:uLnTx/>
                <a:uFillTx/>
                <a:latin typeface="Carlito"/>
                <a:ea typeface="+mn-ea"/>
                <a:cs typeface="Carlito"/>
              </a:rPr>
              <a:t>(vsup)</a:t>
            </a:r>
            <a:r>
              <a:rPr kumimoji="0" sz="1800" b="0" i="0" u="none" strike="noStrike" kern="1200" cap="none" spc="-5" normalizeH="0" baseline="0" noProof="0" dirty="0">
                <a:ln>
                  <a:noFill/>
                </a:ln>
                <a:solidFill>
                  <a:srgbClr val="484230"/>
                </a:solidFill>
                <a:effectLst/>
                <a:uLnTx/>
                <a:uFillTx/>
                <a:latin typeface="Carlito"/>
                <a:ea typeface="+mn-ea"/>
                <a:cs typeface="Carlito"/>
              </a:rPr>
              <a:t>: </a:t>
            </a:r>
            <a:r>
              <a:rPr kumimoji="0" sz="1800" b="0" i="0" u="none" strike="noStrike" kern="1200" cap="none" spc="-5" normalizeH="0" baseline="0" noProof="0" dirty="0">
                <a:ln>
                  <a:noFill/>
                </a:ln>
                <a:solidFill>
                  <a:srgbClr val="2E2B1F"/>
                </a:solidFill>
                <a:effectLst/>
                <a:uLnTx/>
                <a:uFillTx/>
                <a:latin typeface="Carlito"/>
                <a:ea typeface="+mn-ea"/>
                <a:cs typeface="Carlito"/>
              </a:rPr>
              <a:t>vsup </a:t>
            </a:r>
            <a:r>
              <a:rPr kumimoji="0" sz="1800" b="0" i="0" u="none" strike="noStrike" kern="1200" cap="none" spc="0" normalizeH="0" baseline="0" noProof="0" dirty="0">
                <a:ln>
                  <a:noFill/>
                </a:ln>
                <a:solidFill>
                  <a:srgbClr val="2E2B1F"/>
                </a:solidFill>
                <a:effectLst/>
                <a:uLnTx/>
                <a:uFillTx/>
                <a:latin typeface="Carlito"/>
                <a:ea typeface="+mn-ea"/>
                <a:cs typeface="Carlito"/>
              </a:rPr>
              <a:t>= </a:t>
            </a:r>
            <a:r>
              <a:rPr kumimoji="0" sz="1800" b="0" i="0" u="none" strike="noStrike" kern="1200" cap="none" spc="-10" normalizeH="0" baseline="0" noProof="0" dirty="0">
                <a:ln>
                  <a:noFill/>
                </a:ln>
                <a:solidFill>
                  <a:srgbClr val="2E2B1F"/>
                </a:solidFill>
                <a:effectLst/>
                <a:uLnTx/>
                <a:uFillTx/>
                <a:latin typeface="Carlito"/>
                <a:ea typeface="+mn-ea"/>
                <a:cs typeface="Carlito"/>
              </a:rPr>
              <a:t>vg</a:t>
            </a:r>
            <a:r>
              <a:rPr kumimoji="0" sz="1800" b="0" i="0" u="none" strike="noStrike" kern="1200" cap="none" spc="55" normalizeH="0" baseline="0" noProof="0" dirty="0">
                <a:ln>
                  <a:noFill/>
                </a:ln>
                <a:solidFill>
                  <a:srgbClr val="2E2B1F"/>
                </a:solidFill>
                <a:effectLst/>
                <a:uLnTx/>
                <a:uFillTx/>
                <a:latin typeface="Carlito"/>
                <a:ea typeface="+mn-ea"/>
                <a:cs typeface="Carlito"/>
              </a:rPr>
              <a:t> </a:t>
            </a:r>
            <a:r>
              <a:rPr kumimoji="0" sz="1800" b="0" i="0" u="none" strike="noStrike" kern="1200" cap="none" spc="-30" normalizeH="0" baseline="0" noProof="0" dirty="0">
                <a:ln>
                  <a:noFill/>
                </a:ln>
                <a:solidFill>
                  <a:srgbClr val="2E2B1F"/>
                </a:solidFill>
                <a:effectLst/>
                <a:uLnTx/>
                <a:uFillTx/>
                <a:latin typeface="Carlito"/>
                <a:ea typeface="+mn-ea"/>
                <a:cs typeface="Carlito"/>
              </a:rPr>
              <a:t>(Tsup/Tsat)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2015"/>
              </a:spcBef>
              <a:spcAft>
                <a:spcPts val="0"/>
              </a:spcAft>
              <a:buClrTx/>
              <a:buSzTx/>
              <a:buFontTx/>
              <a:buNone/>
              <a:tabLst/>
              <a:defRPr/>
            </a:pPr>
            <a:r>
              <a:rPr kumimoji="0" sz="2800" b="0" i="0" u="none" strike="noStrike" kern="1200" cap="none" spc="-5" normalizeH="0" baseline="0" noProof="0" dirty="0">
                <a:ln>
                  <a:noFill/>
                </a:ln>
                <a:solidFill>
                  <a:srgbClr val="484230"/>
                </a:solidFill>
                <a:effectLst/>
                <a:uLnTx/>
                <a:uFillTx/>
                <a:latin typeface="Carlito"/>
                <a:ea typeface="+mn-ea"/>
                <a:cs typeface="Carlito"/>
              </a:rPr>
              <a:t>INTERNAL </a:t>
            </a:r>
            <a:r>
              <a:rPr kumimoji="0" sz="2800" b="0" i="0" u="none" strike="noStrike" kern="1200" cap="none" spc="-15" normalizeH="0" baseline="0" noProof="0" dirty="0">
                <a:ln>
                  <a:noFill/>
                </a:ln>
                <a:solidFill>
                  <a:srgbClr val="484230"/>
                </a:solidFill>
                <a:effectLst/>
                <a:uLnTx/>
                <a:uFillTx/>
                <a:latin typeface="Carlito"/>
                <a:ea typeface="+mn-ea"/>
                <a:cs typeface="Carlito"/>
              </a:rPr>
              <a:t>ENERGY </a:t>
            </a:r>
            <a:r>
              <a:rPr kumimoji="0" sz="2800" b="0" i="0" u="none" strike="noStrike" kern="1200" cap="none" spc="-5" normalizeH="0" baseline="0" noProof="0" dirty="0">
                <a:ln>
                  <a:noFill/>
                </a:ln>
                <a:solidFill>
                  <a:srgbClr val="484230"/>
                </a:solidFill>
                <a:effectLst/>
                <a:uLnTx/>
                <a:uFillTx/>
                <a:latin typeface="Carlito"/>
                <a:ea typeface="+mn-ea"/>
                <a:cs typeface="Carlito"/>
              </a:rPr>
              <a:t>OF</a:t>
            </a:r>
            <a:r>
              <a:rPr kumimoji="0" sz="2800" b="0" i="0" u="none" strike="noStrike" kern="1200" cap="none" spc="25" normalizeH="0" baseline="0" noProof="0" dirty="0">
                <a:ln>
                  <a:noFill/>
                </a:ln>
                <a:solidFill>
                  <a:srgbClr val="484230"/>
                </a:solidFill>
                <a:effectLst/>
                <a:uLnTx/>
                <a:uFillTx/>
                <a:latin typeface="Carlito"/>
                <a:ea typeface="+mn-ea"/>
                <a:cs typeface="Carlito"/>
              </a:rPr>
              <a:t> </a:t>
            </a:r>
            <a:r>
              <a:rPr kumimoji="0" sz="2800" b="0" i="0" u="none" strike="noStrike" kern="1200" cap="none" spc="-10" normalizeH="0" baseline="0" noProof="0" dirty="0">
                <a:ln>
                  <a:noFill/>
                </a:ln>
                <a:solidFill>
                  <a:srgbClr val="484230"/>
                </a:solidFill>
                <a:effectLst/>
                <a:uLnTx/>
                <a:uFillTx/>
                <a:latin typeface="Carlito"/>
                <a:ea typeface="+mn-ea"/>
                <a:cs typeface="Carlito"/>
              </a:rPr>
              <a:t>STEAM</a:t>
            </a:r>
            <a:r>
              <a:rPr kumimoji="0" sz="1800" b="0" i="0" u="none" strike="noStrike" kern="1200" cap="none" spc="-10" normalizeH="0" baseline="0" noProof="0" dirty="0">
                <a:ln>
                  <a:noFill/>
                </a:ln>
                <a:solidFill>
                  <a:srgbClr val="484230"/>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5"/>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h = u +</a:t>
            </a:r>
            <a:r>
              <a:rPr kumimoji="0" sz="2000" b="0" i="0" u="none" strike="noStrike" kern="1200" cap="none" spc="-105"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Pv</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u = h </a:t>
            </a:r>
            <a:r>
              <a:rPr kumimoji="0" sz="2000" b="0" i="0" u="none" strike="noStrike" kern="1200" cap="none" spc="-114" normalizeH="0" baseline="0" noProof="0" dirty="0">
                <a:ln>
                  <a:noFill/>
                </a:ln>
                <a:solidFill>
                  <a:srgbClr val="2E2B1F"/>
                </a:solidFill>
                <a:effectLst/>
                <a:uLnTx/>
                <a:uFillTx/>
                <a:latin typeface="Arial"/>
                <a:ea typeface="+mn-ea"/>
                <a:cs typeface="Arial"/>
              </a:rPr>
              <a:t>–</a:t>
            </a:r>
            <a:r>
              <a:rPr kumimoji="0" sz="2000" b="0" i="0" u="none" strike="noStrike" kern="1200" cap="none" spc="-204" normalizeH="0" baseline="0" noProof="0" dirty="0">
                <a:ln>
                  <a:noFill/>
                </a:ln>
                <a:solidFill>
                  <a:srgbClr val="2E2B1F"/>
                </a:solidFill>
                <a:effectLst/>
                <a:uLnTx/>
                <a:uFillTx/>
                <a:latin typeface="Arial"/>
                <a:ea typeface="+mn-ea"/>
                <a:cs typeface="Arial"/>
              </a:rPr>
              <a:t> </a:t>
            </a:r>
            <a:r>
              <a:rPr kumimoji="0" sz="2000" b="0" i="0" u="none" strike="noStrike" kern="1200" cap="none" spc="-5" normalizeH="0" baseline="0" noProof="0" dirty="0">
                <a:ln>
                  <a:noFill/>
                </a:ln>
                <a:solidFill>
                  <a:srgbClr val="2E2B1F"/>
                </a:solidFill>
                <a:effectLst/>
                <a:uLnTx/>
                <a:uFillTx/>
                <a:latin typeface="Carlito"/>
                <a:ea typeface="+mn-ea"/>
                <a:cs typeface="Carlito"/>
              </a:rPr>
              <a:t>Pv</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P = </a:t>
            </a:r>
            <a:r>
              <a:rPr kumimoji="0" sz="2000" b="0" i="0" u="none" strike="noStrike" kern="1200" cap="none" spc="-10" normalizeH="0" baseline="0" noProof="0" dirty="0">
                <a:ln>
                  <a:noFill/>
                </a:ln>
                <a:solidFill>
                  <a:srgbClr val="2E2B1F"/>
                </a:solidFill>
                <a:effectLst/>
                <a:uLnTx/>
                <a:uFillTx/>
                <a:latin typeface="Carlito"/>
                <a:ea typeface="+mn-ea"/>
                <a:cs typeface="Carlito"/>
              </a:rPr>
              <a:t>Pressure </a:t>
            </a:r>
            <a:r>
              <a:rPr kumimoji="0" sz="2000" b="0" i="0" u="none" strike="noStrike" kern="1200" cap="none" spc="-5" normalizeH="0" baseline="0" noProof="0" dirty="0">
                <a:ln>
                  <a:noFill/>
                </a:ln>
                <a:solidFill>
                  <a:srgbClr val="2E2B1F"/>
                </a:solidFill>
                <a:effectLst/>
                <a:uLnTx/>
                <a:uFillTx/>
                <a:latin typeface="Carlito"/>
                <a:ea typeface="+mn-ea"/>
                <a:cs typeface="Carlito"/>
              </a:rPr>
              <a:t>of</a:t>
            </a:r>
            <a:r>
              <a:rPr kumimoji="0" sz="2000" b="0" i="0" u="none" strike="noStrike" kern="1200" cap="none" spc="5"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v = Specific </a:t>
            </a:r>
            <a:r>
              <a:rPr kumimoji="0" sz="2000" b="0" i="0" u="none" strike="noStrike" kern="1200" cap="none" spc="-10" normalizeH="0" baseline="0" noProof="0" dirty="0">
                <a:ln>
                  <a:noFill/>
                </a:ln>
                <a:solidFill>
                  <a:srgbClr val="2E2B1F"/>
                </a:solidFill>
                <a:effectLst/>
                <a:uLnTx/>
                <a:uFillTx/>
                <a:latin typeface="Carlito"/>
                <a:ea typeface="+mn-ea"/>
                <a:cs typeface="Carlito"/>
              </a:rPr>
              <a:t>volume </a:t>
            </a:r>
            <a:r>
              <a:rPr kumimoji="0" sz="2000" b="0" i="0" u="none" strike="noStrike" kern="1200" cap="none" spc="-5" normalizeH="0" baseline="0" noProof="0" dirty="0">
                <a:ln>
                  <a:noFill/>
                </a:ln>
                <a:solidFill>
                  <a:srgbClr val="2E2B1F"/>
                </a:solidFill>
                <a:effectLst/>
                <a:uLnTx/>
                <a:uFillTx/>
                <a:latin typeface="Carlito"/>
                <a:ea typeface="+mn-ea"/>
                <a:cs typeface="Carlito"/>
              </a:rPr>
              <a:t>of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3852545"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2E2B1F"/>
                </a:solidFill>
                <a:effectLst/>
                <a:uLnTx/>
                <a:uFillTx/>
                <a:latin typeface="Carlito"/>
                <a:ea typeface="+mn-ea"/>
                <a:cs typeface="Carlito"/>
              </a:rPr>
              <a:t>ug = hg </a:t>
            </a:r>
            <a:r>
              <a:rPr kumimoji="0" sz="2000" b="0" i="0" u="none" strike="noStrike" kern="1200" cap="none" spc="-114" normalizeH="0" baseline="0" noProof="0" dirty="0">
                <a:ln>
                  <a:noFill/>
                </a:ln>
                <a:solidFill>
                  <a:srgbClr val="2E2B1F"/>
                </a:solidFill>
                <a:effectLst/>
                <a:uLnTx/>
                <a:uFillTx/>
                <a:latin typeface="Arial"/>
                <a:ea typeface="+mn-ea"/>
                <a:cs typeface="Arial"/>
              </a:rPr>
              <a:t>– </a:t>
            </a:r>
            <a:r>
              <a:rPr kumimoji="0" sz="2000" b="0" i="0" u="none" strike="noStrike" kern="1200" cap="none" spc="-5" normalizeH="0" baseline="0" noProof="0" dirty="0">
                <a:ln>
                  <a:noFill/>
                </a:ln>
                <a:solidFill>
                  <a:srgbClr val="2E2B1F"/>
                </a:solidFill>
                <a:effectLst/>
                <a:uLnTx/>
                <a:uFillTx/>
                <a:latin typeface="Carlito"/>
                <a:ea typeface="+mn-ea"/>
                <a:cs typeface="Carlito"/>
              </a:rPr>
              <a:t>P(vg) </a:t>
            </a:r>
            <a:r>
              <a:rPr kumimoji="0" sz="2000" b="0" i="0" u="none" strike="noStrike" kern="1200" cap="none" spc="-15" normalizeH="0" baseline="0" noProof="0" dirty="0">
                <a:ln>
                  <a:noFill/>
                </a:ln>
                <a:solidFill>
                  <a:srgbClr val="2E2B1F"/>
                </a:solidFill>
                <a:effectLst/>
                <a:uLnTx/>
                <a:uFillTx/>
                <a:latin typeface="Carlito"/>
                <a:ea typeface="+mn-ea"/>
                <a:cs typeface="Carlito"/>
              </a:rPr>
              <a:t>for </a:t>
            </a:r>
            <a:r>
              <a:rPr kumimoji="0" sz="2000" b="0" i="0" u="none" strike="noStrike" kern="1200" cap="none" spc="0" normalizeH="0" baseline="0" noProof="0" dirty="0">
                <a:ln>
                  <a:noFill/>
                </a:ln>
                <a:solidFill>
                  <a:srgbClr val="2E2B1F"/>
                </a:solidFill>
                <a:effectLst/>
                <a:uLnTx/>
                <a:uFillTx/>
                <a:latin typeface="Carlito"/>
                <a:ea typeface="+mn-ea"/>
                <a:cs typeface="Carlito"/>
              </a:rPr>
              <a:t>dry </a:t>
            </a:r>
            <a:r>
              <a:rPr kumimoji="0" sz="2000" b="0" i="0" u="none" strike="noStrike" kern="1200" cap="none" spc="-15" normalizeH="0" baseline="0" noProof="0" dirty="0">
                <a:ln>
                  <a:noFill/>
                </a:ln>
                <a:solidFill>
                  <a:srgbClr val="2E2B1F"/>
                </a:solidFill>
                <a:effectLst/>
                <a:uLnTx/>
                <a:uFillTx/>
                <a:latin typeface="Carlito"/>
                <a:ea typeface="+mn-ea"/>
                <a:cs typeface="Carlito"/>
              </a:rPr>
              <a:t>saturated </a:t>
            </a:r>
            <a:r>
              <a:rPr kumimoji="0" sz="2000" b="0" i="0" u="none" strike="noStrike" kern="1200" cap="none" spc="-10" normalizeH="0" baseline="0" noProof="0" dirty="0">
                <a:ln>
                  <a:noFill/>
                </a:ln>
                <a:solidFill>
                  <a:srgbClr val="2E2B1F"/>
                </a:solidFill>
                <a:effectLst/>
                <a:uLnTx/>
                <a:uFillTx/>
                <a:latin typeface="Carlito"/>
                <a:ea typeface="+mn-ea"/>
                <a:cs typeface="Carlito"/>
              </a:rPr>
              <a:t>steam  </a:t>
            </a:r>
            <a:r>
              <a:rPr kumimoji="0" sz="2000" b="0" i="0" u="none" strike="noStrike" kern="1200" cap="none" spc="0" normalizeH="0" baseline="0" noProof="0" dirty="0">
                <a:ln>
                  <a:noFill/>
                </a:ln>
                <a:solidFill>
                  <a:srgbClr val="2E2B1F"/>
                </a:solidFill>
                <a:effectLst/>
                <a:uLnTx/>
                <a:uFillTx/>
                <a:latin typeface="Carlito"/>
                <a:ea typeface="+mn-ea"/>
                <a:cs typeface="Carlito"/>
              </a:rPr>
              <a:t>u = h </a:t>
            </a:r>
            <a:r>
              <a:rPr kumimoji="0" sz="2000" b="0" i="0" u="none" strike="noStrike" kern="1200" cap="none" spc="-114" normalizeH="0" baseline="0" noProof="0" dirty="0">
                <a:ln>
                  <a:noFill/>
                </a:ln>
                <a:solidFill>
                  <a:srgbClr val="2E2B1F"/>
                </a:solidFill>
                <a:effectLst/>
                <a:uLnTx/>
                <a:uFillTx/>
                <a:latin typeface="Arial"/>
                <a:ea typeface="+mn-ea"/>
                <a:cs typeface="Arial"/>
              </a:rPr>
              <a:t>– </a:t>
            </a:r>
            <a:r>
              <a:rPr kumimoji="0" sz="2000" b="0" i="0" u="none" strike="noStrike" kern="1200" cap="none" spc="0" normalizeH="0" baseline="0" noProof="0" dirty="0">
                <a:ln>
                  <a:noFill/>
                </a:ln>
                <a:solidFill>
                  <a:srgbClr val="2E2B1F"/>
                </a:solidFill>
                <a:effectLst/>
                <a:uLnTx/>
                <a:uFillTx/>
                <a:latin typeface="Carlito"/>
                <a:ea typeface="+mn-ea"/>
                <a:cs typeface="Carlito"/>
              </a:rPr>
              <a:t>P </a:t>
            </a:r>
            <a:r>
              <a:rPr kumimoji="0" sz="2000" b="0" i="0" u="none" strike="noStrike" kern="1200" cap="none" spc="-5" normalizeH="0" baseline="0" noProof="0" dirty="0">
                <a:ln>
                  <a:noFill/>
                </a:ln>
                <a:solidFill>
                  <a:srgbClr val="2E2B1F"/>
                </a:solidFill>
                <a:effectLst/>
                <a:uLnTx/>
                <a:uFillTx/>
                <a:latin typeface="Carlito"/>
                <a:ea typeface="+mn-ea"/>
                <a:cs typeface="Carlito"/>
              </a:rPr>
              <a:t>(v) </a:t>
            </a:r>
            <a:r>
              <a:rPr kumimoji="0" sz="2000" b="0" i="0" u="none" strike="noStrike" kern="1200" cap="none" spc="-15" normalizeH="0" baseline="0" noProof="0" dirty="0">
                <a:ln>
                  <a:noFill/>
                </a:ln>
                <a:solidFill>
                  <a:srgbClr val="2E2B1F"/>
                </a:solidFill>
                <a:effectLst/>
                <a:uLnTx/>
                <a:uFillTx/>
                <a:latin typeface="Carlito"/>
                <a:ea typeface="+mn-ea"/>
                <a:cs typeface="Carlito"/>
              </a:rPr>
              <a:t>for </a:t>
            </a:r>
            <a:r>
              <a:rPr kumimoji="0" sz="2000" b="0" i="0" u="none" strike="noStrike" kern="1200" cap="none" spc="-10" normalizeH="0" baseline="0" noProof="0" dirty="0">
                <a:ln>
                  <a:noFill/>
                </a:ln>
                <a:solidFill>
                  <a:srgbClr val="2E2B1F"/>
                </a:solidFill>
                <a:effectLst/>
                <a:uLnTx/>
                <a:uFillTx/>
                <a:latin typeface="Carlito"/>
                <a:ea typeface="+mn-ea"/>
                <a:cs typeface="Carlito"/>
              </a:rPr>
              <a:t>wet</a:t>
            </a:r>
            <a:r>
              <a:rPr kumimoji="0" sz="2000" b="0" i="0" u="none" strike="noStrike" kern="1200" cap="none" spc="-30"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5" normalizeH="0" baseline="0" noProof="0" dirty="0">
                <a:ln>
                  <a:noFill/>
                </a:ln>
                <a:solidFill>
                  <a:srgbClr val="2E2B1F"/>
                </a:solidFill>
                <a:effectLst/>
                <a:uLnTx/>
                <a:uFillTx/>
                <a:latin typeface="Carlito"/>
                <a:ea typeface="+mn-ea"/>
                <a:cs typeface="Carlito"/>
              </a:rPr>
              <a:t>usup </a:t>
            </a:r>
            <a:r>
              <a:rPr kumimoji="0" sz="2000" b="0" i="0" u="none" strike="noStrike" kern="1200" cap="none" spc="0" normalizeH="0" baseline="0" noProof="0" dirty="0">
                <a:ln>
                  <a:noFill/>
                </a:ln>
                <a:solidFill>
                  <a:srgbClr val="2E2B1F"/>
                </a:solidFill>
                <a:effectLst/>
                <a:uLnTx/>
                <a:uFillTx/>
                <a:latin typeface="Carlito"/>
                <a:ea typeface="+mn-ea"/>
                <a:cs typeface="Carlito"/>
              </a:rPr>
              <a:t>= </a:t>
            </a:r>
            <a:r>
              <a:rPr kumimoji="0" sz="2000" b="0" i="0" u="none" strike="noStrike" kern="1200" cap="none" spc="-5" normalizeH="0" baseline="0" noProof="0" dirty="0">
                <a:ln>
                  <a:noFill/>
                </a:ln>
                <a:solidFill>
                  <a:srgbClr val="2E2B1F"/>
                </a:solidFill>
                <a:effectLst/>
                <a:uLnTx/>
                <a:uFillTx/>
                <a:latin typeface="Carlito"/>
                <a:ea typeface="+mn-ea"/>
                <a:cs typeface="Carlito"/>
              </a:rPr>
              <a:t>hsup </a:t>
            </a:r>
            <a:r>
              <a:rPr kumimoji="0" sz="2000" b="0" i="0" u="none" strike="noStrike" kern="1200" cap="none" spc="-114" normalizeH="0" baseline="0" noProof="0" dirty="0">
                <a:ln>
                  <a:noFill/>
                </a:ln>
                <a:solidFill>
                  <a:srgbClr val="2E2B1F"/>
                </a:solidFill>
                <a:effectLst/>
                <a:uLnTx/>
                <a:uFillTx/>
                <a:latin typeface="Arial"/>
                <a:ea typeface="+mn-ea"/>
                <a:cs typeface="Arial"/>
              </a:rPr>
              <a:t>– </a:t>
            </a:r>
            <a:r>
              <a:rPr kumimoji="0" sz="2000" b="0" i="0" u="none" strike="noStrike" kern="1200" cap="none" spc="-5" normalizeH="0" baseline="0" noProof="0" dirty="0">
                <a:ln>
                  <a:noFill/>
                </a:ln>
                <a:solidFill>
                  <a:srgbClr val="2E2B1F"/>
                </a:solidFill>
                <a:effectLst/>
                <a:uLnTx/>
                <a:uFillTx/>
                <a:latin typeface="Carlito"/>
                <a:ea typeface="+mn-ea"/>
                <a:cs typeface="Carlito"/>
              </a:rPr>
              <a:t>P(vsup) </a:t>
            </a:r>
            <a:r>
              <a:rPr kumimoji="0" sz="2000" b="0" i="0" u="none" strike="noStrike" kern="1200" cap="none" spc="-15" normalizeH="0" baseline="0" noProof="0" dirty="0">
                <a:ln>
                  <a:noFill/>
                </a:ln>
                <a:solidFill>
                  <a:srgbClr val="2E2B1F"/>
                </a:solidFill>
                <a:effectLst/>
                <a:uLnTx/>
                <a:uFillTx/>
                <a:latin typeface="Carlito"/>
                <a:ea typeface="+mn-ea"/>
                <a:cs typeface="Carlito"/>
              </a:rPr>
              <a:t>for </a:t>
            </a:r>
            <a:r>
              <a:rPr kumimoji="0" sz="2000" b="0" i="0" u="none" strike="noStrike" kern="1200" cap="none" spc="-10" normalizeH="0" baseline="0" noProof="0" dirty="0">
                <a:ln>
                  <a:noFill/>
                </a:ln>
                <a:solidFill>
                  <a:srgbClr val="2E2B1F"/>
                </a:solidFill>
                <a:effectLst/>
                <a:uLnTx/>
                <a:uFillTx/>
                <a:latin typeface="Carlito"/>
                <a:ea typeface="+mn-ea"/>
                <a:cs typeface="Carlito"/>
              </a:rPr>
              <a:t>superheated</a:t>
            </a:r>
            <a:r>
              <a:rPr kumimoji="0" sz="2000" b="0" i="0" u="none" strike="noStrike" kern="1200" cap="none" spc="10" normalizeH="0" baseline="0" noProof="0" dirty="0">
                <a:ln>
                  <a:noFill/>
                </a:ln>
                <a:solidFill>
                  <a:srgbClr val="2E2B1F"/>
                </a:solidFill>
                <a:effectLst/>
                <a:uLnTx/>
                <a:uFillTx/>
                <a:latin typeface="Carlito"/>
                <a:ea typeface="+mn-ea"/>
                <a:cs typeface="Carlito"/>
              </a:rPr>
              <a:t> </a:t>
            </a:r>
            <a:r>
              <a:rPr kumimoji="0" sz="2000" b="0" i="0" u="none" strike="noStrike" kern="1200" cap="none" spc="-10" normalizeH="0" baseline="0" noProof="0" dirty="0">
                <a:ln>
                  <a:noFill/>
                </a:ln>
                <a:solidFill>
                  <a:srgbClr val="2E2B1F"/>
                </a:solidFill>
                <a:effectLst/>
                <a:uLnTx/>
                <a:uFillTx/>
                <a:latin typeface="Carlito"/>
                <a:ea typeface="+mn-ea"/>
                <a:cs typeface="Carlito"/>
              </a:rPr>
              <a:t>steam</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8532114" y="5650229"/>
            <a:ext cx="71120" cy="396240"/>
          </a:xfrm>
          <a:custGeom>
            <a:avLst/>
            <a:gdLst/>
            <a:ahLst/>
            <a:cxnLst/>
            <a:rect l="l" t="t" r="r" b="b"/>
            <a:pathLst>
              <a:path w="71120" h="396239">
                <a:moveTo>
                  <a:pt x="71119" y="396240"/>
                </a:moveTo>
                <a:lnTo>
                  <a:pt x="43451" y="390651"/>
                </a:lnTo>
                <a:lnTo>
                  <a:pt x="20843" y="375410"/>
                </a:lnTo>
                <a:lnTo>
                  <a:pt x="5593" y="352804"/>
                </a:lnTo>
                <a:lnTo>
                  <a:pt x="0" y="325120"/>
                </a:lnTo>
                <a:lnTo>
                  <a:pt x="0" y="71120"/>
                </a:lnTo>
                <a:lnTo>
                  <a:pt x="5593" y="43435"/>
                </a:lnTo>
                <a:lnTo>
                  <a:pt x="20843" y="20829"/>
                </a:lnTo>
                <a:lnTo>
                  <a:pt x="43451" y="5588"/>
                </a:lnTo>
                <a:lnTo>
                  <a:pt x="71119" y="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009633" y="5650229"/>
            <a:ext cx="71120" cy="396240"/>
          </a:xfrm>
          <a:custGeom>
            <a:avLst/>
            <a:gdLst/>
            <a:ahLst/>
            <a:cxnLst/>
            <a:rect l="l" t="t" r="r" b="b"/>
            <a:pathLst>
              <a:path w="71120" h="396239">
                <a:moveTo>
                  <a:pt x="0" y="0"/>
                </a:moveTo>
                <a:lnTo>
                  <a:pt x="27668" y="5588"/>
                </a:lnTo>
                <a:lnTo>
                  <a:pt x="50276" y="20829"/>
                </a:lnTo>
                <a:lnTo>
                  <a:pt x="65526" y="43435"/>
                </a:lnTo>
                <a:lnTo>
                  <a:pt x="71120" y="71120"/>
                </a:lnTo>
                <a:lnTo>
                  <a:pt x="71120" y="325120"/>
                </a:lnTo>
                <a:lnTo>
                  <a:pt x="65526" y="352804"/>
                </a:lnTo>
                <a:lnTo>
                  <a:pt x="50276" y="375410"/>
                </a:lnTo>
                <a:lnTo>
                  <a:pt x="27668" y="390651"/>
                </a:lnTo>
                <a:lnTo>
                  <a:pt x="0" y="396240"/>
                </a:lnTo>
              </a:path>
            </a:pathLst>
          </a:custGeom>
          <a:ln w="1981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10"/>
              </a:lnSpc>
              <a:spcBef>
                <a:spcPts val="0"/>
              </a:spcBef>
              <a:spcAft>
                <a:spcPts val="0"/>
              </a:spcAft>
              <a:buClrTx/>
              <a:buSzTx/>
              <a:buFontTx/>
              <a:buNone/>
              <a:tabLst/>
              <a:defRPr/>
            </a:pPr>
            <a:fld id="{81D60167-4931-47E6-BA6A-407CBD079E47}" type="slidenum">
              <a:rPr kumimoji="0" sz="1800" b="0" i="0" u="none" strike="noStrike" kern="1200" cap="none" spc="0" normalizeH="0" baseline="0" noProof="0" dirty="0">
                <a:ln>
                  <a:noFill/>
                </a:ln>
                <a:solidFill>
                  <a:prstClr val="white"/>
                </a:solidFill>
                <a:effectLst/>
                <a:uLnTx/>
                <a:uFillTx/>
                <a:latin typeface="Carlito"/>
                <a:ea typeface="+mn-ea"/>
              </a:rPr>
              <a:pPr marL="38100" marR="0" lvl="0" indent="0" algn="l" defTabSz="914400" rtl="0" eaLnBrk="1" fontAlgn="auto" latinLnBrk="0" hangingPunct="1">
                <a:lnSpc>
                  <a:spcPts val="1810"/>
                </a:lnSpc>
                <a:spcBef>
                  <a:spcPts val="0"/>
                </a:spcBef>
                <a:spcAft>
                  <a:spcPts val="0"/>
                </a:spcAft>
                <a:buClrTx/>
                <a:buSzTx/>
                <a:buFontTx/>
                <a:buNone/>
                <a:tabLst/>
                <a:defRPr/>
              </a:pPr>
              <a:t>9</a:t>
            </a:fld>
            <a:endParaRPr kumimoji="0" sz="1800" b="0" i="0" u="none" strike="noStrike" kern="1200" cap="none" spc="0" normalizeH="0" baseline="0" noProof="0" dirty="0">
              <a:ln>
                <a:noFill/>
              </a:ln>
              <a:solidFill>
                <a:prstClr val="white"/>
              </a:solidFill>
              <a:effectLst/>
              <a:uLnTx/>
              <a:uFillTx/>
              <a:latin typeface="Carlito"/>
              <a:ea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90</a:t>
            </a:fld>
            <a:endParaRPr lang="en-AU" b="1" dirty="0">
              <a:solidFill>
                <a:prstClr val="black"/>
              </a:solidFill>
            </a:endParaRPr>
          </a:p>
        </p:txBody>
      </p:sp>
      <p:pic>
        <p:nvPicPr>
          <p:cNvPr id="1027" name="Picture 3"/>
          <p:cNvPicPr>
            <a:picLocks noChangeAspect="1" noChangeArrowheads="1"/>
          </p:cNvPicPr>
          <p:nvPr/>
        </p:nvPicPr>
        <p:blipFill>
          <a:blip r:embed="rId2"/>
          <a:srcRect l="5000" t="3427" r="5000" b="11100"/>
          <a:stretch>
            <a:fillRect/>
          </a:stretch>
        </p:blipFill>
        <p:spPr bwMode="auto">
          <a:xfrm>
            <a:off x="0" y="571480"/>
            <a:ext cx="9144000" cy="6143668"/>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91</a:t>
            </a:fld>
            <a:endParaRPr lang="en-AU" b="1" dirty="0">
              <a:solidFill>
                <a:prstClr val="black"/>
              </a:solidFill>
            </a:endParaRPr>
          </a:p>
        </p:txBody>
      </p:sp>
      <p:pic>
        <p:nvPicPr>
          <p:cNvPr id="14338" name="Picture 2"/>
          <p:cNvPicPr>
            <a:picLocks noChangeAspect="1" noChangeArrowheads="1"/>
          </p:cNvPicPr>
          <p:nvPr/>
        </p:nvPicPr>
        <p:blipFill>
          <a:blip r:embed="rId2"/>
          <a:srcRect/>
          <a:stretch>
            <a:fillRect/>
          </a:stretch>
        </p:blipFill>
        <p:spPr bwMode="auto">
          <a:xfrm>
            <a:off x="438150" y="581615"/>
            <a:ext cx="8382322" cy="6052548"/>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92</a:t>
            </a:fld>
            <a:endParaRPr lang="en-AU" b="1" dirty="0">
              <a:solidFill>
                <a:prstClr val="black"/>
              </a:solidFill>
            </a:endParaRPr>
          </a:p>
        </p:txBody>
      </p:sp>
      <p:pic>
        <p:nvPicPr>
          <p:cNvPr id="15362" name="Picture 2"/>
          <p:cNvPicPr>
            <a:picLocks noChangeAspect="1" noChangeArrowheads="1"/>
          </p:cNvPicPr>
          <p:nvPr/>
        </p:nvPicPr>
        <p:blipFill>
          <a:blip r:embed="rId2"/>
          <a:srcRect/>
          <a:stretch>
            <a:fillRect/>
          </a:stretch>
        </p:blipFill>
        <p:spPr bwMode="auto">
          <a:xfrm>
            <a:off x="214282" y="571480"/>
            <a:ext cx="8191500" cy="261937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l="49772" t="10830" b="29602"/>
          <a:stretch>
            <a:fillRect/>
          </a:stretch>
        </p:blipFill>
        <p:spPr bwMode="auto">
          <a:xfrm>
            <a:off x="4143372" y="3571876"/>
            <a:ext cx="4181446" cy="3143272"/>
          </a:xfrm>
          <a:prstGeom prst="rect">
            <a:avLst/>
          </a:prstGeom>
          <a:noFill/>
          <a:ln w="9525">
            <a:noFill/>
            <a:miter lim="800000"/>
            <a:headEnd/>
            <a:tailEnd/>
          </a:ln>
          <a:effectLst/>
        </p:spPr>
      </p:pic>
      <p:sp>
        <p:nvSpPr>
          <p:cNvPr id="8" name="TextBox 7"/>
          <p:cNvSpPr txBox="1"/>
          <p:nvPr/>
        </p:nvSpPr>
        <p:spPr>
          <a:xfrm>
            <a:off x="500034" y="4286256"/>
            <a:ext cx="2231701" cy="369332"/>
          </a:xfrm>
          <a:prstGeom prst="rect">
            <a:avLst/>
          </a:prstGeom>
          <a:noFill/>
        </p:spPr>
        <p:txBody>
          <a:bodyPr wrap="none" rtlCol="0">
            <a:spAutoFit/>
          </a:bodyPr>
          <a:lstStyle/>
          <a:p>
            <a:r>
              <a:rPr lang="en-AU" dirty="0"/>
              <a:t>4, 3, 0.5 bar and 200C</a:t>
            </a:r>
          </a:p>
        </p:txBody>
      </p:sp>
    </p:spTree>
    <p:extLst>
      <p:ext uri="{BB962C8B-B14F-4D97-AF65-F5344CB8AC3E}">
        <p14:creationId xmlns:p14="http://schemas.microsoft.com/office/powerpoint/2010/main" val="1868511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prstClr val="black"/>
                </a:solidFill>
              </a:rPr>
              <a:pPr/>
              <a:t>93</a:t>
            </a:fld>
            <a:endParaRPr lang="en-AU" b="1" dirty="0">
              <a:solidFill>
                <a:prstClr val="black"/>
              </a:solidFill>
            </a:endParaRPr>
          </a:p>
        </p:txBody>
      </p:sp>
      <p:pic>
        <p:nvPicPr>
          <p:cNvPr id="15363" name="Picture 3"/>
          <p:cNvPicPr>
            <a:picLocks noChangeAspect="1" noChangeArrowheads="1"/>
          </p:cNvPicPr>
          <p:nvPr/>
        </p:nvPicPr>
        <p:blipFill>
          <a:blip r:embed="rId2"/>
          <a:srcRect/>
          <a:stretch>
            <a:fillRect/>
          </a:stretch>
        </p:blipFill>
        <p:spPr bwMode="auto">
          <a:xfrm>
            <a:off x="357158" y="785794"/>
            <a:ext cx="8324850" cy="5572164"/>
          </a:xfrm>
          <a:prstGeom prst="rect">
            <a:avLst/>
          </a:prstGeom>
          <a:noFill/>
          <a:ln w="9525">
            <a:noFill/>
            <a:miter lim="800000"/>
            <a:headEnd/>
            <a:tailEnd/>
          </a:ln>
          <a:effectLst/>
        </p:spPr>
      </p:pic>
    </p:spTree>
    <p:extLst>
      <p:ext uri="{BB962C8B-B14F-4D97-AF65-F5344CB8AC3E}">
        <p14:creationId xmlns:p14="http://schemas.microsoft.com/office/powerpoint/2010/main" val="1868511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571479"/>
          </a:xfrm>
          <a:solidFill>
            <a:schemeClr val="accent2"/>
          </a:solidFill>
        </p:spPr>
        <p:txBody>
          <a:bodyPr>
            <a:normAutofit fontScale="90000"/>
          </a:bodyPr>
          <a:lstStyle/>
          <a:p>
            <a:pPr>
              <a:spcAft>
                <a:spcPts val="0"/>
              </a:spcAft>
            </a:pPr>
            <a:r>
              <a:rPr lang="en-AU" sz="3600" dirty="0"/>
              <a:t>BME lecture week:1</a:t>
            </a:r>
            <a:endParaRPr lang="en-AU" sz="1800" dirty="0"/>
          </a:p>
        </p:txBody>
      </p:sp>
      <p:sp>
        <p:nvSpPr>
          <p:cNvPr id="3" name="Subtitle 2"/>
          <p:cNvSpPr>
            <a:spLocks noGrp="1"/>
          </p:cNvSpPr>
          <p:nvPr>
            <p:ph type="subTitle" idx="1"/>
          </p:nvPr>
        </p:nvSpPr>
        <p:spPr>
          <a:xfrm>
            <a:off x="642910" y="1071546"/>
            <a:ext cx="8001056" cy="5214974"/>
          </a:xfrm>
        </p:spPr>
        <p:txBody>
          <a:bodyPr>
            <a:normAutofit/>
          </a:bodyPr>
          <a:lstStyle/>
          <a:p>
            <a:endParaRPr lang="en-AU" dirty="0">
              <a:solidFill>
                <a:schemeClr val="tx1"/>
              </a:solidFill>
            </a:endParaRPr>
          </a:p>
          <a:p>
            <a:endParaRPr lang="en-AU" dirty="0">
              <a:solidFill>
                <a:schemeClr val="tx1"/>
              </a:solidFill>
            </a:endParaRPr>
          </a:p>
        </p:txBody>
      </p:sp>
      <p:sp>
        <p:nvSpPr>
          <p:cNvPr id="7" name="Slide Number Placeholder 6"/>
          <p:cNvSpPr>
            <a:spLocks noGrp="1"/>
          </p:cNvSpPr>
          <p:nvPr>
            <p:ph type="sldNum" sz="quarter" idx="12"/>
          </p:nvPr>
        </p:nvSpPr>
        <p:spPr/>
        <p:txBody>
          <a:bodyPr/>
          <a:lstStyle/>
          <a:p>
            <a:fld id="{2CABE815-B518-4B8B-9874-D3A955463FAF}" type="slidenum">
              <a:rPr lang="en-AU" b="1" smtClean="0">
                <a:solidFill>
                  <a:schemeClr val="tx1"/>
                </a:solidFill>
              </a:rPr>
              <a:pPr/>
              <a:t>94</a:t>
            </a:fld>
            <a:endParaRPr lang="en-AU" b="1" dirty="0">
              <a:solidFill>
                <a:schemeClr val="tx1"/>
              </a:solidFill>
            </a:endParaRPr>
          </a:p>
        </p:txBody>
      </p:sp>
      <p:sp>
        <p:nvSpPr>
          <p:cNvPr id="6" name="TextBox 5"/>
          <p:cNvSpPr txBox="1"/>
          <p:nvPr/>
        </p:nvSpPr>
        <p:spPr>
          <a:xfrm>
            <a:off x="2714612" y="3429000"/>
            <a:ext cx="3757888" cy="461665"/>
          </a:xfrm>
          <a:prstGeom prst="rect">
            <a:avLst/>
          </a:prstGeom>
          <a:noFill/>
        </p:spPr>
        <p:txBody>
          <a:bodyPr wrap="none" rtlCol="0">
            <a:spAutoFit/>
          </a:bodyPr>
          <a:lstStyle/>
          <a:p>
            <a:r>
              <a:rPr lang="en-AU" sz="2400" dirty="0">
                <a:solidFill>
                  <a:srgbClr val="C00000"/>
                </a:solidFill>
              </a:rPr>
              <a:t>Thank you 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5D2AD83174847811B70C332AAC641" ma:contentTypeVersion="2" ma:contentTypeDescription="Create a new document." ma:contentTypeScope="" ma:versionID="cd90fb38e7fe415699c8b637cfc3ec64">
  <xsd:schema xmlns:xsd="http://www.w3.org/2001/XMLSchema" xmlns:xs="http://www.w3.org/2001/XMLSchema" xmlns:p="http://schemas.microsoft.com/office/2006/metadata/properties" xmlns:ns2="81e0cfef-5d9e-4e72-910f-5de1e53c27ef" targetNamespace="http://schemas.microsoft.com/office/2006/metadata/properties" ma:root="true" ma:fieldsID="b37c36374afc76e090b7844eeb3c0bca" ns2:_="">
    <xsd:import namespace="81e0cfef-5d9e-4e72-910f-5de1e53c27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0cfef-5d9e-4e72-910f-5de1e53c27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DAB6BD-CA79-4A11-8BF1-4296BF672D24}"/>
</file>

<file path=customXml/itemProps2.xml><?xml version="1.0" encoding="utf-8"?>
<ds:datastoreItem xmlns:ds="http://schemas.openxmlformats.org/officeDocument/2006/customXml" ds:itemID="{AD77CC88-2097-4C92-8A31-D50D0D9C68A9}"/>
</file>

<file path=customXml/itemProps3.xml><?xml version="1.0" encoding="utf-8"?>
<ds:datastoreItem xmlns:ds="http://schemas.openxmlformats.org/officeDocument/2006/customXml" ds:itemID="{522C432C-488D-44C9-B76B-05BD7CBE5F94}"/>
</file>

<file path=docProps/app.xml><?xml version="1.0" encoding="utf-8"?>
<Properties xmlns="http://schemas.openxmlformats.org/officeDocument/2006/extended-properties" xmlns:vt="http://schemas.openxmlformats.org/officeDocument/2006/docPropsVTypes">
  <TotalTime>1216</TotalTime>
  <Words>5246</Words>
  <Application>Microsoft Office PowerPoint</Application>
  <PresentationFormat>On-screen Show (4:3)</PresentationFormat>
  <Paragraphs>590</Paragraphs>
  <Slides>94</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94</vt:i4>
      </vt:variant>
    </vt:vector>
  </HeadingPairs>
  <TitlesOfParts>
    <vt:vector size="105" baseType="lpstr">
      <vt:lpstr>Arial</vt:lpstr>
      <vt:lpstr>Caladea</vt:lpstr>
      <vt:lpstr>Calibri</vt:lpstr>
      <vt:lpstr>Carlito</vt:lpstr>
      <vt:lpstr>DejaVu Sans</vt:lpstr>
      <vt:lpstr>Times New Roman</vt:lpstr>
      <vt:lpstr>Verdana</vt:lpstr>
      <vt:lpstr>Office Theme</vt:lpstr>
      <vt:lpstr>1_Office Theme</vt:lpstr>
      <vt:lpstr>2_Office Theme</vt:lpstr>
      <vt:lpstr>3_Office Theme</vt:lpstr>
      <vt:lpstr>Properties of Steam</vt:lpstr>
      <vt:lpstr>Properties of Steam</vt:lpstr>
      <vt:lpstr>PROPERTIES OF STEAM</vt:lpstr>
      <vt:lpstr>PowerPoint Presentation</vt:lpstr>
      <vt:lpstr>FORMATION OF STEAM</vt:lpstr>
      <vt:lpstr>PowerPoint Presentation</vt:lpstr>
      <vt:lpstr> Enthalpy of wet steam (h)</vt:lpstr>
      <vt:lpstr> Degree of superheat</vt:lpstr>
      <vt:lpstr> SPECIFIC VOLUME OF STEAM</vt:lpstr>
      <vt:lpstr>PowerPoint Presentation</vt:lpstr>
      <vt:lpstr>Barrel Calorimeter</vt:lpstr>
      <vt:lpstr>PowerPoint Presentation</vt:lpstr>
      <vt:lpstr>PowerPoint Presentation</vt:lpstr>
      <vt:lpstr>PowerPoint Presentation</vt:lpstr>
      <vt:lpstr>Separating Calorimeter</vt:lpstr>
      <vt:lpstr>PowerPoint Presentation</vt:lpstr>
      <vt:lpstr>Throttling Calorimeter</vt:lpstr>
      <vt:lpstr>PowerPoint Presentation</vt:lpstr>
      <vt:lpstr>PowerPoint Presentation</vt:lpstr>
      <vt:lpstr>Throttling Calorimeter</vt:lpstr>
      <vt:lpstr>PowerPoint Presentation</vt:lpstr>
      <vt:lpstr>Combined Separating and Throttling  Calorimeter</vt:lpstr>
      <vt:lpstr>PowerPoint Presentation</vt:lpstr>
      <vt:lpstr>PROPERTY DIAGRAMS IN COMMON USE</vt:lpstr>
      <vt:lpstr>PowerPoint Presentation</vt:lpstr>
      <vt:lpstr>Ts Diagram for Water</vt:lpstr>
      <vt:lpstr>PowerPoint Presentation</vt:lpstr>
      <vt:lpstr>PowerPoint Presentation</vt:lpstr>
      <vt:lpstr>PowerPoint Presentation</vt:lpstr>
      <vt:lpstr>Steam is a vapour of water, and is invisible when pure and dry. It is used as a working substance in the  operation of steam engines and steam turbines. It obeys the laws of gases, when it is perfectly dry. Terminology for steam</vt:lpstr>
      <vt:lpstr>PowerPoint Presentation</vt:lpstr>
      <vt:lpstr>PowerPoint Presentation</vt:lpstr>
      <vt:lpstr>Dry steam: As studied earlier in dry steam, the mass of water is zero and dryness fraction is unity. So that</vt:lpstr>
      <vt:lpstr>PowerPoint Presentation</vt:lpstr>
      <vt:lpstr>Steam Table and its use</vt:lpstr>
      <vt:lpstr>Steam – Water - 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BME lecture week:1</vt:lpstr>
      <vt:lpstr>BME lecture week:1</vt:lpstr>
      <vt:lpstr>BME lecture week:1</vt:lpstr>
      <vt:lpstr>PowerPoint Presentation</vt:lpstr>
      <vt:lpstr>PowerPoint Presentation</vt:lpstr>
      <vt:lpstr>PowerPoint Presentation</vt:lpstr>
      <vt:lpstr>BME lecture week:1</vt:lpstr>
      <vt:lpstr>BME lecture week:1</vt:lpstr>
      <vt:lpstr>BME lecture week:1</vt:lpstr>
      <vt:lpstr>BME lecture week:1</vt:lpstr>
      <vt:lpstr>PowerPoint Presentation</vt:lpstr>
      <vt:lpstr>PowerPoint Presentation</vt:lpstr>
      <vt:lpstr>PowerPoint Presentation</vt:lpstr>
      <vt:lpstr>PowerPoint Presentation</vt:lpstr>
      <vt:lpstr>PowerPoint Presentation</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lpstr>BME lecture week:1</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Mehedi</dc:creator>
  <cp:lastModifiedBy>teacher</cp:lastModifiedBy>
  <cp:revision>125</cp:revision>
  <dcterms:created xsi:type="dcterms:W3CDTF">2017-01-21T16:11:43Z</dcterms:created>
  <dcterms:modified xsi:type="dcterms:W3CDTF">2020-05-16T07:04:01Z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0x010100AAF5D2AD83174847811B70C332AAC641</vt:lpwstr>
  </property>
</Properties>
</file>